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57" r:id="rId1"/>
  </p:sldMasterIdLst>
  <p:notesMasterIdLst>
    <p:notesMasterId r:id="rId76"/>
  </p:notesMasterIdLst>
  <p:handoutMasterIdLst>
    <p:handoutMasterId r:id="rId77"/>
  </p:handoutMasterIdLst>
  <p:sldIdLst>
    <p:sldId id="258" r:id="rId2"/>
    <p:sldId id="741" r:id="rId3"/>
    <p:sldId id="260" r:id="rId4"/>
    <p:sldId id="731" r:id="rId5"/>
    <p:sldId id="732" r:id="rId6"/>
    <p:sldId id="733" r:id="rId7"/>
    <p:sldId id="734" r:id="rId8"/>
    <p:sldId id="735" r:id="rId9"/>
    <p:sldId id="736" r:id="rId10"/>
    <p:sldId id="737" r:id="rId11"/>
    <p:sldId id="738" r:id="rId12"/>
    <p:sldId id="671" r:id="rId13"/>
    <p:sldId id="673" r:id="rId14"/>
    <p:sldId id="649" r:id="rId15"/>
    <p:sldId id="620" r:id="rId16"/>
    <p:sldId id="632" r:id="rId17"/>
    <p:sldId id="633" r:id="rId18"/>
    <p:sldId id="540" r:id="rId19"/>
    <p:sldId id="291" r:id="rId20"/>
    <p:sldId id="630" r:id="rId21"/>
    <p:sldId id="631" r:id="rId22"/>
    <p:sldId id="722" r:id="rId23"/>
    <p:sldId id="292" r:id="rId24"/>
    <p:sldId id="635" r:id="rId25"/>
    <p:sldId id="708" r:id="rId26"/>
    <p:sldId id="718" r:id="rId27"/>
    <p:sldId id="709" r:id="rId28"/>
    <p:sldId id="710" r:id="rId29"/>
    <p:sldId id="695" r:id="rId30"/>
    <p:sldId id="637" r:id="rId31"/>
    <p:sldId id="686" r:id="rId32"/>
    <p:sldId id="636" r:id="rId33"/>
    <p:sldId id="719" r:id="rId34"/>
    <p:sldId id="634" r:id="rId35"/>
    <p:sldId id="723" r:id="rId36"/>
    <p:sldId id="295" r:id="rId37"/>
    <p:sldId id="296" r:id="rId38"/>
    <p:sldId id="297" r:id="rId39"/>
    <p:sldId id="298" r:id="rId40"/>
    <p:sldId id="299" r:id="rId41"/>
    <p:sldId id="300" r:id="rId42"/>
    <p:sldId id="301" r:id="rId43"/>
    <p:sldId id="724" r:id="rId44"/>
    <p:sldId id="318" r:id="rId45"/>
    <p:sldId id="319" r:id="rId46"/>
    <p:sldId id="727" r:id="rId47"/>
    <p:sldId id="728" r:id="rId48"/>
    <p:sldId id="729" r:id="rId49"/>
    <p:sldId id="725" r:id="rId50"/>
    <p:sldId id="302" r:id="rId51"/>
    <p:sldId id="303" r:id="rId52"/>
    <p:sldId id="304" r:id="rId53"/>
    <p:sldId id="726" r:id="rId54"/>
    <p:sldId id="644" r:id="rId55"/>
    <p:sldId id="641" r:id="rId56"/>
    <p:sldId id="305" r:id="rId57"/>
    <p:sldId id="306" r:id="rId58"/>
    <p:sldId id="307" r:id="rId59"/>
    <p:sldId id="309" r:id="rId60"/>
    <p:sldId id="310" r:id="rId61"/>
    <p:sldId id="311" r:id="rId62"/>
    <p:sldId id="312" r:id="rId63"/>
    <p:sldId id="314" r:id="rId64"/>
    <p:sldId id="646" r:id="rId65"/>
    <p:sldId id="730" r:id="rId66"/>
    <p:sldId id="623" r:id="rId67"/>
    <p:sldId id="720" r:id="rId68"/>
    <p:sldId id="313" r:id="rId69"/>
    <p:sldId id="315" r:id="rId70"/>
    <p:sldId id="293" r:id="rId71"/>
    <p:sldId id="638" r:id="rId72"/>
    <p:sldId id="639" r:id="rId73"/>
    <p:sldId id="640" r:id="rId74"/>
    <p:sldId id="317" r:id="rId75"/>
  </p:sldIdLst>
  <p:sldSz cx="12192000" cy="6858000"/>
  <p:notesSz cx="7053263" cy="93091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 Hamza" initials="AH" lastIdx="3" clrIdx="0">
    <p:extLst>
      <p:ext uri="{19B8F6BF-5375-455C-9EA6-DF929625EA0E}">
        <p15:presenceInfo xmlns:p15="http://schemas.microsoft.com/office/powerpoint/2012/main" userId="S::f179026@cfd.nu.edu.pk::fc9d8215-e733-4df3-b2ca-e28ecc6820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56" autoAdjust="0"/>
    <p:restoredTop sz="87920" autoAdjust="0"/>
  </p:normalViewPr>
  <p:slideViewPr>
    <p:cSldViewPr snapToGrid="0">
      <p:cViewPr varScale="1">
        <p:scale>
          <a:sx n="64" d="100"/>
          <a:sy n="64" d="100"/>
        </p:scale>
        <p:origin x="114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7072"/>
          </a:xfrm>
          <a:prstGeom prst="rect">
            <a:avLst/>
          </a:prstGeom>
        </p:spPr>
        <p:txBody>
          <a:bodyPr vert="horz" lIns="93497" tIns="46749" rIns="93497" bIns="46749" rtlCol="0"/>
          <a:lstStyle>
            <a:lvl1pPr algn="l">
              <a:defRPr sz="1200"/>
            </a:lvl1pPr>
          </a:lstStyle>
          <a:p>
            <a:endParaRPr lang="en-US"/>
          </a:p>
        </p:txBody>
      </p:sp>
      <p:sp>
        <p:nvSpPr>
          <p:cNvPr id="3" name="Date Placeholder 2"/>
          <p:cNvSpPr>
            <a:spLocks noGrp="1"/>
          </p:cNvSpPr>
          <p:nvPr>
            <p:ph type="dt" sz="quarter" idx="1"/>
          </p:nvPr>
        </p:nvSpPr>
        <p:spPr>
          <a:xfrm>
            <a:off x="3995217" y="0"/>
            <a:ext cx="3056414" cy="467072"/>
          </a:xfrm>
          <a:prstGeom prst="rect">
            <a:avLst/>
          </a:prstGeom>
        </p:spPr>
        <p:txBody>
          <a:bodyPr vert="horz" lIns="93497" tIns="46749" rIns="93497" bIns="46749" rtlCol="0"/>
          <a:lstStyle>
            <a:lvl1pPr algn="r">
              <a:defRPr sz="1200"/>
            </a:lvl1pPr>
          </a:lstStyle>
          <a:p>
            <a:fld id="{14960B17-FD8B-4764-8C28-99523272243B}" type="datetimeFigureOut">
              <a:rPr lang="en-US" smtClean="0"/>
              <a:t>8/19/2025</a:t>
            </a:fld>
            <a:endParaRPr lang="en-US"/>
          </a:p>
        </p:txBody>
      </p:sp>
      <p:sp>
        <p:nvSpPr>
          <p:cNvPr id="4" name="Footer Placeholder 3"/>
          <p:cNvSpPr>
            <a:spLocks noGrp="1"/>
          </p:cNvSpPr>
          <p:nvPr>
            <p:ph type="ftr" sz="quarter" idx="2"/>
          </p:nvPr>
        </p:nvSpPr>
        <p:spPr>
          <a:xfrm>
            <a:off x="0" y="8842030"/>
            <a:ext cx="3056414" cy="467071"/>
          </a:xfrm>
          <a:prstGeom prst="rect">
            <a:avLst/>
          </a:prstGeom>
        </p:spPr>
        <p:txBody>
          <a:bodyPr vert="horz" lIns="93497" tIns="46749" rIns="93497" bIns="46749" rtlCol="0" anchor="b"/>
          <a:lstStyle>
            <a:lvl1pPr algn="l">
              <a:defRPr sz="1200"/>
            </a:lvl1pPr>
          </a:lstStyle>
          <a:p>
            <a:endParaRPr lang="en-US"/>
          </a:p>
        </p:txBody>
      </p:sp>
      <p:sp>
        <p:nvSpPr>
          <p:cNvPr id="5" name="Slide Number Placeholder 4"/>
          <p:cNvSpPr>
            <a:spLocks noGrp="1"/>
          </p:cNvSpPr>
          <p:nvPr>
            <p:ph type="sldNum" sz="quarter" idx="3"/>
          </p:nvPr>
        </p:nvSpPr>
        <p:spPr>
          <a:xfrm>
            <a:off x="3995217" y="8842030"/>
            <a:ext cx="3056414" cy="467071"/>
          </a:xfrm>
          <a:prstGeom prst="rect">
            <a:avLst/>
          </a:prstGeom>
        </p:spPr>
        <p:txBody>
          <a:bodyPr vert="horz" lIns="93497" tIns="46749" rIns="93497" bIns="46749" rtlCol="0" anchor="b"/>
          <a:lstStyle>
            <a:lvl1pPr algn="r">
              <a:defRPr sz="1200"/>
            </a:lvl1pPr>
          </a:lstStyle>
          <a:p>
            <a:fld id="{BE3C136E-1DFE-4E9E-BE58-9DBEBA51CAC9}" type="slidenum">
              <a:rPr lang="en-US" smtClean="0"/>
              <a:t>‹#›</a:t>
            </a:fld>
            <a:endParaRPr lang="en-US"/>
          </a:p>
        </p:txBody>
      </p:sp>
    </p:spTree>
    <p:extLst>
      <p:ext uri="{BB962C8B-B14F-4D97-AF65-F5344CB8AC3E}">
        <p14:creationId xmlns:p14="http://schemas.microsoft.com/office/powerpoint/2010/main" val="161495464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7072"/>
          </a:xfrm>
          <a:prstGeom prst="rect">
            <a:avLst/>
          </a:prstGeom>
        </p:spPr>
        <p:txBody>
          <a:bodyPr vert="horz" lIns="93497" tIns="46749" rIns="93497" bIns="46749" rtlCol="0"/>
          <a:lstStyle>
            <a:lvl1pPr algn="l">
              <a:defRPr sz="1200"/>
            </a:lvl1pPr>
          </a:lstStyle>
          <a:p>
            <a:endParaRPr lang="en-US"/>
          </a:p>
        </p:txBody>
      </p:sp>
      <p:sp>
        <p:nvSpPr>
          <p:cNvPr id="3" name="Date Placeholder 2"/>
          <p:cNvSpPr>
            <a:spLocks noGrp="1"/>
          </p:cNvSpPr>
          <p:nvPr>
            <p:ph type="dt" idx="1"/>
          </p:nvPr>
        </p:nvSpPr>
        <p:spPr>
          <a:xfrm>
            <a:off x="3995217" y="0"/>
            <a:ext cx="3056414" cy="467072"/>
          </a:xfrm>
          <a:prstGeom prst="rect">
            <a:avLst/>
          </a:prstGeom>
        </p:spPr>
        <p:txBody>
          <a:bodyPr vert="horz" lIns="93497" tIns="46749" rIns="93497" bIns="46749" rtlCol="0"/>
          <a:lstStyle>
            <a:lvl1pPr algn="r">
              <a:defRPr sz="1200"/>
            </a:lvl1pPr>
          </a:lstStyle>
          <a:p>
            <a:fld id="{705A37F7-EBDD-4C50-A4DA-D2D30EABC4EE}" type="datetimeFigureOut">
              <a:rPr lang="en-US" smtClean="0"/>
              <a:t>8/19/2025</a:t>
            </a:fld>
            <a:endParaRPr lang="en-US"/>
          </a:p>
        </p:txBody>
      </p:sp>
      <p:sp>
        <p:nvSpPr>
          <p:cNvPr id="4" name="Slide Image Placeholder 3"/>
          <p:cNvSpPr>
            <a:spLocks noGrp="1" noRot="1" noChangeAspect="1"/>
          </p:cNvSpPr>
          <p:nvPr>
            <p:ph type="sldImg" idx="2"/>
          </p:nvPr>
        </p:nvSpPr>
        <p:spPr>
          <a:xfrm>
            <a:off x="733425" y="1163638"/>
            <a:ext cx="5586413" cy="3141662"/>
          </a:xfrm>
          <a:prstGeom prst="rect">
            <a:avLst/>
          </a:prstGeom>
          <a:noFill/>
          <a:ln w="12700">
            <a:solidFill>
              <a:prstClr val="black"/>
            </a:solidFill>
          </a:ln>
        </p:spPr>
        <p:txBody>
          <a:bodyPr vert="horz" lIns="93497" tIns="46749" rIns="93497" bIns="46749" rtlCol="0" anchor="ctr"/>
          <a:lstStyle/>
          <a:p>
            <a:endParaRPr lang="en-US"/>
          </a:p>
        </p:txBody>
      </p:sp>
      <p:sp>
        <p:nvSpPr>
          <p:cNvPr id="5" name="Notes Placeholder 4"/>
          <p:cNvSpPr>
            <a:spLocks noGrp="1"/>
          </p:cNvSpPr>
          <p:nvPr>
            <p:ph type="body" sz="quarter" idx="3"/>
          </p:nvPr>
        </p:nvSpPr>
        <p:spPr>
          <a:xfrm>
            <a:off x="705327" y="4480004"/>
            <a:ext cx="5642610" cy="3665458"/>
          </a:xfrm>
          <a:prstGeom prst="rect">
            <a:avLst/>
          </a:prstGeom>
        </p:spPr>
        <p:txBody>
          <a:bodyPr vert="horz" lIns="93497" tIns="46749" rIns="93497" bIns="4674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56414" cy="467071"/>
          </a:xfrm>
          <a:prstGeom prst="rect">
            <a:avLst/>
          </a:prstGeom>
        </p:spPr>
        <p:txBody>
          <a:bodyPr vert="horz" lIns="93497" tIns="46749" rIns="93497" bIns="46749" rtlCol="0" anchor="b"/>
          <a:lstStyle>
            <a:lvl1pPr algn="l">
              <a:defRPr sz="1200"/>
            </a:lvl1pPr>
          </a:lstStyle>
          <a:p>
            <a:endParaRPr lang="en-US"/>
          </a:p>
        </p:txBody>
      </p:sp>
      <p:sp>
        <p:nvSpPr>
          <p:cNvPr id="7" name="Slide Number Placeholder 6"/>
          <p:cNvSpPr>
            <a:spLocks noGrp="1"/>
          </p:cNvSpPr>
          <p:nvPr>
            <p:ph type="sldNum" sz="quarter" idx="5"/>
          </p:nvPr>
        </p:nvSpPr>
        <p:spPr>
          <a:xfrm>
            <a:off x="3995217" y="8842030"/>
            <a:ext cx="3056414" cy="467071"/>
          </a:xfrm>
          <a:prstGeom prst="rect">
            <a:avLst/>
          </a:prstGeom>
        </p:spPr>
        <p:txBody>
          <a:bodyPr vert="horz" lIns="93497" tIns="46749" rIns="93497" bIns="46749" rtlCol="0" anchor="b"/>
          <a:lstStyle>
            <a:lvl1pPr algn="r">
              <a:defRPr sz="1200"/>
            </a:lvl1pPr>
          </a:lstStyle>
          <a:p>
            <a:fld id="{9E103808-D7BC-4AB5-B62E-2F3F4474032F}" type="slidenum">
              <a:rPr lang="en-US" smtClean="0"/>
              <a:t>‹#›</a:t>
            </a:fld>
            <a:endParaRPr lang="en-US"/>
          </a:p>
        </p:txBody>
      </p:sp>
    </p:spTree>
    <p:extLst>
      <p:ext uri="{BB962C8B-B14F-4D97-AF65-F5344CB8AC3E}">
        <p14:creationId xmlns:p14="http://schemas.microsoft.com/office/powerpoint/2010/main" val="228555533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collinsdictionary.com/dictionary/english/detail"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www.collinsdictionary.com/dictionary/english/in-depth"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44162725-7FA4-42A5-B10A-5F66155F91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1223AEF-B066-4645-B181-44D393B3799A}" type="slidenum">
              <a:rPr lang="en-US" altLang="en-US"/>
              <a:pPr>
                <a:spcBef>
                  <a:spcPct val="0"/>
                </a:spcBef>
              </a:pPr>
              <a:t>14</a:t>
            </a:fld>
            <a:endParaRPr lang="en-US" altLang="en-US"/>
          </a:p>
        </p:txBody>
      </p:sp>
      <p:sp>
        <p:nvSpPr>
          <p:cNvPr id="20483" name="Rectangle 2">
            <a:extLst>
              <a:ext uri="{FF2B5EF4-FFF2-40B4-BE49-F238E27FC236}">
                <a16:creationId xmlns:a16="http://schemas.microsoft.com/office/drawing/2014/main" id="{09885166-A247-43FC-A78C-6D1B4D9CFD74}"/>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B39EF617-A7AD-4019-875D-6E0945B178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EFA3E0FF-1A94-4EB5-95DB-305CACD56FBB}"/>
              </a:ext>
            </a:extLst>
          </p:cNvPr>
          <p:cNvSpPr>
            <a:spLocks noGrp="1" noRot="1" noChangeAspect="1" noChangeArrowheads="1" noTextEdit="1"/>
          </p:cNvSpPr>
          <p:nvPr>
            <p:ph type="sldImg"/>
          </p:nvPr>
        </p:nvSpPr>
        <p:spPr>
          <a:ln/>
        </p:spPr>
      </p:sp>
      <p:sp>
        <p:nvSpPr>
          <p:cNvPr id="59395" name="Notes Placeholder 2">
            <a:extLst>
              <a:ext uri="{FF2B5EF4-FFF2-40B4-BE49-F238E27FC236}">
                <a16:creationId xmlns:a16="http://schemas.microsoft.com/office/drawing/2014/main" id="{6108AFCC-FEAB-4F59-B2FD-2C57CF8D8E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The attack consists of a malicious script injected within compromised WordPress sites that launches another URL whose final purpose is to load the Angler exploit kit. Site owners that have been affected should keep in mind that those injected scripts/URLs will vary over time, although they are all using the same pattern (see IOCs below for some examples).</a:t>
            </a:r>
          </a:p>
          <a:p>
            <a:r>
              <a:rPr lang="en-US" altLang="en-US" dirty="0"/>
              <a:t>The website of popular magazine Reader’s Digest is one of the victims of this campaign and people who have visited the portal recently should make sure they have not been infected. The payload we observed at the time of capture was </a:t>
            </a:r>
            <a:r>
              <a:rPr lang="en-US" altLang="en-US" dirty="0" err="1"/>
              <a:t>Bedep</a:t>
            </a:r>
            <a:r>
              <a:rPr lang="en-US" altLang="en-US" dirty="0"/>
              <a:t> which loaded </a:t>
            </a:r>
            <a:r>
              <a:rPr lang="en-US" altLang="en-US" dirty="0" err="1"/>
              <a:t>Necurs</a:t>
            </a:r>
            <a:r>
              <a:rPr lang="en-US" altLang="en-US" dirty="0"/>
              <a:t> a backdoor Trojan, but that of course can change from day to day.</a:t>
            </a:r>
          </a:p>
          <a:p>
            <a:endParaRPr lang="en-US" altLang="en-US" dirty="0"/>
          </a:p>
        </p:txBody>
      </p:sp>
      <p:sp>
        <p:nvSpPr>
          <p:cNvPr id="59396" name="Slide Number Placeholder 3">
            <a:extLst>
              <a:ext uri="{FF2B5EF4-FFF2-40B4-BE49-F238E27FC236}">
                <a16:creationId xmlns:a16="http://schemas.microsoft.com/office/drawing/2014/main" id="{5E32EF6F-2015-49BD-B586-8E6CD0C1FF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Times New Roman" panose="02020603050405020304" pitchFamily="18" charset="0"/>
                <a:cs typeface="Arial" panose="020B0604020202020204" pitchFamily="34" charset="0"/>
              </a:defRPr>
            </a:lvl1pPr>
            <a:lvl2pPr marL="742950" indent="-285750">
              <a:defRPr sz="2000">
                <a:solidFill>
                  <a:srgbClr val="FFFFFF"/>
                </a:solidFill>
                <a:latin typeface="Times New Roman" panose="02020603050405020304" pitchFamily="18" charset="0"/>
                <a:cs typeface="Arial" panose="020B0604020202020204" pitchFamily="34" charset="0"/>
              </a:defRPr>
            </a:lvl2pPr>
            <a:lvl3pPr marL="1143000" indent="-228600">
              <a:defRPr sz="2000">
                <a:solidFill>
                  <a:srgbClr val="FFFFFF"/>
                </a:solidFill>
                <a:latin typeface="Times New Roman" panose="02020603050405020304" pitchFamily="18" charset="0"/>
                <a:cs typeface="Arial" panose="020B0604020202020204" pitchFamily="34" charset="0"/>
              </a:defRPr>
            </a:lvl3pPr>
            <a:lvl4pPr marL="1600200" indent="-228600">
              <a:defRPr sz="2000">
                <a:solidFill>
                  <a:srgbClr val="FFFFFF"/>
                </a:solidFill>
                <a:latin typeface="Times New Roman" panose="02020603050405020304" pitchFamily="18" charset="0"/>
                <a:cs typeface="Arial" panose="020B0604020202020204" pitchFamily="34" charset="0"/>
              </a:defRPr>
            </a:lvl4pPr>
            <a:lvl5pPr marL="2057400" indent="-228600">
              <a:defRPr sz="2000">
                <a:solidFill>
                  <a:srgbClr val="FFFFFF"/>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cs typeface="Arial" panose="020B0604020202020204" pitchFamily="34" charset="0"/>
              </a:defRPr>
            </a:lvl9pPr>
          </a:lstStyle>
          <a:p>
            <a:fld id="{B42592C8-8040-4AF7-98C0-CF5158D124E2}" type="slidenum">
              <a:rPr lang="en-US" altLang="en-US" sz="1200">
                <a:solidFill>
                  <a:schemeClr val="tx1"/>
                </a:solidFill>
              </a:rPr>
              <a:pPr/>
              <a:t>28</a:t>
            </a:fld>
            <a:endParaRPr lang="en-US" altLang="en-US" sz="1200">
              <a:solidFill>
                <a:schemeClr val="tx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SSL (</a:t>
            </a:r>
            <a:r>
              <a:rPr lang="en-US" b="0" dirty="0"/>
              <a:t>Secure Sockets Layers</a:t>
            </a:r>
            <a:r>
              <a:rPr lang="en-US" dirty="0"/>
              <a:t>) and TLS (Transport Layer Security)</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9E103808-D7BC-4AB5-B62E-2F3F4474032F}" type="slidenum">
              <a:rPr lang="en-US" smtClean="0"/>
              <a:t>29</a:t>
            </a:fld>
            <a:endParaRPr lang="en-US"/>
          </a:p>
        </p:txBody>
      </p:sp>
    </p:spTree>
    <p:extLst>
      <p:ext uri="{BB962C8B-B14F-4D97-AF65-F5344CB8AC3E}">
        <p14:creationId xmlns:p14="http://schemas.microsoft.com/office/powerpoint/2010/main" val="748203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Meddled (Intruded)</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9E103808-D7BC-4AB5-B62E-2F3F4474032F}" type="slidenum">
              <a:rPr lang="en-US" smtClean="0"/>
              <a:t>30</a:t>
            </a:fld>
            <a:endParaRPr lang="en-US"/>
          </a:p>
        </p:txBody>
      </p:sp>
    </p:spTree>
    <p:extLst>
      <p:ext uri="{BB962C8B-B14F-4D97-AF65-F5344CB8AC3E}">
        <p14:creationId xmlns:p14="http://schemas.microsoft.com/office/powerpoint/2010/main" val="2182059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8C1CE466-308F-4117-9DFC-CDAAD114E1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098C5AD-8FB1-4A18-9982-EA77E6B944C1}" type="slidenum">
              <a:rPr lang="en-US" altLang="en-US"/>
              <a:pPr>
                <a:spcBef>
                  <a:spcPct val="0"/>
                </a:spcBef>
              </a:pPr>
              <a:t>31</a:t>
            </a:fld>
            <a:endParaRPr lang="en-US" altLang="en-US"/>
          </a:p>
        </p:txBody>
      </p:sp>
      <p:sp>
        <p:nvSpPr>
          <p:cNvPr id="64515" name="Rectangle 2">
            <a:extLst>
              <a:ext uri="{FF2B5EF4-FFF2-40B4-BE49-F238E27FC236}">
                <a16:creationId xmlns:a16="http://schemas.microsoft.com/office/drawing/2014/main" id="{BC87A13E-F0AB-4034-992A-AB65B51203D7}"/>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234CAB07-969F-43D2-8036-2A0126570E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heltenhamStd-Book"/>
              </a:rPr>
              <a:t>Because information is stored on computer hardware, manipulated by software, and transmitted by communications, each of these areas must be protected.</a:t>
            </a:r>
          </a:p>
          <a:p>
            <a:pPr algn="l"/>
            <a:r>
              <a:rPr lang="en-US" sz="1800" b="0" i="0" u="none" strike="noStrike" baseline="0" dirty="0">
                <a:latin typeface="CheltenhamStd-Book"/>
              </a:rPr>
              <a:t>Thus, information security may be defined as </a:t>
            </a:r>
            <a:r>
              <a:rPr lang="en-US" sz="1800" b="0" i="1" u="none" strike="noStrike" baseline="0" dirty="0">
                <a:latin typeface="CheltenhamStd-BookItalic"/>
              </a:rPr>
              <a:t>that which protects the integrity, confidentiality, and availability of information through products, people, and procedures on the devices that store, manipulate, and transmit the information.</a:t>
            </a:r>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9E103808-D7BC-4AB5-B62E-2F3F4474032F}" type="slidenum">
              <a:rPr lang="en-US" smtClean="0"/>
              <a:t>34</a:t>
            </a:fld>
            <a:endParaRPr lang="en-US"/>
          </a:p>
        </p:txBody>
      </p:sp>
    </p:spTree>
    <p:extLst>
      <p:ext uri="{BB962C8B-B14F-4D97-AF65-F5344CB8AC3E}">
        <p14:creationId xmlns:p14="http://schemas.microsoft.com/office/powerpoint/2010/main" val="4164612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International Telecommunication Union – Telecommunication</a:t>
            </a:r>
          </a:p>
          <a:p>
            <a:r>
              <a:rPr lang="en-US" b="0"/>
              <a:t>It </a:t>
            </a:r>
            <a:r>
              <a:rPr lang="en-US"/>
              <a:t>provides </a:t>
            </a:r>
            <a:r>
              <a:rPr lang="en-US" dirty="0"/>
              <a:t>a general description of security services and related mechanisms, which may be provided by the </a:t>
            </a:r>
            <a:r>
              <a:rPr lang="en-US"/>
              <a:t>Reference Model.</a:t>
            </a:r>
            <a:endParaRPr lang="en-US" b="0"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9E103808-D7BC-4AB5-B62E-2F3F4474032F}" type="slidenum">
              <a:rPr lang="en-US" smtClean="0"/>
              <a:t>35</a:t>
            </a:fld>
            <a:endParaRPr lang="en-US"/>
          </a:p>
        </p:txBody>
      </p:sp>
    </p:spTree>
    <p:extLst>
      <p:ext uri="{BB962C8B-B14F-4D97-AF65-F5344CB8AC3E}">
        <p14:creationId xmlns:p14="http://schemas.microsoft.com/office/powerpoint/2010/main" val="789497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554A3B"/>
                </a:solidFill>
                <a:latin typeface="Times New Roman" panose="02020603050405020304" pitchFamily="18" charset="0"/>
                <a:cs typeface="Times New Roman" panose="02020603050405020304" pitchFamily="18" charset="0"/>
              </a:rPr>
              <a:t>Counterfeit (Fake)</a:t>
            </a:r>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9E103808-D7BC-4AB5-B62E-2F3F4474032F}" type="slidenum">
              <a:rPr lang="en-US" smtClean="0"/>
              <a:t>38</a:t>
            </a:fld>
            <a:endParaRPr lang="en-US"/>
          </a:p>
        </p:txBody>
      </p:sp>
    </p:spTree>
    <p:extLst>
      <p:ext uri="{BB962C8B-B14F-4D97-AF65-F5344CB8AC3E}">
        <p14:creationId xmlns:p14="http://schemas.microsoft.com/office/powerpoint/2010/main" val="3759660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spc="-5" dirty="0">
                <a:solidFill>
                  <a:srgbClr val="554A3B"/>
                </a:solidFill>
                <a:latin typeface="Times New Roman" panose="02020603050405020304" pitchFamily="18" charset="0"/>
                <a:cs typeface="Times New Roman" panose="02020603050405020304" pitchFamily="18" charset="0"/>
              </a:rPr>
              <a:t>REPUDIATION (Denial)</a:t>
            </a:r>
            <a:endParaRPr lang="en-US" b="0"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9E103808-D7BC-4AB5-B62E-2F3F4474032F}" type="slidenum">
              <a:rPr lang="en-US" smtClean="0"/>
              <a:t>41</a:t>
            </a:fld>
            <a:endParaRPr lang="en-US"/>
          </a:p>
        </p:txBody>
      </p:sp>
    </p:spTree>
    <p:extLst>
      <p:ext uri="{BB962C8B-B14F-4D97-AF65-F5344CB8AC3E}">
        <p14:creationId xmlns:p14="http://schemas.microsoft.com/office/powerpoint/2010/main" val="2723469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Fine-Grained </a:t>
            </a:r>
            <a:r>
              <a:rPr lang="en-US" u="none" dirty="0">
                <a:solidFill>
                  <a:schemeClr val="tx1"/>
                </a:solidFill>
              </a:rPr>
              <a:t>(</a:t>
            </a:r>
            <a:r>
              <a:rPr lang="en-US" u="none" dirty="0">
                <a:solidFill>
                  <a:schemeClr val="tx1"/>
                </a:solidFill>
                <a:hlinkClick r:id="rId3" tooltip="Definition of detailed">
                  <a:extLst>
                    <a:ext uri="{A12FA001-AC4F-418D-AE19-62706E023703}">
                      <ahyp:hlinkClr xmlns:ahyp="http://schemas.microsoft.com/office/drawing/2018/hyperlinkcolor" xmlns="" val="tx"/>
                    </a:ext>
                  </a:extLst>
                </a:hlinkClick>
              </a:rPr>
              <a:t>detailed</a:t>
            </a:r>
            <a:r>
              <a:rPr lang="en-US" u="none" dirty="0">
                <a:solidFill>
                  <a:schemeClr val="tx1"/>
                </a:solidFill>
              </a:rPr>
              <a:t>, </a:t>
            </a:r>
            <a:r>
              <a:rPr lang="en-US" u="none" dirty="0">
                <a:solidFill>
                  <a:schemeClr val="tx1"/>
                </a:solidFill>
                <a:hlinkClick r:id="rId4" tooltip="Definition of in-depth">
                  <a:extLst>
                    <a:ext uri="{A12FA001-AC4F-418D-AE19-62706E023703}">
                      <ahyp:hlinkClr xmlns:ahyp="http://schemas.microsoft.com/office/drawing/2018/hyperlinkcolor" xmlns="" val="tx"/>
                    </a:ext>
                  </a:extLst>
                </a:hlinkClick>
              </a:rPr>
              <a:t>in-depth</a:t>
            </a:r>
            <a:r>
              <a:rPr lang="en-US" dirty="0"/>
              <a:t>, or involving fine detail )</a:t>
            </a:r>
          </a:p>
          <a:p>
            <a:r>
              <a:rPr lang="en-US" dirty="0"/>
              <a:t>fine-grained access control will work on smaller items. Fine-grained access control is the ability to grant or deny access to critical assets, such as resources and data, based on multiple conditions and/or multiple entitlements to a single data resource.</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9E103808-D7BC-4AB5-B62E-2F3F4474032F}" type="slidenum">
              <a:rPr lang="en-US" smtClean="0"/>
              <a:t>42</a:t>
            </a:fld>
            <a:endParaRPr lang="en-US"/>
          </a:p>
        </p:txBody>
      </p:sp>
    </p:spTree>
    <p:extLst>
      <p:ext uri="{BB962C8B-B14F-4D97-AF65-F5344CB8AC3E}">
        <p14:creationId xmlns:p14="http://schemas.microsoft.com/office/powerpoint/2010/main" val="979691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38B8B437-DC5C-4E3F-AF49-9B1B08E283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DD56F93-DEA4-44CC-BCC6-26CACDAABCAD}" type="slidenum">
              <a:rPr lang="en-US" altLang="en-US"/>
              <a:pPr>
                <a:spcBef>
                  <a:spcPct val="0"/>
                </a:spcBef>
              </a:pPr>
              <a:t>54</a:t>
            </a:fld>
            <a:endParaRPr lang="en-US" altLang="en-US"/>
          </a:p>
        </p:txBody>
      </p:sp>
      <p:sp>
        <p:nvSpPr>
          <p:cNvPr id="78851" name="Rectangle 2">
            <a:extLst>
              <a:ext uri="{FF2B5EF4-FFF2-40B4-BE49-F238E27FC236}">
                <a16:creationId xmlns:a16="http://schemas.microsoft.com/office/drawing/2014/main" id="{51A9C440-B71E-4F16-BB38-430D1746448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BDC608F0-4C05-4BBA-A85B-F8687BDD88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CFC10987-F19C-4C7B-A212-41F54365DF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7FC6E44-A4E2-492A-A187-731090637D16}" type="slidenum">
              <a:rPr lang="en-US" altLang="en-US"/>
              <a:pPr>
                <a:spcBef>
                  <a:spcPct val="0"/>
                </a:spcBef>
              </a:pPr>
              <a:t>15</a:t>
            </a:fld>
            <a:endParaRPr lang="en-US" altLang="en-US"/>
          </a:p>
        </p:txBody>
      </p:sp>
      <p:sp>
        <p:nvSpPr>
          <p:cNvPr id="22531" name="Rectangle 2">
            <a:extLst>
              <a:ext uri="{FF2B5EF4-FFF2-40B4-BE49-F238E27FC236}">
                <a16:creationId xmlns:a16="http://schemas.microsoft.com/office/drawing/2014/main" id="{E50E6825-7A65-411B-97CE-0BB4C77E36A1}"/>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5008E87F-747B-49DA-A51E-CED9535685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The </a:t>
            </a:r>
            <a:r>
              <a:rPr lang="en-US" altLang="en-US" b="1" dirty="0" err="1"/>
              <a:t>Ploutus</a:t>
            </a:r>
            <a:r>
              <a:rPr lang="en-US" altLang="en-US" dirty="0"/>
              <a:t> ATM malware family, first detected in 2013 by Symantec as </a:t>
            </a:r>
            <a:r>
              <a:rPr lang="en-US" altLang="en-US" dirty="0" err="1"/>
              <a:t>Backdoor.Ploutus</a:t>
            </a:r>
            <a:r>
              <a:rPr lang="en-US" altLang="en-US" dirty="0"/>
              <a:t>, allows attackers to withdraw cash from an ATM machine on command. The malware is installed by accessing the ATM’s CD-ROM drive and inserting a new boot disk that delivers the </a:t>
            </a:r>
            <a:r>
              <a:rPr lang="en-US" altLang="en-US" dirty="0" err="1"/>
              <a:t>Ploutus</a:t>
            </a:r>
            <a:r>
              <a:rPr lang="en-US" altLang="en-US" dirty="0"/>
              <a:t> variant. After connecting an external keyboard to the ATM machine, threat actors must press ‘F8’ to display the hidden trojan window. Once visible, numerous commands can be executed such as pressing ‘F1’ to generate ATM ID, ‘F2’ to activate ATM ID, and ‘F3’ to dispense cash.</a:t>
            </a:r>
            <a:endParaRPr lang="en-CA"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FBB131C0-F465-4A1D-A671-3F0270D37D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540CAB3-7026-494E-99F4-88E67BFEE00A}" type="slidenum">
              <a:rPr lang="en-US" altLang="en-US"/>
              <a:pPr>
                <a:spcBef>
                  <a:spcPct val="0"/>
                </a:spcBef>
              </a:pPr>
              <a:t>55</a:t>
            </a:fld>
            <a:endParaRPr lang="en-US" altLang="en-US"/>
          </a:p>
        </p:txBody>
      </p:sp>
      <p:sp>
        <p:nvSpPr>
          <p:cNvPr id="80899" name="Rectangle 2">
            <a:extLst>
              <a:ext uri="{FF2B5EF4-FFF2-40B4-BE49-F238E27FC236}">
                <a16:creationId xmlns:a16="http://schemas.microsoft.com/office/drawing/2014/main" id="{57D0E653-9C43-4E83-9793-6751D1F715AF}"/>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43EC8051-D2DB-4757-8F8E-FCD8DC13E8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Information Security Terminology</a:t>
            </a:r>
          </a:p>
          <a:p>
            <a:pPr eaLnBrk="1" hangingPunct="1"/>
            <a:endParaRPr lang="en-US" altLang="en-US"/>
          </a:p>
          <a:p>
            <a:pPr eaLnBrk="1" hangingPunct="1"/>
            <a:r>
              <a:rPr lang="en-US" altLang="en-US"/>
              <a:t>Table 1-4  Information technology assets</a:t>
            </a:r>
            <a:endParaRPr lang="en-CA"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321AB402-8731-499E-93A3-57B1736C8C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7C0D248-F807-4FF0-833D-A1DC608685A8}" type="slidenum">
              <a:rPr lang="en-US" altLang="en-US"/>
              <a:pPr>
                <a:spcBef>
                  <a:spcPct val="0"/>
                </a:spcBef>
              </a:pPr>
              <a:t>66</a:t>
            </a:fld>
            <a:endParaRPr lang="en-US" altLang="en-US"/>
          </a:p>
        </p:txBody>
      </p:sp>
      <p:sp>
        <p:nvSpPr>
          <p:cNvPr id="88067" name="Rectangle 2">
            <a:extLst>
              <a:ext uri="{FF2B5EF4-FFF2-40B4-BE49-F238E27FC236}">
                <a16:creationId xmlns:a16="http://schemas.microsoft.com/office/drawing/2014/main" id="{1850D27E-A032-4D36-8D0F-3B94373963A4}"/>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2E308658-F71D-4F49-A434-2395D972398A}"/>
              </a:ext>
            </a:extLst>
          </p:cNvPr>
          <p:cNvSpPr>
            <a:spLocks noGrp="1" noChangeArrowheads="1"/>
          </p:cNvSpPr>
          <p:nvPr>
            <p:ph type="body" idx="1"/>
          </p:nvPr>
        </p:nvSpPr>
        <p:spPr>
          <a:ln/>
        </p:spPr>
        <p:txBody>
          <a:bodyPr/>
          <a:lstStyle/>
          <a:p>
            <a:pPr marL="1085850" lvl="2" indent="-171450">
              <a:buFont typeface="Arial" panose="020B0604020202020204" pitchFamily="34" charset="0"/>
              <a:buChar char="•"/>
              <a:defRPr/>
            </a:pPr>
            <a:endParaRPr lang="en-US" altLang="en-US" dirty="0"/>
          </a:p>
          <a:p>
            <a:pPr lvl="2">
              <a:defRPr/>
            </a:pPr>
            <a:endParaRPr lang="en-US" altLang="en-US" dirty="0"/>
          </a:p>
          <a:p>
            <a:pPr eaLnBrk="1" hangingPunct="1">
              <a:defRPr/>
            </a:pPr>
            <a:endParaRPr lang="en-CA" altLang="en-US" dirty="0"/>
          </a:p>
        </p:txBody>
      </p:sp>
    </p:spTree>
    <p:extLst>
      <p:ext uri="{BB962C8B-B14F-4D97-AF65-F5344CB8AC3E}">
        <p14:creationId xmlns:p14="http://schemas.microsoft.com/office/powerpoint/2010/main" val="2237927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DC802A70-FB21-4E5B-8099-E54FAA3EF5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F2D1E02-5D29-40D6-8CB8-C76F3F9752AE}" type="slidenum">
              <a:rPr lang="en-US" altLang="en-US"/>
              <a:pPr>
                <a:spcBef>
                  <a:spcPct val="0"/>
                </a:spcBef>
              </a:pPr>
              <a:t>67</a:t>
            </a:fld>
            <a:endParaRPr lang="en-US" altLang="en-US"/>
          </a:p>
        </p:txBody>
      </p:sp>
      <p:sp>
        <p:nvSpPr>
          <p:cNvPr id="90115" name="Rectangle 2">
            <a:extLst>
              <a:ext uri="{FF2B5EF4-FFF2-40B4-BE49-F238E27FC236}">
                <a16:creationId xmlns:a16="http://schemas.microsoft.com/office/drawing/2014/main" id="{A787AD20-2884-40B4-B8FB-38BBC35F9D90}"/>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EBA7C3E3-0D5C-4DB3-A918-BBF59566CA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Information Security Terminology</a:t>
            </a:r>
          </a:p>
          <a:p>
            <a:pPr eaLnBrk="1" hangingPunct="1"/>
            <a:endParaRPr lang="en-US" altLang="en-US"/>
          </a:p>
          <a:p>
            <a:pPr eaLnBrk="1" hangingPunct="1"/>
            <a:r>
              <a:rPr lang="en-US" altLang="en-US"/>
              <a:t>Table 1-5  Information security terminology</a:t>
            </a:r>
            <a:endParaRPr lang="en-CA" altLang="en-US"/>
          </a:p>
        </p:txBody>
      </p:sp>
    </p:spTree>
    <p:extLst>
      <p:ext uri="{BB962C8B-B14F-4D97-AF65-F5344CB8AC3E}">
        <p14:creationId xmlns:p14="http://schemas.microsoft.com/office/powerpoint/2010/main" val="419131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B253F053-047D-4D46-A002-C0DEC6F0E9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88A712A-30A2-45EE-BA5E-A70ABE206F97}" type="slidenum">
              <a:rPr lang="en-US" altLang="en-US"/>
              <a:pPr>
                <a:spcBef>
                  <a:spcPct val="0"/>
                </a:spcBef>
              </a:pPr>
              <a:t>16</a:t>
            </a:fld>
            <a:endParaRPr lang="en-US" altLang="en-US"/>
          </a:p>
        </p:txBody>
      </p:sp>
      <p:sp>
        <p:nvSpPr>
          <p:cNvPr id="41987" name="Rectangle 2">
            <a:extLst>
              <a:ext uri="{FF2B5EF4-FFF2-40B4-BE49-F238E27FC236}">
                <a16:creationId xmlns:a16="http://schemas.microsoft.com/office/drawing/2014/main" id="{3C02B80F-9D11-4A88-B870-902EBAB9E4F7}"/>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E20F6329-06BB-4975-8D86-574CFFF5AC5F}"/>
              </a:ext>
            </a:extLst>
          </p:cNvPr>
          <p:cNvSpPr>
            <a:spLocks noGrp="1" noChangeArrowheads="1"/>
          </p:cNvSpPr>
          <p:nvPr>
            <p:ph type="body" idx="1"/>
          </p:nvPr>
        </p:nvSpPr>
        <p:spPr>
          <a:ln/>
        </p:spPr>
        <p:txBody>
          <a:bodyPr/>
          <a:lstStyle/>
          <a:p>
            <a:pPr eaLnBrk="1" hangingPunct="1">
              <a:defRPr/>
            </a:pPr>
            <a:r>
              <a:rPr lang="en-US" altLang="en-US" dirty="0"/>
              <a:t>What Is Information Security?</a:t>
            </a:r>
          </a:p>
          <a:p>
            <a:pPr marL="171450" indent="-171450">
              <a:buFont typeface="Arial" panose="020B0604020202020204" pitchFamily="34" charset="0"/>
              <a:buChar char="•"/>
              <a:defRPr/>
            </a:pPr>
            <a:r>
              <a:rPr lang="en-US" altLang="en-US" dirty="0"/>
              <a:t>Before defense is possible, one must understand:</a:t>
            </a:r>
          </a:p>
          <a:p>
            <a:pPr marL="628650" lvl="1" indent="-171450">
              <a:buFont typeface="Arial" panose="020B0604020202020204" pitchFamily="34" charset="0"/>
              <a:buChar char="•"/>
              <a:defRPr/>
            </a:pPr>
            <a:r>
              <a:rPr lang="en-US" altLang="en-US" dirty="0"/>
              <a:t>Exactly what security is</a:t>
            </a:r>
          </a:p>
          <a:p>
            <a:pPr marL="628650" lvl="1" indent="-171450">
              <a:buFont typeface="Arial" panose="020B0604020202020204" pitchFamily="34" charset="0"/>
              <a:buChar char="•"/>
              <a:defRPr/>
            </a:pPr>
            <a:r>
              <a:rPr lang="en-US" altLang="en-US" dirty="0"/>
              <a:t>How security relates to information security</a:t>
            </a:r>
          </a:p>
          <a:p>
            <a:pPr marL="628650" lvl="1" indent="-171450">
              <a:buFont typeface="Arial" panose="020B0604020202020204" pitchFamily="34" charset="0"/>
              <a:buChar char="•"/>
              <a:defRPr/>
            </a:pPr>
            <a:r>
              <a:rPr lang="en-US" altLang="en-US" dirty="0"/>
              <a:t>The terminology that relates to information security</a:t>
            </a:r>
          </a:p>
          <a:p>
            <a:pPr eaLnBrk="1" hangingPunct="1">
              <a:defRPr/>
            </a:pPr>
            <a:endParaRPr lang="en-CA" altLang="en-US" dirty="0"/>
          </a:p>
        </p:txBody>
      </p:sp>
    </p:spTree>
    <p:extLst>
      <p:ext uri="{BB962C8B-B14F-4D97-AF65-F5344CB8AC3E}">
        <p14:creationId xmlns:p14="http://schemas.microsoft.com/office/powerpoint/2010/main" val="3820073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B253F053-047D-4D46-A002-C0DEC6F0E9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88A712A-30A2-45EE-BA5E-A70ABE206F97}" type="slidenum">
              <a:rPr lang="en-US" altLang="en-US"/>
              <a:pPr>
                <a:spcBef>
                  <a:spcPct val="0"/>
                </a:spcBef>
              </a:pPr>
              <a:t>17</a:t>
            </a:fld>
            <a:endParaRPr lang="en-US" altLang="en-US"/>
          </a:p>
        </p:txBody>
      </p:sp>
      <p:sp>
        <p:nvSpPr>
          <p:cNvPr id="41987" name="Rectangle 2">
            <a:extLst>
              <a:ext uri="{FF2B5EF4-FFF2-40B4-BE49-F238E27FC236}">
                <a16:creationId xmlns:a16="http://schemas.microsoft.com/office/drawing/2014/main" id="{3C02B80F-9D11-4A88-B870-902EBAB9E4F7}"/>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E20F6329-06BB-4975-8D86-574CFFF5AC5F}"/>
              </a:ext>
            </a:extLst>
          </p:cNvPr>
          <p:cNvSpPr>
            <a:spLocks noGrp="1" noChangeArrowheads="1"/>
          </p:cNvSpPr>
          <p:nvPr>
            <p:ph type="body" idx="1"/>
          </p:nvPr>
        </p:nvSpPr>
        <p:spPr>
          <a:ln/>
        </p:spPr>
        <p:txBody>
          <a:bodyPr/>
          <a:lstStyle/>
          <a:p>
            <a:pPr eaLnBrk="1" hangingPunct="1">
              <a:defRPr/>
            </a:pPr>
            <a:endParaRPr lang="en-CA" altLang="en-US" dirty="0"/>
          </a:p>
        </p:txBody>
      </p:sp>
    </p:spTree>
    <p:extLst>
      <p:ext uri="{BB962C8B-B14F-4D97-AF65-F5344CB8AC3E}">
        <p14:creationId xmlns:p14="http://schemas.microsoft.com/office/powerpoint/2010/main" val="3800967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B253F053-047D-4D46-A002-C0DEC6F0E9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88A712A-30A2-45EE-BA5E-A70ABE206F97}" type="slidenum">
              <a:rPr lang="en-US" altLang="en-US"/>
              <a:pPr>
                <a:spcBef>
                  <a:spcPct val="0"/>
                </a:spcBef>
              </a:pPr>
              <a:t>18</a:t>
            </a:fld>
            <a:endParaRPr lang="en-US" altLang="en-US"/>
          </a:p>
        </p:txBody>
      </p:sp>
      <p:sp>
        <p:nvSpPr>
          <p:cNvPr id="41987" name="Rectangle 2">
            <a:extLst>
              <a:ext uri="{FF2B5EF4-FFF2-40B4-BE49-F238E27FC236}">
                <a16:creationId xmlns:a16="http://schemas.microsoft.com/office/drawing/2014/main" id="{3C02B80F-9D11-4A88-B870-902EBAB9E4F7}"/>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E20F6329-06BB-4975-8D86-574CFFF5AC5F}"/>
              </a:ext>
            </a:extLst>
          </p:cNvPr>
          <p:cNvSpPr>
            <a:spLocks noGrp="1" noChangeArrowheads="1"/>
          </p:cNvSpPr>
          <p:nvPr>
            <p:ph type="body" idx="1"/>
          </p:nvPr>
        </p:nvSpPr>
        <p:spPr>
          <a:ln/>
        </p:spPr>
        <p:txBody>
          <a:bodyPr/>
          <a:lstStyle/>
          <a:p>
            <a:pPr eaLnBrk="1" hangingPunct="1">
              <a:defRPr/>
            </a:pPr>
            <a:endParaRPr lang="en-CA"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682D495D-8365-4EC8-A258-1834EF9DEE7C}"/>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0DD6AF4F-5CC2-4F6D-92F6-5D96186A8341}"/>
              </a:ext>
            </a:extLst>
          </p:cNvPr>
          <p:cNvSpPr>
            <a:spLocks noGrp="1"/>
          </p:cNvSpPr>
          <p:nvPr>
            <p:ph type="body" idx="1"/>
          </p:nvPr>
        </p:nvSpPr>
        <p:spPr/>
        <p:txBody>
          <a:bodyPr/>
          <a:lstStyle/>
          <a:p>
            <a:pPr>
              <a:defRPr/>
            </a:pPr>
            <a:endParaRPr lang="en-US" dirty="0"/>
          </a:p>
        </p:txBody>
      </p:sp>
      <p:sp>
        <p:nvSpPr>
          <p:cNvPr id="44036" name="Slide Number Placeholder 3">
            <a:extLst>
              <a:ext uri="{FF2B5EF4-FFF2-40B4-BE49-F238E27FC236}">
                <a16:creationId xmlns:a16="http://schemas.microsoft.com/office/drawing/2014/main" id="{ED032CA9-6762-465A-A7BD-12213EEBA38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5FEFD62-2D65-46BA-A39E-AE3C45F07573}" type="slidenum">
              <a:rPr lang="en-US" altLang="en-US"/>
              <a:pPr>
                <a:spcBef>
                  <a:spcPct val="0"/>
                </a:spcBef>
              </a:pPr>
              <a:t>20</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C3B13841-4966-46B7-8A48-B61E70CB77B9}"/>
              </a:ext>
            </a:extLst>
          </p:cNvPr>
          <p:cNvSpPr>
            <a:spLocks noGrp="1" noRot="1" noChangeAspect="1" noChangeArrowheads="1" noTextEdit="1"/>
          </p:cNvSpPr>
          <p:nvPr>
            <p:ph type="sldImg"/>
          </p:nvPr>
        </p:nvSpPr>
        <p:spPr>
          <a:ln/>
        </p:spPr>
      </p:sp>
      <p:sp>
        <p:nvSpPr>
          <p:cNvPr id="46083" name="Notes Placeholder 2">
            <a:extLst>
              <a:ext uri="{FF2B5EF4-FFF2-40B4-BE49-F238E27FC236}">
                <a16:creationId xmlns:a16="http://schemas.microsoft.com/office/drawing/2014/main" id="{0F64AABB-E667-4230-BB11-D8CFBCC4A64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800" b="0" i="0" u="none" strike="noStrike" baseline="0" dirty="0">
                <a:latin typeface="CheltenhamStd-Book"/>
              </a:rPr>
              <a:t>The relationship between </a:t>
            </a:r>
            <a:r>
              <a:rPr lang="en-US" sz="1800" b="0" i="1" u="none" strike="noStrike" baseline="0" dirty="0">
                <a:latin typeface="CheltenhamStd-BookItalic"/>
              </a:rPr>
              <a:t>security </a:t>
            </a:r>
            <a:r>
              <a:rPr lang="en-US" sz="1800" b="0" i="0" u="none" strike="noStrike" baseline="0" dirty="0">
                <a:latin typeface="CheltenhamStd-Book"/>
              </a:rPr>
              <a:t>and </a:t>
            </a:r>
            <a:r>
              <a:rPr lang="en-US" sz="1800" b="0" i="1" u="none" strike="noStrike" baseline="0" dirty="0">
                <a:latin typeface="CheltenhamStd-BookItalic"/>
              </a:rPr>
              <a:t>convenience </a:t>
            </a:r>
            <a:r>
              <a:rPr lang="en-US" sz="1800" b="0" i="0" u="none" strike="noStrike" baseline="0" dirty="0">
                <a:latin typeface="CheltenhamStd-Book"/>
              </a:rPr>
              <a:t>is </a:t>
            </a:r>
            <a:r>
              <a:rPr lang="en-US" sz="1800" b="0" i="1" u="none" strike="noStrike" baseline="0" dirty="0">
                <a:latin typeface="CheltenhamStd-BookItalic"/>
              </a:rPr>
              <a:t>inversely proportional. </a:t>
            </a:r>
          </a:p>
          <a:p>
            <a:pPr algn="l"/>
            <a:r>
              <a:rPr lang="en-US" sz="1800" b="0" i="0" u="none" strike="noStrike" baseline="0" dirty="0">
                <a:latin typeface="CheltenhamStd-Book"/>
              </a:rPr>
              <a:t>Consider a house in which the homeowner installs an automated alarm system. The alarm requires a resident to enter a code on a keypad within 30 seconds of entering the house. Although the alarm system makes the house more secure, it is less convenient to race to the keypad than to casually walk into the house.</a:t>
            </a:r>
            <a:endParaRPr lang="en-US" altLang="en-US" dirty="0"/>
          </a:p>
        </p:txBody>
      </p:sp>
      <p:sp>
        <p:nvSpPr>
          <p:cNvPr id="46084" name="Slide Number Placeholder 3">
            <a:extLst>
              <a:ext uri="{FF2B5EF4-FFF2-40B4-BE49-F238E27FC236}">
                <a16:creationId xmlns:a16="http://schemas.microsoft.com/office/drawing/2014/main" id="{F8796337-45F4-4583-B961-2275596FE44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584DFD9-21A0-4486-944E-4899FCC9E0E0}" type="slidenum">
              <a:rPr lang="en-US" altLang="en-US"/>
              <a:pPr>
                <a:spcBef>
                  <a:spcPct val="0"/>
                </a:spcBef>
              </a:pPr>
              <a:t>21</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5" dirty="0">
                <a:latin typeface="Times New Roman" panose="02020603050405020304" pitchFamily="18" charset="0"/>
                <a:cs typeface="Times New Roman" panose="02020603050405020304" pitchFamily="18" charset="0"/>
              </a:rPr>
              <a:t>Information security is intended to protect information that provides value to people and enterprises. Known as the CIA Triad, three protections must be extended over information.</a:t>
            </a:r>
            <a:endParaRPr lang="en-GB" sz="1200" spc="-5" dirty="0">
              <a:latin typeface="Times New Roman" panose="02020603050405020304" pitchFamily="18" charset="0"/>
              <a:cs typeface="Times New Roman" panose="02020603050405020304" pitchFamily="18" charset="0"/>
            </a:endParaRP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9E103808-D7BC-4AB5-B62E-2F3F4474032F}" type="slidenum">
              <a:rPr lang="en-US" smtClean="0"/>
              <a:t>23</a:t>
            </a:fld>
            <a:endParaRPr lang="en-US"/>
          </a:p>
        </p:txBody>
      </p:sp>
    </p:spTree>
    <p:extLst>
      <p:ext uri="{BB962C8B-B14F-4D97-AF65-F5344CB8AC3E}">
        <p14:creationId xmlns:p14="http://schemas.microsoft.com/office/powerpoint/2010/main" val="3292459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chief technology officer</a:t>
            </a:r>
            <a:r>
              <a:rPr lang="en-US" dirty="0"/>
              <a:t> (CTO) </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9E103808-D7BC-4AB5-B62E-2F3F4474032F}" type="slidenum">
              <a:rPr lang="en-US" smtClean="0"/>
              <a:t>27</a:t>
            </a:fld>
            <a:endParaRPr lang="en-US"/>
          </a:p>
        </p:txBody>
      </p:sp>
    </p:spTree>
    <p:extLst>
      <p:ext uri="{BB962C8B-B14F-4D97-AF65-F5344CB8AC3E}">
        <p14:creationId xmlns:p14="http://schemas.microsoft.com/office/powerpoint/2010/main" val="1007446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B6F35-1BDD-4C97-AB1B-0EF3FCD6E4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27947696-76E0-4A7D-AAFD-A0DD3F9BE4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0564AE90-3DAE-4874-9530-52E8010FEA34}"/>
              </a:ext>
            </a:extLst>
          </p:cNvPr>
          <p:cNvSpPr>
            <a:spLocks noGrp="1"/>
          </p:cNvSpPr>
          <p:nvPr>
            <p:ph type="dt" sz="half" idx="10"/>
          </p:nvPr>
        </p:nvSpPr>
        <p:spPr/>
        <p:txBody>
          <a:bodyPr/>
          <a:lstStyle/>
          <a:p>
            <a:fld id="{1D90246C-6510-4698-BE5B-78345F23A6B1}" type="datetime1">
              <a:rPr lang="en-US" smtClean="0"/>
              <a:t>8/19/2025</a:t>
            </a:fld>
            <a:endParaRPr lang="en-US"/>
          </a:p>
        </p:txBody>
      </p:sp>
      <p:sp>
        <p:nvSpPr>
          <p:cNvPr id="5" name="Footer Placeholder 4">
            <a:extLst>
              <a:ext uri="{FF2B5EF4-FFF2-40B4-BE49-F238E27FC236}">
                <a16:creationId xmlns:a16="http://schemas.microsoft.com/office/drawing/2014/main" id="{988D150A-9FAA-4828-A677-51AFEF24B353}"/>
              </a:ext>
            </a:extLst>
          </p:cNvPr>
          <p:cNvSpPr>
            <a:spLocks noGrp="1"/>
          </p:cNvSpPr>
          <p:nvPr>
            <p:ph type="ftr" sz="quarter" idx="11"/>
          </p:nvPr>
        </p:nvSpPr>
        <p:spPr/>
        <p:txBody>
          <a:bodyPr/>
          <a:lstStyle/>
          <a:p>
            <a:r>
              <a:rPr lang="en-GB"/>
              <a:t>NATIONAL UNIVERSITY OF COMPUTER &amp; EMERGING SCIENCES</a:t>
            </a:r>
            <a:endParaRPr lang="en-US"/>
          </a:p>
        </p:txBody>
      </p:sp>
      <p:sp>
        <p:nvSpPr>
          <p:cNvPr id="6" name="Slide Number Placeholder 5">
            <a:extLst>
              <a:ext uri="{FF2B5EF4-FFF2-40B4-BE49-F238E27FC236}">
                <a16:creationId xmlns:a16="http://schemas.microsoft.com/office/drawing/2014/main" id="{D3486D3E-B678-4E98-9CAB-2DA8A3D712BA}"/>
              </a:ext>
            </a:extLst>
          </p:cNvPr>
          <p:cNvSpPr>
            <a:spLocks noGrp="1"/>
          </p:cNvSpPr>
          <p:nvPr>
            <p:ph type="sldNum" sz="quarter" idx="12"/>
          </p:nvPr>
        </p:nvSpPr>
        <p:spPr/>
        <p:txBody>
          <a:bodyPr/>
          <a:lstStyle/>
          <a:p>
            <a:fld id="{13C51ED2-AC48-45BF-9843-B46461D80413}" type="slidenum">
              <a:rPr lang="en-US" smtClean="0"/>
              <a:t>‹#›</a:t>
            </a:fld>
            <a:endParaRPr lang="en-US"/>
          </a:p>
        </p:txBody>
      </p:sp>
    </p:spTree>
    <p:extLst>
      <p:ext uri="{BB962C8B-B14F-4D97-AF65-F5344CB8AC3E}">
        <p14:creationId xmlns:p14="http://schemas.microsoft.com/office/powerpoint/2010/main" val="187966799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B1B3-8AAA-40ED-9E60-009698E2ECC0}"/>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A1EA64B8-4914-4368-9D4C-2DC37C25DC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054F7E6B-9FD8-44E5-9EB9-16C15B413221}"/>
              </a:ext>
            </a:extLst>
          </p:cNvPr>
          <p:cNvSpPr>
            <a:spLocks noGrp="1"/>
          </p:cNvSpPr>
          <p:nvPr>
            <p:ph type="dt" sz="half" idx="10"/>
          </p:nvPr>
        </p:nvSpPr>
        <p:spPr/>
        <p:txBody>
          <a:bodyPr/>
          <a:lstStyle/>
          <a:p>
            <a:fld id="{15EAA120-004F-44F7-AA80-A536C410B118}" type="datetime1">
              <a:rPr lang="en-US" smtClean="0"/>
              <a:t>8/19/2025</a:t>
            </a:fld>
            <a:endParaRPr lang="en-US"/>
          </a:p>
        </p:txBody>
      </p:sp>
      <p:sp>
        <p:nvSpPr>
          <p:cNvPr id="5" name="Footer Placeholder 4">
            <a:extLst>
              <a:ext uri="{FF2B5EF4-FFF2-40B4-BE49-F238E27FC236}">
                <a16:creationId xmlns:a16="http://schemas.microsoft.com/office/drawing/2014/main" id="{BB74B6C4-C406-42D6-87B7-00D9D10E74A6}"/>
              </a:ext>
            </a:extLst>
          </p:cNvPr>
          <p:cNvSpPr>
            <a:spLocks noGrp="1"/>
          </p:cNvSpPr>
          <p:nvPr>
            <p:ph type="ftr" sz="quarter" idx="11"/>
          </p:nvPr>
        </p:nvSpPr>
        <p:spPr/>
        <p:txBody>
          <a:bodyPr/>
          <a:lstStyle/>
          <a:p>
            <a:r>
              <a:rPr lang="en-GB"/>
              <a:t>NATIONAL UNIVERSITY OF COMPUTER &amp; EMERGING SCIENCES</a:t>
            </a:r>
            <a:endParaRPr lang="en-US"/>
          </a:p>
        </p:txBody>
      </p:sp>
      <p:sp>
        <p:nvSpPr>
          <p:cNvPr id="6" name="Slide Number Placeholder 5">
            <a:extLst>
              <a:ext uri="{FF2B5EF4-FFF2-40B4-BE49-F238E27FC236}">
                <a16:creationId xmlns:a16="http://schemas.microsoft.com/office/drawing/2014/main" id="{6E0E5894-C90C-431F-B702-4D6611A1E6D0}"/>
              </a:ext>
            </a:extLst>
          </p:cNvPr>
          <p:cNvSpPr>
            <a:spLocks noGrp="1"/>
          </p:cNvSpPr>
          <p:nvPr>
            <p:ph type="sldNum" sz="quarter" idx="12"/>
          </p:nvPr>
        </p:nvSpPr>
        <p:spPr/>
        <p:txBody>
          <a:bodyPr/>
          <a:lstStyle/>
          <a:p>
            <a:fld id="{13C51ED2-AC48-45BF-9843-B46461D80413}" type="slidenum">
              <a:rPr lang="en-US" smtClean="0"/>
              <a:t>‹#›</a:t>
            </a:fld>
            <a:endParaRPr lang="en-US"/>
          </a:p>
        </p:txBody>
      </p:sp>
    </p:spTree>
    <p:extLst>
      <p:ext uri="{BB962C8B-B14F-4D97-AF65-F5344CB8AC3E}">
        <p14:creationId xmlns:p14="http://schemas.microsoft.com/office/powerpoint/2010/main" val="3325897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951357-1906-49D4-8444-311DD8EBA0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9E6B0759-AC21-48C2-9875-B1BA606A60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429DD895-74B7-4197-8E32-1C0EEA0F105A}"/>
              </a:ext>
            </a:extLst>
          </p:cNvPr>
          <p:cNvSpPr>
            <a:spLocks noGrp="1"/>
          </p:cNvSpPr>
          <p:nvPr>
            <p:ph type="dt" sz="half" idx="10"/>
          </p:nvPr>
        </p:nvSpPr>
        <p:spPr/>
        <p:txBody>
          <a:bodyPr/>
          <a:lstStyle/>
          <a:p>
            <a:fld id="{1DADFDAB-C4D1-4AEF-837D-F9115D5FE1B7}" type="datetime1">
              <a:rPr lang="en-US" smtClean="0"/>
              <a:t>8/19/2025</a:t>
            </a:fld>
            <a:endParaRPr lang="en-US"/>
          </a:p>
        </p:txBody>
      </p:sp>
      <p:sp>
        <p:nvSpPr>
          <p:cNvPr id="5" name="Footer Placeholder 4">
            <a:extLst>
              <a:ext uri="{FF2B5EF4-FFF2-40B4-BE49-F238E27FC236}">
                <a16:creationId xmlns:a16="http://schemas.microsoft.com/office/drawing/2014/main" id="{6D5364BF-7EC4-4BC8-8DE0-0AA8186F123B}"/>
              </a:ext>
            </a:extLst>
          </p:cNvPr>
          <p:cNvSpPr>
            <a:spLocks noGrp="1"/>
          </p:cNvSpPr>
          <p:nvPr>
            <p:ph type="ftr" sz="quarter" idx="11"/>
          </p:nvPr>
        </p:nvSpPr>
        <p:spPr/>
        <p:txBody>
          <a:bodyPr/>
          <a:lstStyle/>
          <a:p>
            <a:r>
              <a:rPr lang="en-GB"/>
              <a:t>NATIONAL UNIVERSITY OF COMPUTER &amp; EMERGING SCIENCES</a:t>
            </a:r>
            <a:endParaRPr lang="en-US"/>
          </a:p>
        </p:txBody>
      </p:sp>
      <p:sp>
        <p:nvSpPr>
          <p:cNvPr id="6" name="Slide Number Placeholder 5">
            <a:extLst>
              <a:ext uri="{FF2B5EF4-FFF2-40B4-BE49-F238E27FC236}">
                <a16:creationId xmlns:a16="http://schemas.microsoft.com/office/drawing/2014/main" id="{B088166F-7663-4892-937D-7D4BBBAAD18C}"/>
              </a:ext>
            </a:extLst>
          </p:cNvPr>
          <p:cNvSpPr>
            <a:spLocks noGrp="1"/>
          </p:cNvSpPr>
          <p:nvPr>
            <p:ph type="sldNum" sz="quarter" idx="12"/>
          </p:nvPr>
        </p:nvSpPr>
        <p:spPr/>
        <p:txBody>
          <a:bodyPr/>
          <a:lstStyle/>
          <a:p>
            <a:fld id="{13C51ED2-AC48-45BF-9843-B46461D80413}" type="slidenum">
              <a:rPr lang="en-US" smtClean="0"/>
              <a:t>‹#›</a:t>
            </a:fld>
            <a:endParaRPr lang="en-US"/>
          </a:p>
        </p:txBody>
      </p:sp>
    </p:spTree>
    <p:extLst>
      <p:ext uri="{BB962C8B-B14F-4D97-AF65-F5344CB8AC3E}">
        <p14:creationId xmlns:p14="http://schemas.microsoft.com/office/powerpoint/2010/main" val="23771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CBAD-3D0B-4143-9F22-FA90EA938AA6}"/>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EC9CDE9C-1287-4D29-9B55-74AC74377D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B416A329-A0DE-4C1F-9375-03747524468B}"/>
              </a:ext>
            </a:extLst>
          </p:cNvPr>
          <p:cNvSpPr>
            <a:spLocks noGrp="1"/>
          </p:cNvSpPr>
          <p:nvPr>
            <p:ph type="dt" sz="half" idx="10"/>
          </p:nvPr>
        </p:nvSpPr>
        <p:spPr/>
        <p:txBody>
          <a:bodyPr/>
          <a:lstStyle/>
          <a:p>
            <a:fld id="{5EF7DFAF-66BC-4E20-9B1D-DC0448E5323F}" type="datetime1">
              <a:rPr lang="en-US" smtClean="0"/>
              <a:t>8/19/2025</a:t>
            </a:fld>
            <a:endParaRPr lang="en-US"/>
          </a:p>
        </p:txBody>
      </p:sp>
      <p:sp>
        <p:nvSpPr>
          <p:cNvPr id="5" name="Footer Placeholder 4">
            <a:extLst>
              <a:ext uri="{FF2B5EF4-FFF2-40B4-BE49-F238E27FC236}">
                <a16:creationId xmlns:a16="http://schemas.microsoft.com/office/drawing/2014/main" id="{0FF9C9A8-FD46-4087-B413-AD97FC50AE22}"/>
              </a:ext>
            </a:extLst>
          </p:cNvPr>
          <p:cNvSpPr>
            <a:spLocks noGrp="1"/>
          </p:cNvSpPr>
          <p:nvPr>
            <p:ph type="ftr" sz="quarter" idx="11"/>
          </p:nvPr>
        </p:nvSpPr>
        <p:spPr/>
        <p:txBody>
          <a:bodyPr/>
          <a:lstStyle/>
          <a:p>
            <a:r>
              <a:rPr lang="en-GB"/>
              <a:t>NATIONAL UNIVERSITY OF COMPUTER &amp; EMERGING SCIENCES</a:t>
            </a:r>
            <a:endParaRPr lang="en-US"/>
          </a:p>
        </p:txBody>
      </p:sp>
      <p:sp>
        <p:nvSpPr>
          <p:cNvPr id="6" name="Slide Number Placeholder 5">
            <a:extLst>
              <a:ext uri="{FF2B5EF4-FFF2-40B4-BE49-F238E27FC236}">
                <a16:creationId xmlns:a16="http://schemas.microsoft.com/office/drawing/2014/main" id="{EE4D4FC3-2CF7-4015-9D3D-3207E7797D2D}"/>
              </a:ext>
            </a:extLst>
          </p:cNvPr>
          <p:cNvSpPr>
            <a:spLocks noGrp="1"/>
          </p:cNvSpPr>
          <p:nvPr>
            <p:ph type="sldNum" sz="quarter" idx="12"/>
          </p:nvPr>
        </p:nvSpPr>
        <p:spPr/>
        <p:txBody>
          <a:bodyPr/>
          <a:lstStyle/>
          <a:p>
            <a:fld id="{13C51ED2-AC48-45BF-9843-B46461D80413}" type="slidenum">
              <a:rPr lang="en-US" smtClean="0"/>
              <a:t>‹#›</a:t>
            </a:fld>
            <a:endParaRPr lang="en-US"/>
          </a:p>
        </p:txBody>
      </p:sp>
    </p:spTree>
    <p:extLst>
      <p:ext uri="{BB962C8B-B14F-4D97-AF65-F5344CB8AC3E}">
        <p14:creationId xmlns:p14="http://schemas.microsoft.com/office/powerpoint/2010/main" val="3297060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4D9C-53F3-4A72-BE30-B6CF7FF7DB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D4C5710C-DCE5-4A4B-88FC-2B7596F04B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DE503A-C05D-4150-BD6B-219A063F3EBD}"/>
              </a:ext>
            </a:extLst>
          </p:cNvPr>
          <p:cNvSpPr>
            <a:spLocks noGrp="1"/>
          </p:cNvSpPr>
          <p:nvPr>
            <p:ph type="dt" sz="half" idx="10"/>
          </p:nvPr>
        </p:nvSpPr>
        <p:spPr/>
        <p:txBody>
          <a:bodyPr/>
          <a:lstStyle/>
          <a:p>
            <a:fld id="{12D4DF65-B5CB-4C2A-9DAF-8C83FF1E3012}" type="datetime1">
              <a:rPr lang="en-US" smtClean="0"/>
              <a:t>8/19/2025</a:t>
            </a:fld>
            <a:endParaRPr lang="en-US"/>
          </a:p>
        </p:txBody>
      </p:sp>
      <p:sp>
        <p:nvSpPr>
          <p:cNvPr id="5" name="Footer Placeholder 4">
            <a:extLst>
              <a:ext uri="{FF2B5EF4-FFF2-40B4-BE49-F238E27FC236}">
                <a16:creationId xmlns:a16="http://schemas.microsoft.com/office/drawing/2014/main" id="{B13D3F93-B099-4DDE-BD8C-B20714AF3555}"/>
              </a:ext>
            </a:extLst>
          </p:cNvPr>
          <p:cNvSpPr>
            <a:spLocks noGrp="1"/>
          </p:cNvSpPr>
          <p:nvPr>
            <p:ph type="ftr" sz="quarter" idx="11"/>
          </p:nvPr>
        </p:nvSpPr>
        <p:spPr/>
        <p:txBody>
          <a:bodyPr/>
          <a:lstStyle/>
          <a:p>
            <a:r>
              <a:rPr lang="en-GB"/>
              <a:t>NATIONAL UNIVERSITY OF COMPUTER &amp; EMERGING SCIENCES</a:t>
            </a:r>
            <a:endParaRPr lang="en-US"/>
          </a:p>
        </p:txBody>
      </p:sp>
      <p:sp>
        <p:nvSpPr>
          <p:cNvPr id="6" name="Slide Number Placeholder 5">
            <a:extLst>
              <a:ext uri="{FF2B5EF4-FFF2-40B4-BE49-F238E27FC236}">
                <a16:creationId xmlns:a16="http://schemas.microsoft.com/office/drawing/2014/main" id="{5CC7ECDD-92DF-4EE4-ABCC-7F12BEC46EA8}"/>
              </a:ext>
            </a:extLst>
          </p:cNvPr>
          <p:cNvSpPr>
            <a:spLocks noGrp="1"/>
          </p:cNvSpPr>
          <p:nvPr>
            <p:ph type="sldNum" sz="quarter" idx="12"/>
          </p:nvPr>
        </p:nvSpPr>
        <p:spPr/>
        <p:txBody>
          <a:bodyPr/>
          <a:lstStyle/>
          <a:p>
            <a:fld id="{13C51ED2-AC48-45BF-9843-B46461D80413}" type="slidenum">
              <a:rPr lang="en-US" smtClean="0"/>
              <a:t>‹#›</a:t>
            </a:fld>
            <a:endParaRPr lang="en-US"/>
          </a:p>
        </p:txBody>
      </p:sp>
    </p:spTree>
    <p:extLst>
      <p:ext uri="{BB962C8B-B14F-4D97-AF65-F5344CB8AC3E}">
        <p14:creationId xmlns:p14="http://schemas.microsoft.com/office/powerpoint/2010/main" val="332244014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D001-769F-4BA5-A19F-7FAFE7419827}"/>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329A9AF7-6483-42F0-8F35-574519D093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544A1564-74CB-4E17-9893-B2015FF56B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A65936C1-0B68-40E0-860D-7865B35D1CF9}"/>
              </a:ext>
            </a:extLst>
          </p:cNvPr>
          <p:cNvSpPr>
            <a:spLocks noGrp="1"/>
          </p:cNvSpPr>
          <p:nvPr>
            <p:ph type="dt" sz="half" idx="10"/>
          </p:nvPr>
        </p:nvSpPr>
        <p:spPr/>
        <p:txBody>
          <a:bodyPr/>
          <a:lstStyle/>
          <a:p>
            <a:fld id="{56B42799-02D2-4A3E-BED6-7F1E5E9A51D9}" type="datetime1">
              <a:rPr lang="en-US" smtClean="0"/>
              <a:t>8/19/2025</a:t>
            </a:fld>
            <a:endParaRPr lang="en-US"/>
          </a:p>
        </p:txBody>
      </p:sp>
      <p:sp>
        <p:nvSpPr>
          <p:cNvPr id="6" name="Footer Placeholder 5">
            <a:extLst>
              <a:ext uri="{FF2B5EF4-FFF2-40B4-BE49-F238E27FC236}">
                <a16:creationId xmlns:a16="http://schemas.microsoft.com/office/drawing/2014/main" id="{E1518151-364F-4458-8674-792144FFFAC9}"/>
              </a:ext>
            </a:extLst>
          </p:cNvPr>
          <p:cNvSpPr>
            <a:spLocks noGrp="1"/>
          </p:cNvSpPr>
          <p:nvPr>
            <p:ph type="ftr" sz="quarter" idx="11"/>
          </p:nvPr>
        </p:nvSpPr>
        <p:spPr/>
        <p:txBody>
          <a:bodyPr/>
          <a:lstStyle/>
          <a:p>
            <a:r>
              <a:rPr lang="en-GB"/>
              <a:t>NATIONAL UNIVERSITY OF COMPUTER &amp; EMERGING SCIENCES</a:t>
            </a:r>
            <a:endParaRPr lang="en-US"/>
          </a:p>
        </p:txBody>
      </p:sp>
      <p:sp>
        <p:nvSpPr>
          <p:cNvPr id="7" name="Slide Number Placeholder 6">
            <a:extLst>
              <a:ext uri="{FF2B5EF4-FFF2-40B4-BE49-F238E27FC236}">
                <a16:creationId xmlns:a16="http://schemas.microsoft.com/office/drawing/2014/main" id="{68628F02-F967-4106-A0CC-B4B85030BAD5}"/>
              </a:ext>
            </a:extLst>
          </p:cNvPr>
          <p:cNvSpPr>
            <a:spLocks noGrp="1"/>
          </p:cNvSpPr>
          <p:nvPr>
            <p:ph type="sldNum" sz="quarter" idx="12"/>
          </p:nvPr>
        </p:nvSpPr>
        <p:spPr/>
        <p:txBody>
          <a:bodyPr/>
          <a:lstStyle/>
          <a:p>
            <a:fld id="{13C51ED2-AC48-45BF-9843-B46461D80413}" type="slidenum">
              <a:rPr lang="en-US" smtClean="0"/>
              <a:t>‹#›</a:t>
            </a:fld>
            <a:endParaRPr lang="en-US"/>
          </a:p>
        </p:txBody>
      </p:sp>
    </p:spTree>
    <p:extLst>
      <p:ext uri="{BB962C8B-B14F-4D97-AF65-F5344CB8AC3E}">
        <p14:creationId xmlns:p14="http://schemas.microsoft.com/office/powerpoint/2010/main" val="4171795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62CDA-1423-4123-A20C-87A750BCEDD9}"/>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F181C7AD-81AF-4517-BCA3-E981E39E8E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50C1FD-785A-494B-8266-BC643FB674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EBC1B3AF-BC32-4746-B151-0B007F0AF1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A4EABE-E223-4C00-93C6-93A57D2CD1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DA0ECE82-C73C-41C3-B8AB-264E828D7C64}"/>
              </a:ext>
            </a:extLst>
          </p:cNvPr>
          <p:cNvSpPr>
            <a:spLocks noGrp="1"/>
          </p:cNvSpPr>
          <p:nvPr>
            <p:ph type="dt" sz="half" idx="10"/>
          </p:nvPr>
        </p:nvSpPr>
        <p:spPr/>
        <p:txBody>
          <a:bodyPr/>
          <a:lstStyle/>
          <a:p>
            <a:fld id="{41CB22E7-A387-44A6-BEB9-C59A7D60876D}" type="datetime1">
              <a:rPr lang="en-US" smtClean="0"/>
              <a:t>8/19/2025</a:t>
            </a:fld>
            <a:endParaRPr lang="en-US"/>
          </a:p>
        </p:txBody>
      </p:sp>
      <p:sp>
        <p:nvSpPr>
          <p:cNvPr id="8" name="Footer Placeholder 7">
            <a:extLst>
              <a:ext uri="{FF2B5EF4-FFF2-40B4-BE49-F238E27FC236}">
                <a16:creationId xmlns:a16="http://schemas.microsoft.com/office/drawing/2014/main" id="{08716326-244A-4808-B1E3-F1FDC9C10943}"/>
              </a:ext>
            </a:extLst>
          </p:cNvPr>
          <p:cNvSpPr>
            <a:spLocks noGrp="1"/>
          </p:cNvSpPr>
          <p:nvPr>
            <p:ph type="ftr" sz="quarter" idx="11"/>
          </p:nvPr>
        </p:nvSpPr>
        <p:spPr/>
        <p:txBody>
          <a:bodyPr/>
          <a:lstStyle/>
          <a:p>
            <a:r>
              <a:rPr lang="en-GB"/>
              <a:t>NATIONAL UNIVERSITY OF COMPUTER &amp; EMERGING SCIENCES</a:t>
            </a:r>
            <a:endParaRPr lang="en-US"/>
          </a:p>
        </p:txBody>
      </p:sp>
      <p:sp>
        <p:nvSpPr>
          <p:cNvPr id="9" name="Slide Number Placeholder 8">
            <a:extLst>
              <a:ext uri="{FF2B5EF4-FFF2-40B4-BE49-F238E27FC236}">
                <a16:creationId xmlns:a16="http://schemas.microsoft.com/office/drawing/2014/main" id="{CF65B595-FCF0-4FBE-9315-9E920D812597}"/>
              </a:ext>
            </a:extLst>
          </p:cNvPr>
          <p:cNvSpPr>
            <a:spLocks noGrp="1"/>
          </p:cNvSpPr>
          <p:nvPr>
            <p:ph type="sldNum" sz="quarter" idx="12"/>
          </p:nvPr>
        </p:nvSpPr>
        <p:spPr/>
        <p:txBody>
          <a:bodyPr/>
          <a:lstStyle/>
          <a:p>
            <a:fld id="{13C51ED2-AC48-45BF-9843-B46461D80413}" type="slidenum">
              <a:rPr lang="en-US" smtClean="0"/>
              <a:t>‹#›</a:t>
            </a:fld>
            <a:endParaRPr lang="en-US"/>
          </a:p>
        </p:txBody>
      </p:sp>
    </p:spTree>
    <p:extLst>
      <p:ext uri="{BB962C8B-B14F-4D97-AF65-F5344CB8AC3E}">
        <p14:creationId xmlns:p14="http://schemas.microsoft.com/office/powerpoint/2010/main" val="1247636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E9353-08EF-475D-97F8-BE6B46520245}"/>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165C543B-33E3-48CF-B83C-C541D6CB687E}"/>
              </a:ext>
            </a:extLst>
          </p:cNvPr>
          <p:cNvSpPr>
            <a:spLocks noGrp="1"/>
          </p:cNvSpPr>
          <p:nvPr>
            <p:ph type="dt" sz="half" idx="10"/>
          </p:nvPr>
        </p:nvSpPr>
        <p:spPr/>
        <p:txBody>
          <a:bodyPr/>
          <a:lstStyle/>
          <a:p>
            <a:fld id="{EE3DE30F-1D36-4BE0-BC06-5E83DD9BE350}" type="datetime1">
              <a:rPr lang="en-US" smtClean="0"/>
              <a:t>8/19/2025</a:t>
            </a:fld>
            <a:endParaRPr lang="en-US"/>
          </a:p>
        </p:txBody>
      </p:sp>
      <p:sp>
        <p:nvSpPr>
          <p:cNvPr id="4" name="Footer Placeholder 3">
            <a:extLst>
              <a:ext uri="{FF2B5EF4-FFF2-40B4-BE49-F238E27FC236}">
                <a16:creationId xmlns:a16="http://schemas.microsoft.com/office/drawing/2014/main" id="{2EFC0699-826F-4A8E-B326-560AD252F7BD}"/>
              </a:ext>
            </a:extLst>
          </p:cNvPr>
          <p:cNvSpPr>
            <a:spLocks noGrp="1"/>
          </p:cNvSpPr>
          <p:nvPr>
            <p:ph type="ftr" sz="quarter" idx="11"/>
          </p:nvPr>
        </p:nvSpPr>
        <p:spPr/>
        <p:txBody>
          <a:bodyPr/>
          <a:lstStyle/>
          <a:p>
            <a:r>
              <a:rPr lang="en-GB"/>
              <a:t>NATIONAL UNIVERSITY OF COMPUTER &amp; EMERGING SCIENCES</a:t>
            </a:r>
            <a:endParaRPr lang="en-US"/>
          </a:p>
        </p:txBody>
      </p:sp>
      <p:sp>
        <p:nvSpPr>
          <p:cNvPr id="5" name="Slide Number Placeholder 4">
            <a:extLst>
              <a:ext uri="{FF2B5EF4-FFF2-40B4-BE49-F238E27FC236}">
                <a16:creationId xmlns:a16="http://schemas.microsoft.com/office/drawing/2014/main" id="{5368C207-1278-4153-B420-9EF4A4494729}"/>
              </a:ext>
            </a:extLst>
          </p:cNvPr>
          <p:cNvSpPr>
            <a:spLocks noGrp="1"/>
          </p:cNvSpPr>
          <p:nvPr>
            <p:ph type="sldNum" sz="quarter" idx="12"/>
          </p:nvPr>
        </p:nvSpPr>
        <p:spPr/>
        <p:txBody>
          <a:bodyPr/>
          <a:lstStyle/>
          <a:p>
            <a:fld id="{13C51ED2-AC48-45BF-9843-B46461D80413}" type="slidenum">
              <a:rPr lang="en-US" smtClean="0"/>
              <a:t>‹#›</a:t>
            </a:fld>
            <a:endParaRPr lang="en-US"/>
          </a:p>
        </p:txBody>
      </p:sp>
    </p:spTree>
    <p:extLst>
      <p:ext uri="{BB962C8B-B14F-4D97-AF65-F5344CB8AC3E}">
        <p14:creationId xmlns:p14="http://schemas.microsoft.com/office/powerpoint/2010/main" val="1268916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768D0D-CD9A-4D7A-A953-4B80DEFCD335}"/>
              </a:ext>
            </a:extLst>
          </p:cNvPr>
          <p:cNvSpPr>
            <a:spLocks noGrp="1"/>
          </p:cNvSpPr>
          <p:nvPr>
            <p:ph type="dt" sz="half" idx="10"/>
          </p:nvPr>
        </p:nvSpPr>
        <p:spPr/>
        <p:txBody>
          <a:bodyPr/>
          <a:lstStyle/>
          <a:p>
            <a:fld id="{ED8E4ECE-C233-447A-A174-0A57836539B8}" type="datetime1">
              <a:rPr lang="en-US" smtClean="0"/>
              <a:t>8/19/2025</a:t>
            </a:fld>
            <a:endParaRPr lang="en-US"/>
          </a:p>
        </p:txBody>
      </p:sp>
      <p:sp>
        <p:nvSpPr>
          <p:cNvPr id="3" name="Footer Placeholder 2">
            <a:extLst>
              <a:ext uri="{FF2B5EF4-FFF2-40B4-BE49-F238E27FC236}">
                <a16:creationId xmlns:a16="http://schemas.microsoft.com/office/drawing/2014/main" id="{3D9C46BD-36CF-41D8-9D61-3C0284DFABF9}"/>
              </a:ext>
            </a:extLst>
          </p:cNvPr>
          <p:cNvSpPr>
            <a:spLocks noGrp="1"/>
          </p:cNvSpPr>
          <p:nvPr>
            <p:ph type="ftr" sz="quarter" idx="11"/>
          </p:nvPr>
        </p:nvSpPr>
        <p:spPr/>
        <p:txBody>
          <a:bodyPr/>
          <a:lstStyle/>
          <a:p>
            <a:r>
              <a:rPr lang="en-GB"/>
              <a:t>NATIONAL UNIVERSITY OF COMPUTER &amp; EMERGING SCIENCES</a:t>
            </a:r>
            <a:endParaRPr lang="en-US"/>
          </a:p>
        </p:txBody>
      </p:sp>
      <p:sp>
        <p:nvSpPr>
          <p:cNvPr id="4" name="Slide Number Placeholder 3">
            <a:extLst>
              <a:ext uri="{FF2B5EF4-FFF2-40B4-BE49-F238E27FC236}">
                <a16:creationId xmlns:a16="http://schemas.microsoft.com/office/drawing/2014/main" id="{1C4CE466-759A-4047-8073-18F51B7B2941}"/>
              </a:ext>
            </a:extLst>
          </p:cNvPr>
          <p:cNvSpPr>
            <a:spLocks noGrp="1"/>
          </p:cNvSpPr>
          <p:nvPr>
            <p:ph type="sldNum" sz="quarter" idx="12"/>
          </p:nvPr>
        </p:nvSpPr>
        <p:spPr/>
        <p:txBody>
          <a:bodyPr/>
          <a:lstStyle/>
          <a:p>
            <a:fld id="{13C51ED2-AC48-45BF-9843-B46461D80413}" type="slidenum">
              <a:rPr lang="en-US" smtClean="0"/>
              <a:t>‹#›</a:t>
            </a:fld>
            <a:endParaRPr lang="en-US"/>
          </a:p>
        </p:txBody>
      </p:sp>
    </p:spTree>
    <p:extLst>
      <p:ext uri="{BB962C8B-B14F-4D97-AF65-F5344CB8AC3E}">
        <p14:creationId xmlns:p14="http://schemas.microsoft.com/office/powerpoint/2010/main" val="4258603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E62C7-A5DD-4E6E-AEC8-D2596C0A6A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A7D44E32-0A99-4A52-BB43-F9B356189C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40AF3BC2-6F12-4DBB-9471-4665FB534E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AC92E9-B3F9-4DC5-B04D-6429BF06A0CB}"/>
              </a:ext>
            </a:extLst>
          </p:cNvPr>
          <p:cNvSpPr>
            <a:spLocks noGrp="1"/>
          </p:cNvSpPr>
          <p:nvPr>
            <p:ph type="dt" sz="half" idx="10"/>
          </p:nvPr>
        </p:nvSpPr>
        <p:spPr/>
        <p:txBody>
          <a:bodyPr/>
          <a:lstStyle/>
          <a:p>
            <a:fld id="{40B55E21-7CF7-4D44-8F02-045551EED843}" type="datetime1">
              <a:rPr lang="en-US" smtClean="0"/>
              <a:t>8/19/2025</a:t>
            </a:fld>
            <a:endParaRPr lang="en-US"/>
          </a:p>
        </p:txBody>
      </p:sp>
      <p:sp>
        <p:nvSpPr>
          <p:cNvPr id="6" name="Footer Placeholder 5">
            <a:extLst>
              <a:ext uri="{FF2B5EF4-FFF2-40B4-BE49-F238E27FC236}">
                <a16:creationId xmlns:a16="http://schemas.microsoft.com/office/drawing/2014/main" id="{96C3CCC0-44D6-44E7-B3E2-F9508F2EEE9A}"/>
              </a:ext>
            </a:extLst>
          </p:cNvPr>
          <p:cNvSpPr>
            <a:spLocks noGrp="1"/>
          </p:cNvSpPr>
          <p:nvPr>
            <p:ph type="ftr" sz="quarter" idx="11"/>
          </p:nvPr>
        </p:nvSpPr>
        <p:spPr/>
        <p:txBody>
          <a:bodyPr/>
          <a:lstStyle/>
          <a:p>
            <a:r>
              <a:rPr lang="en-GB"/>
              <a:t>NATIONAL UNIVERSITY OF COMPUTER &amp; EMERGING SCIENCES</a:t>
            </a:r>
            <a:endParaRPr lang="en-US"/>
          </a:p>
        </p:txBody>
      </p:sp>
      <p:sp>
        <p:nvSpPr>
          <p:cNvPr id="7" name="Slide Number Placeholder 6">
            <a:extLst>
              <a:ext uri="{FF2B5EF4-FFF2-40B4-BE49-F238E27FC236}">
                <a16:creationId xmlns:a16="http://schemas.microsoft.com/office/drawing/2014/main" id="{66CE6695-AA5E-44D1-9985-4427DD580AB9}"/>
              </a:ext>
            </a:extLst>
          </p:cNvPr>
          <p:cNvSpPr>
            <a:spLocks noGrp="1"/>
          </p:cNvSpPr>
          <p:nvPr>
            <p:ph type="sldNum" sz="quarter" idx="12"/>
          </p:nvPr>
        </p:nvSpPr>
        <p:spPr/>
        <p:txBody>
          <a:bodyPr/>
          <a:lstStyle/>
          <a:p>
            <a:fld id="{13C51ED2-AC48-45BF-9843-B46461D80413}" type="slidenum">
              <a:rPr lang="en-US" smtClean="0"/>
              <a:t>‹#›</a:t>
            </a:fld>
            <a:endParaRPr lang="en-US"/>
          </a:p>
        </p:txBody>
      </p:sp>
    </p:spTree>
    <p:extLst>
      <p:ext uri="{BB962C8B-B14F-4D97-AF65-F5344CB8AC3E}">
        <p14:creationId xmlns:p14="http://schemas.microsoft.com/office/powerpoint/2010/main" val="1880510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D7B4-D7B9-4CD5-8BBF-261B67DBF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8F94BA48-7AB5-49D9-81E8-DFFBE9AB61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713C2DDF-C490-4A6F-A58E-8725DD272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F83A0D-2DAD-49E9-B1EE-9DF052C15A15}"/>
              </a:ext>
            </a:extLst>
          </p:cNvPr>
          <p:cNvSpPr>
            <a:spLocks noGrp="1"/>
          </p:cNvSpPr>
          <p:nvPr>
            <p:ph type="dt" sz="half" idx="10"/>
          </p:nvPr>
        </p:nvSpPr>
        <p:spPr/>
        <p:txBody>
          <a:bodyPr/>
          <a:lstStyle/>
          <a:p>
            <a:fld id="{27F60839-95EF-4AEF-A139-C8CD2D92FE09}" type="datetime1">
              <a:rPr lang="en-US" smtClean="0"/>
              <a:t>8/19/2025</a:t>
            </a:fld>
            <a:endParaRPr lang="en-US"/>
          </a:p>
        </p:txBody>
      </p:sp>
      <p:sp>
        <p:nvSpPr>
          <p:cNvPr id="6" name="Footer Placeholder 5">
            <a:extLst>
              <a:ext uri="{FF2B5EF4-FFF2-40B4-BE49-F238E27FC236}">
                <a16:creationId xmlns:a16="http://schemas.microsoft.com/office/drawing/2014/main" id="{2209279F-FA38-482C-A481-C161B9DC3604}"/>
              </a:ext>
            </a:extLst>
          </p:cNvPr>
          <p:cNvSpPr>
            <a:spLocks noGrp="1"/>
          </p:cNvSpPr>
          <p:nvPr>
            <p:ph type="ftr" sz="quarter" idx="11"/>
          </p:nvPr>
        </p:nvSpPr>
        <p:spPr/>
        <p:txBody>
          <a:bodyPr/>
          <a:lstStyle/>
          <a:p>
            <a:r>
              <a:rPr lang="en-GB"/>
              <a:t>NATIONAL UNIVERSITY OF COMPUTER &amp; EMERGING SCIENCES</a:t>
            </a:r>
            <a:endParaRPr lang="en-US"/>
          </a:p>
        </p:txBody>
      </p:sp>
      <p:sp>
        <p:nvSpPr>
          <p:cNvPr id="7" name="Slide Number Placeholder 6">
            <a:extLst>
              <a:ext uri="{FF2B5EF4-FFF2-40B4-BE49-F238E27FC236}">
                <a16:creationId xmlns:a16="http://schemas.microsoft.com/office/drawing/2014/main" id="{D428492A-027C-44E9-8D07-DE52AB2CBA13}"/>
              </a:ext>
            </a:extLst>
          </p:cNvPr>
          <p:cNvSpPr>
            <a:spLocks noGrp="1"/>
          </p:cNvSpPr>
          <p:nvPr>
            <p:ph type="sldNum" sz="quarter" idx="12"/>
          </p:nvPr>
        </p:nvSpPr>
        <p:spPr/>
        <p:txBody>
          <a:bodyPr/>
          <a:lstStyle/>
          <a:p>
            <a:fld id="{13C51ED2-AC48-45BF-9843-B46461D80413}" type="slidenum">
              <a:rPr lang="en-US" smtClean="0"/>
              <a:t>‹#›</a:t>
            </a:fld>
            <a:endParaRPr lang="en-US"/>
          </a:p>
        </p:txBody>
      </p:sp>
    </p:spTree>
    <p:extLst>
      <p:ext uri="{BB962C8B-B14F-4D97-AF65-F5344CB8AC3E}">
        <p14:creationId xmlns:p14="http://schemas.microsoft.com/office/powerpoint/2010/main" val="234029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6B69C-8C9A-4525-B3FF-650112E119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AEA5E67D-B9E8-4E04-989F-BD8B8B97BD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819F7E2E-A1D1-4245-BA97-6E5FEB3FED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B93555-EC39-4B3A-97B8-5F3BB501DD6F}" type="datetime1">
              <a:rPr lang="en-US" smtClean="0"/>
              <a:t>8/19/2025</a:t>
            </a:fld>
            <a:endParaRPr lang="en-US"/>
          </a:p>
        </p:txBody>
      </p:sp>
      <p:sp>
        <p:nvSpPr>
          <p:cNvPr id="5" name="Footer Placeholder 4">
            <a:extLst>
              <a:ext uri="{FF2B5EF4-FFF2-40B4-BE49-F238E27FC236}">
                <a16:creationId xmlns:a16="http://schemas.microsoft.com/office/drawing/2014/main" id="{8FBF56F8-8C74-4301-8A02-2373AA653A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NATIONAL UNIVERSITY OF COMPUTER &amp; EMERGING SCIENCES</a:t>
            </a:r>
            <a:endParaRPr lang="en-US"/>
          </a:p>
        </p:txBody>
      </p:sp>
      <p:sp>
        <p:nvSpPr>
          <p:cNvPr id="6" name="Slide Number Placeholder 5">
            <a:extLst>
              <a:ext uri="{FF2B5EF4-FFF2-40B4-BE49-F238E27FC236}">
                <a16:creationId xmlns:a16="http://schemas.microsoft.com/office/drawing/2014/main" id="{A9A07F5B-BED3-4B88-9FD6-1C81D123A7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C51ED2-AC48-45BF-9843-B46461D80413}" type="slidenum">
              <a:rPr lang="en-US" smtClean="0"/>
              <a:t>‹#›</a:t>
            </a:fld>
            <a:endParaRPr lang="en-US"/>
          </a:p>
        </p:txBody>
      </p:sp>
    </p:spTree>
    <p:extLst>
      <p:ext uri="{BB962C8B-B14F-4D97-AF65-F5344CB8AC3E}">
        <p14:creationId xmlns:p14="http://schemas.microsoft.com/office/powerpoint/2010/main" val="3336057585"/>
      </p:ext>
    </p:extLst>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165" r:id="rId8"/>
    <p:sldLayoutId id="2147484166" r:id="rId9"/>
    <p:sldLayoutId id="2147484167" r:id="rId10"/>
    <p:sldLayoutId id="214748416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3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informationisbeautiful.net/visualizations/worldsbiggest-data-breaches-static/"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Internet%20Threat%20Scenario"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6" name="object 6"/>
          <p:cNvGrpSpPr/>
          <p:nvPr/>
        </p:nvGrpSpPr>
        <p:grpSpPr>
          <a:xfrm>
            <a:off x="9095231" y="2054572"/>
            <a:ext cx="1193292" cy="2462783"/>
            <a:chOff x="7571231" y="2942844"/>
            <a:chExt cx="1193292" cy="2462783"/>
          </a:xfrm>
        </p:grpSpPr>
        <p:sp>
          <p:nvSpPr>
            <p:cNvPr id="7" name="object 7"/>
            <p:cNvSpPr/>
            <p:nvPr/>
          </p:nvSpPr>
          <p:spPr>
            <a:xfrm>
              <a:off x="7571231" y="2942844"/>
              <a:ext cx="1193292" cy="2462783"/>
            </a:xfrm>
            <a:prstGeom prst="rect">
              <a:avLst/>
            </a:prstGeom>
            <a:blipFill>
              <a:blip r:embed="rId2" cstate="print"/>
              <a:stretch>
                <a:fillRect/>
              </a:stretch>
            </a:bli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9" name="object 9"/>
            <p:cNvSpPr/>
            <p:nvPr/>
          </p:nvSpPr>
          <p:spPr>
            <a:xfrm>
              <a:off x="7712074" y="3136773"/>
              <a:ext cx="911225" cy="2075180"/>
            </a:xfrm>
            <a:custGeom>
              <a:avLst/>
              <a:gdLst/>
              <a:ahLst/>
              <a:cxnLst/>
              <a:rect l="l" t="t" r="r" b="b"/>
              <a:pathLst>
                <a:path w="911225" h="2075179">
                  <a:moveTo>
                    <a:pt x="0" y="2074926"/>
                  </a:moveTo>
                  <a:lnTo>
                    <a:pt x="911225" y="2074926"/>
                  </a:lnTo>
                  <a:lnTo>
                    <a:pt x="911225" y="0"/>
                  </a:lnTo>
                  <a:lnTo>
                    <a:pt x="0" y="0"/>
                  </a:lnTo>
                  <a:lnTo>
                    <a:pt x="0" y="2074926"/>
                  </a:lnTo>
                  <a:close/>
                </a:path>
              </a:pathLst>
            </a:custGeom>
            <a:ln w="6350">
              <a:solidFill>
                <a:srgbClr val="6B7C71"/>
              </a:solidFill>
            </a:ln>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grpSp>
        <p:nvGrpSpPr>
          <p:cNvPr id="10" name="object 10"/>
          <p:cNvGrpSpPr/>
          <p:nvPr/>
        </p:nvGrpSpPr>
        <p:grpSpPr>
          <a:xfrm>
            <a:off x="1970087" y="2128412"/>
            <a:ext cx="6946900" cy="2244725"/>
            <a:chOff x="446087" y="3055873"/>
            <a:chExt cx="6946900" cy="2244725"/>
          </a:xfrm>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solidFill>
              <a:srgbClr val="FFFFFF"/>
            </a:solid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solidFill>
              <a:srgbClr val="6B7C71"/>
            </a:solid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3" name="object 13"/>
          <p:cNvSpPr txBox="1"/>
          <p:nvPr/>
        </p:nvSpPr>
        <p:spPr>
          <a:xfrm>
            <a:off x="2065337" y="3631839"/>
            <a:ext cx="6756400" cy="740587"/>
          </a:xfrm>
          <a:prstGeom prst="rect">
            <a:avLst/>
          </a:prstGeom>
          <a:solidFill>
            <a:srgbClr val="92A199"/>
          </a:solidFill>
        </p:spPr>
        <p:txBody>
          <a:bodyPr vert="horz" wrap="square" lIns="0" tIns="1905" rIns="0" bIns="0" rtlCol="0">
            <a:spAutoFit/>
          </a:bodyPr>
          <a:lstStyle/>
          <a:p>
            <a:pPr>
              <a:spcBef>
                <a:spcPts val="15"/>
              </a:spcBef>
            </a:pPr>
            <a:endParaRPr sz="2400" b="1" dirty="0">
              <a:latin typeface="Times New Roman" panose="02020603050405020304" pitchFamily="18" charset="0"/>
              <a:cs typeface="Times New Roman" panose="02020603050405020304" pitchFamily="18" charset="0"/>
            </a:endParaRPr>
          </a:p>
          <a:p>
            <a:pPr marL="121920">
              <a:tabLst>
                <a:tab pos="707390" algn="l"/>
                <a:tab pos="1868805" algn="l"/>
              </a:tabLst>
            </a:pPr>
            <a:r>
              <a:rPr sz="2400" b="1" dirty="0">
                <a:latin typeface="Times New Roman" panose="02020603050405020304" pitchFamily="18" charset="0"/>
                <a:cs typeface="Times New Roman" panose="02020603050405020304" pitchFamily="18" charset="0"/>
              </a:rPr>
              <a:t>D</a:t>
            </a:r>
            <a:r>
              <a:rPr lang="en-US" sz="2400" b="1" spc="-5" dirty="0">
                <a:latin typeface="Times New Roman" panose="02020603050405020304" pitchFamily="18" charset="0"/>
                <a:cs typeface="Times New Roman" panose="02020603050405020304" pitchFamily="18" charset="0"/>
              </a:rPr>
              <a:t>r. Muhammad Umar Aftab</a:t>
            </a:r>
            <a:endParaRPr sz="2400" b="1" dirty="0">
              <a:latin typeface="Times New Roman" panose="02020603050405020304" pitchFamily="18" charset="0"/>
              <a:cs typeface="Times New Roman" panose="02020603050405020304" pitchFamily="18" charset="0"/>
            </a:endParaRPr>
          </a:p>
        </p:txBody>
      </p:sp>
      <p:sp>
        <p:nvSpPr>
          <p:cNvPr id="14" name="object 14"/>
          <p:cNvSpPr txBox="1"/>
          <p:nvPr/>
        </p:nvSpPr>
        <p:spPr>
          <a:xfrm>
            <a:off x="2065338" y="2158383"/>
            <a:ext cx="6756400" cy="1257395"/>
          </a:xfrm>
          <a:prstGeom prst="rect">
            <a:avLst/>
          </a:prstGeom>
        </p:spPr>
        <p:txBody>
          <a:bodyPr vert="horz" wrap="square" lIns="0" tIns="13335" rIns="0" bIns="0" rtlCol="0">
            <a:spAutoFit/>
          </a:bodyPr>
          <a:lstStyle/>
          <a:p>
            <a:pPr marL="12700" marR="5080" algn="ctr">
              <a:spcBef>
                <a:spcPts val="105"/>
              </a:spcBef>
            </a:pPr>
            <a:r>
              <a:rPr lang="en-US" sz="4000" b="1" dirty="0">
                <a:latin typeface="Times New Roman" panose="02020603050405020304" pitchFamily="18" charset="0"/>
                <a:cs typeface="Times New Roman" panose="02020603050405020304" pitchFamily="18" charset="0"/>
              </a:rPr>
              <a:t>INFORMATION SECURITY</a:t>
            </a:r>
          </a:p>
          <a:p>
            <a:pPr marL="12700" marR="5080" algn="ctr">
              <a:spcBef>
                <a:spcPts val="105"/>
              </a:spcBef>
            </a:pPr>
            <a:r>
              <a:rPr sz="4000" b="1" dirty="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LECTURE 01</a:t>
            </a:r>
            <a:endParaRPr sz="4000" b="1"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3005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2834638" y="1970129"/>
            <a:ext cx="6191795" cy="3189699"/>
          </a:xfrm>
          <a:prstGeom prst="rect">
            <a:avLst/>
          </a:prstGeom>
          <a:blipFill>
            <a:blip r:embed="rId2" cstate="print"/>
            <a:stretch>
              <a:fillRect/>
            </a:stretch>
          </a:blipFill>
        </p:spPr>
        <p:txBody>
          <a:bodyPr wrap="square" lIns="0" tIns="0" rIns="0" bIns="0" rtlCol="0"/>
          <a:lstStyle/>
          <a:p>
            <a:pPr lvl="1">
              <a:buClr>
                <a:srgbClr val="FF0000"/>
              </a:buClr>
            </a:pPr>
            <a:r>
              <a:rPr lang="en-US" sz="2400" b="1" dirty="0">
                <a:latin typeface="Times New Roman" panose="02020603050405020304" pitchFamily="18" charset="0"/>
                <a:cs typeface="Times New Roman" panose="02020603050405020304" pitchFamily="18" charset="0"/>
              </a:rPr>
              <a:t> </a:t>
            </a:r>
            <a:r>
              <a:rPr lang="en-US" sz="2400" b="1" dirty="0">
                <a:solidFill>
                  <a:srgbClr val="FF0000"/>
                </a:solidFill>
                <a:latin typeface="Times New Roman" panose="02020603050405020304" pitchFamily="18" charset="0"/>
                <a:cs typeface="Times New Roman" panose="02020603050405020304" pitchFamily="18" charset="0"/>
              </a:rPr>
              <a:t>6.  </a:t>
            </a:r>
            <a:r>
              <a:rPr lang="en-US" sz="2400" b="1" dirty="0">
                <a:latin typeface="Times New Roman" panose="02020603050405020304" pitchFamily="18" charset="0"/>
                <a:cs typeface="Times New Roman" panose="02020603050405020304" pitchFamily="18" charset="0"/>
              </a:rPr>
              <a:t>Cyber Risk Management  </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Disaster Recovery</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Business Continuity</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Security Evaluation</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Cyber Economics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400427"/>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b="1" dirty="0">
                <a:latin typeface="Times New Roman" panose="02020603050405020304" pitchFamily="18" charset="0"/>
                <a:cs typeface="Times New Roman" panose="02020603050405020304" pitchFamily="18" charset="0"/>
              </a:rPr>
              <a:t>Areas of Information Security (7/8)</a:t>
            </a:r>
            <a:endParaRPr lang="en-GB" sz="4000" b="1" dirty="0">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10</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2181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2834638" y="1970129"/>
            <a:ext cx="6191795" cy="3189699"/>
          </a:xfrm>
          <a:prstGeom prst="rect">
            <a:avLst/>
          </a:prstGeom>
          <a:blipFill>
            <a:blip r:embed="rId2" cstate="print"/>
            <a:stretch>
              <a:fillRect/>
            </a:stretch>
          </a:blipFill>
        </p:spPr>
        <p:txBody>
          <a:bodyPr wrap="square" lIns="0" tIns="0" rIns="0" bIns="0" rtlCol="0"/>
          <a:lstStyle/>
          <a:p>
            <a:pPr lvl="1">
              <a:buClr>
                <a:srgbClr val="FF0000"/>
              </a:buClr>
            </a:pPr>
            <a:r>
              <a:rPr lang="en-US" sz="2400" dirty="0">
                <a:latin typeface="Times New Roman" panose="02020603050405020304" pitchFamily="18" charset="0"/>
                <a:cs typeface="Times New Roman" panose="02020603050405020304" pitchFamily="18" charset="0"/>
              </a:rPr>
              <a:t> </a:t>
            </a:r>
            <a:r>
              <a:rPr lang="en-US" sz="2400" b="1" dirty="0">
                <a:solidFill>
                  <a:srgbClr val="FF0000"/>
                </a:solidFill>
                <a:latin typeface="Times New Roman" panose="02020603050405020304" pitchFamily="18" charset="0"/>
                <a:cs typeface="Times New Roman" panose="02020603050405020304" pitchFamily="18" charset="0"/>
              </a:rPr>
              <a:t>7.  </a:t>
            </a:r>
            <a:r>
              <a:rPr lang="en-US" sz="2400" b="1" dirty="0">
                <a:latin typeface="Times New Roman" panose="02020603050405020304" pitchFamily="18" charset="0"/>
                <a:cs typeface="Times New Roman" panose="02020603050405020304" pitchFamily="18" charset="0"/>
              </a:rPr>
              <a:t>Human Behaviors  </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Social Engineering</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Social N/</a:t>
            </a:r>
            <a:r>
              <a:rPr lang="en-US" sz="2000" dirty="0" err="1">
                <a:latin typeface="Times New Roman" panose="02020603050405020304" pitchFamily="18" charset="0"/>
                <a:cs typeface="Times New Roman" panose="02020603050405020304" pitchFamily="18" charset="0"/>
              </a:rPr>
              <a:t>Ws</a:t>
            </a:r>
            <a:endParaRPr lang="en-US" sz="2000" dirty="0">
              <a:latin typeface="Times New Roman" panose="02020603050405020304" pitchFamily="18" charset="0"/>
              <a:cs typeface="Times New Roman" panose="02020603050405020304" pitchFamily="18" charset="0"/>
            </a:endParaRP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User Experience</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Organizational Behavior  </a:t>
            </a:r>
          </a:p>
          <a:p>
            <a:pPr lvl="1">
              <a:buClr>
                <a:srgbClr val="FF0000"/>
              </a:buClr>
            </a:pPr>
            <a:endParaRPr lang="en-US" sz="20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400427"/>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b="1" dirty="0">
                <a:latin typeface="Times New Roman" panose="02020603050405020304" pitchFamily="18" charset="0"/>
                <a:cs typeface="Times New Roman" panose="02020603050405020304" pitchFamily="18" charset="0"/>
              </a:rPr>
              <a:t>Areas of Information Security (8/8)</a:t>
            </a:r>
            <a:endParaRPr lang="en-GB" sz="4000" b="1" dirty="0">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11</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5689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6339E96D-C56B-4D4A-923F-272EAA1A02EA}"/>
              </a:ext>
            </a:extLst>
          </p:cNvPr>
          <p:cNvSpPr>
            <a:spLocks noGrp="1" noChangeArrowheads="1"/>
          </p:cNvSpPr>
          <p:nvPr>
            <p:ph type="title"/>
          </p:nvPr>
        </p:nvSpPr>
        <p:spPr/>
        <p:txBody>
          <a:bodyPr/>
          <a:lstStyle/>
          <a:p>
            <a:r>
              <a:rPr lang="en-GB" altLang="en-US" dirty="0">
                <a:latin typeface="Times New Roman" panose="02020603050405020304" pitchFamily="18" charset="0"/>
                <a:cs typeface="Times New Roman" panose="02020603050405020304" pitchFamily="18" charset="0"/>
              </a:rPr>
              <a:t>Books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8" name="Slide Number Placeholder 7"/>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12</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3" name="object 2"/>
          <p:cNvSpPr/>
          <p:nvPr/>
        </p:nvSpPr>
        <p:spPr>
          <a:xfrm>
            <a:off x="929640" y="1690688"/>
            <a:ext cx="10115202" cy="3918858"/>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5" name="Content Placeholder 2">
            <a:extLst>
              <a:ext uri="{FF2B5EF4-FFF2-40B4-BE49-F238E27FC236}">
                <a16:creationId xmlns:a16="http://schemas.microsoft.com/office/drawing/2014/main" id="{B3EC8507-2AA1-4E46-86DD-A9D9E628382B}"/>
              </a:ext>
            </a:extLst>
          </p:cNvPr>
          <p:cNvSpPr>
            <a:spLocks noGrp="1"/>
          </p:cNvSpPr>
          <p:nvPr>
            <p:ph idx="1"/>
          </p:nvPr>
        </p:nvSpPr>
        <p:spPr>
          <a:xfrm>
            <a:off x="1361705" y="1869827"/>
            <a:ext cx="9036329" cy="3560580"/>
          </a:xfrm>
        </p:spPr>
        <p:txBody>
          <a:bodyPr>
            <a:normAutofit/>
          </a:bodyPr>
          <a:lstStyle/>
          <a:p>
            <a:pPr>
              <a:buClr>
                <a:srgbClr val="FF0000"/>
              </a:buClr>
              <a:buFont typeface="Wingdings" panose="05000000000000000000" pitchFamily="2" charset="2"/>
              <a:buChar char="Ø"/>
              <a:defRPr/>
            </a:pPr>
            <a:r>
              <a:rPr lang="en-US" altLang="en-US" sz="2400"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COMPUTER </a:t>
            </a:r>
            <a:r>
              <a:rPr lang="en-US" altLang="en-US" sz="2400" dirty="0" smtClean="0">
                <a:latin typeface="Times New Roman" panose="02020603050405020304" pitchFamily="18" charset="0"/>
                <a:cs typeface="Times New Roman" panose="02020603050405020304" pitchFamily="18" charset="0"/>
              </a:rPr>
              <a:t>SECURITY PRINCIPLES </a:t>
            </a:r>
            <a:r>
              <a:rPr lang="en-US" altLang="en-US" sz="2400" dirty="0">
                <a:latin typeface="Times New Roman" panose="02020603050405020304" pitchFamily="18" charset="0"/>
                <a:cs typeface="Times New Roman" panose="02020603050405020304" pitchFamily="18" charset="0"/>
              </a:rPr>
              <a:t>AND </a:t>
            </a:r>
            <a:r>
              <a:rPr lang="en-US" altLang="en-US" sz="2400" dirty="0" smtClean="0">
                <a:latin typeface="Times New Roman" panose="02020603050405020304" pitchFamily="18" charset="0"/>
                <a:cs typeface="Times New Roman" panose="02020603050405020304" pitchFamily="18" charset="0"/>
              </a:rPr>
              <a:t>PRACTICE, Fourth Edition, By William Stallings and Lawrie Brown, 2018</a:t>
            </a:r>
            <a:endParaRPr lang="en-US" altLang="en-US" sz="2400" dirty="0">
              <a:latin typeface="Times New Roman" panose="02020603050405020304" pitchFamily="18" charset="0"/>
              <a:cs typeface="Times New Roman" panose="02020603050405020304" pitchFamily="18" charset="0"/>
            </a:endParaRPr>
          </a:p>
          <a:p>
            <a:pPr>
              <a:buClr>
                <a:srgbClr val="FF0000"/>
              </a:buClr>
              <a:buFont typeface="Wingdings" panose="05000000000000000000" pitchFamily="2" charset="2"/>
              <a:buChar char="Ø"/>
              <a:defRPr/>
            </a:pPr>
            <a:endParaRPr lang="en-US" altLang="en-US" sz="2400" dirty="0">
              <a:latin typeface="Times New Roman" panose="02020603050405020304" pitchFamily="18" charset="0"/>
              <a:cs typeface="Times New Roman" panose="02020603050405020304" pitchFamily="18" charset="0"/>
            </a:endParaRPr>
          </a:p>
          <a:p>
            <a:pPr>
              <a:buClr>
                <a:srgbClr val="FF0000"/>
              </a:buClr>
              <a:buFont typeface="Wingdings" panose="05000000000000000000" pitchFamily="2" charset="2"/>
              <a:buChar char="Ø"/>
              <a:defRPr/>
            </a:pPr>
            <a:r>
              <a:rPr lang="en-US" altLang="en-US" sz="2400" dirty="0">
                <a:latin typeface="Times New Roman" panose="02020603050405020304" pitchFamily="18" charset="0"/>
                <a:cs typeface="Times New Roman" panose="02020603050405020304" pitchFamily="18" charset="0"/>
              </a:rPr>
              <a:t>Computer and Internet Security, A Hands-On Approach, Wenliang Du, 3rd Edition, Create Space Publications, 2022 (for Labs)</a:t>
            </a:r>
            <a:endParaRPr lang="en-US" altLang="en-US" sz="2400" dirty="0">
              <a:latin typeface="Times New Roman" panose="02020603050405020304" pitchFamily="18" charset="0"/>
              <a:cs typeface="Times New Roman" panose="02020603050405020304" pitchFamily="18" charset="0"/>
            </a:endParaRPr>
          </a:p>
          <a:p>
            <a:pPr>
              <a:defRPr/>
            </a:pPr>
            <a:endParaRPr lang="en-GB" altLang="en-US" sz="2400" dirty="0">
              <a:latin typeface="Times New Roman" panose="02020603050405020304" pitchFamily="18" charset="0"/>
              <a:cs typeface="Times New Roman" panose="02020603050405020304" pitchFamily="18" charset="0"/>
            </a:endParaRPr>
          </a:p>
        </p:txBody>
      </p:sp>
      <p:sp>
        <p:nvSpPr>
          <p:cNvPr id="16"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6" name="Slide Number Placeholder 5"/>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13</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1" name="object 2"/>
          <p:cNvSpPr/>
          <p:nvPr/>
        </p:nvSpPr>
        <p:spPr>
          <a:xfrm>
            <a:off x="1243822" y="1991134"/>
            <a:ext cx="10109978" cy="1901597"/>
          </a:xfrm>
          <a:prstGeom prst="rect">
            <a:avLst/>
          </a:prstGeom>
          <a:blipFill>
            <a:blip r:embed="rId3" cstate="print"/>
            <a:stretch>
              <a:fillRect/>
            </a:stretch>
          </a:blipFill>
        </p:spPr>
        <p:txBody>
          <a:bodyPr wrap="square" lIns="0" tIns="0" rIns="0" bIns="0" rtlCol="0"/>
          <a:lstStyle/>
          <a:p>
            <a:pPr algn="ctr"/>
            <a:endParaRPr lang="en-US" altLang="en-US" sz="4000" b="1" dirty="0">
              <a:latin typeface="Times New Roman" panose="02020603050405020304" pitchFamily="18" charset="0"/>
              <a:cs typeface="Times New Roman" panose="02020603050405020304" pitchFamily="18" charset="0"/>
            </a:endParaRPr>
          </a:p>
          <a:p>
            <a:pPr algn="ctr"/>
            <a:r>
              <a:rPr lang="en-US" altLang="en-US" sz="4000" b="1" dirty="0">
                <a:solidFill>
                  <a:srgbClr val="FF0000"/>
                </a:solidFill>
                <a:latin typeface="Times New Roman" panose="02020603050405020304" pitchFamily="18" charset="0"/>
                <a:cs typeface="Times New Roman" panose="02020603050405020304" pitchFamily="18" charset="0"/>
              </a:rPr>
              <a:t>2. </a:t>
            </a:r>
            <a:r>
              <a:rPr lang="en-US" altLang="en-US" sz="4000" b="1" dirty="0">
                <a:latin typeface="Times New Roman" panose="02020603050405020304" pitchFamily="18" charset="0"/>
                <a:cs typeface="Times New Roman" panose="02020603050405020304" pitchFamily="18" charset="0"/>
              </a:rPr>
              <a:t>Introduction to Information Security</a:t>
            </a: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8B7181F6-7E99-4FFD-B30C-76339776A7CE}"/>
              </a:ext>
            </a:extLst>
          </p:cNvPr>
          <p:cNvSpPr>
            <a:spLocks noGrp="1" noChangeArrowheads="1"/>
          </p:cNvSpPr>
          <p:nvPr>
            <p:ph type="title"/>
          </p:nvPr>
        </p:nvSpPr>
        <p:spPr/>
        <p:txBody>
          <a:bodyPr>
            <a:normAutofit/>
          </a:bodyPr>
          <a:lstStyle/>
          <a:p>
            <a:r>
              <a:rPr lang="en-US" altLang="en-US" sz="4000" b="1" dirty="0">
                <a:latin typeface="Times New Roman" panose="02020603050405020304" pitchFamily="18" charset="0"/>
                <a:cs typeface="Times New Roman" panose="02020603050405020304" pitchFamily="18" charset="0"/>
              </a:rPr>
              <a:t>Challenges of Securing Information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7" name="Slide Number Placeholder 6"/>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6" name="object 2"/>
          <p:cNvSpPr/>
          <p:nvPr/>
        </p:nvSpPr>
        <p:spPr>
          <a:xfrm>
            <a:off x="838200" y="1410789"/>
            <a:ext cx="10636948" cy="4944139"/>
          </a:xfrm>
          <a:prstGeom prst="rect">
            <a:avLst/>
          </a:prstGeom>
          <a:blipFill>
            <a:blip r:embed="rId4" cstate="print"/>
            <a:stretch>
              <a:fillRect/>
            </a:stretch>
          </a:blipFill>
        </p:spPr>
        <p:txBody>
          <a:bodyPr wrap="square" lIns="0" tIns="0" rIns="0" bIns="0" rtlCol="0"/>
          <a:lstStyle/>
          <a:p>
            <a:pPr marL="342900" indent="-342900">
              <a:buClr>
                <a:srgbClr val="FF0000"/>
              </a:buClr>
              <a:buFont typeface="Wingdings" panose="05000000000000000000" pitchFamily="2" charset="2"/>
              <a:buChar char="Ø"/>
            </a:pPr>
            <a:r>
              <a:rPr lang="en-US" altLang="en-US" sz="2400" b="1" dirty="0">
                <a:latin typeface="Times New Roman" panose="02020603050405020304" pitchFamily="18" charset="0"/>
                <a:cs typeface="Times New Roman" panose="02020603050405020304" pitchFamily="18" charset="0"/>
              </a:rPr>
              <a:t>Security figures prominently in 21</a:t>
            </a:r>
            <a:r>
              <a:rPr lang="en-US" altLang="en-US" sz="2400" b="1" baseline="30000" dirty="0">
                <a:latin typeface="Times New Roman" panose="02020603050405020304" pitchFamily="18" charset="0"/>
                <a:cs typeface="Times New Roman" panose="02020603050405020304" pitchFamily="18" charset="0"/>
              </a:rPr>
              <a:t>st</a:t>
            </a:r>
            <a:r>
              <a:rPr lang="en-US" altLang="en-US" sz="2400" b="1" dirty="0">
                <a:latin typeface="Times New Roman" panose="02020603050405020304" pitchFamily="18" charset="0"/>
                <a:cs typeface="Times New Roman" panose="02020603050405020304" pitchFamily="18" charset="0"/>
              </a:rPr>
              <a:t> century world</a:t>
            </a:r>
          </a:p>
          <a:p>
            <a:pPr marL="742950" lvl="1" indent="-285750">
              <a:buClr>
                <a:srgbClr val="FF0000"/>
              </a:buClr>
              <a:buFont typeface="Wingdings" panose="05000000000000000000" pitchFamily="2" charset="2"/>
              <a:buChar char="v"/>
            </a:pPr>
            <a:r>
              <a:rPr lang="en-US" altLang="en-US" sz="2000" dirty="0">
                <a:latin typeface="Times New Roman" panose="02020603050405020304" pitchFamily="18" charset="0"/>
                <a:cs typeface="Times New Roman" panose="02020603050405020304" pitchFamily="18" charset="0"/>
              </a:rPr>
              <a:t>Personal security</a:t>
            </a:r>
          </a:p>
          <a:p>
            <a:pPr marL="742950" lvl="1" indent="-285750">
              <a:buClr>
                <a:srgbClr val="FF0000"/>
              </a:buClr>
              <a:buFont typeface="Wingdings" panose="05000000000000000000" pitchFamily="2" charset="2"/>
              <a:buChar char="v"/>
            </a:pPr>
            <a:r>
              <a:rPr lang="en-US" altLang="en-US" sz="2000" dirty="0">
                <a:latin typeface="Times New Roman" panose="02020603050405020304" pitchFamily="18" charset="0"/>
                <a:cs typeface="Times New Roman" panose="02020603050405020304" pitchFamily="18" charset="0"/>
              </a:rPr>
              <a:t>Information security (focused on protecting the electronic information of organizations and users)</a:t>
            </a:r>
          </a:p>
          <a:p>
            <a:pPr marL="342900" indent="-342900">
              <a:buClr>
                <a:srgbClr val="FF0000"/>
              </a:buClr>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Securing information</a:t>
            </a:r>
          </a:p>
          <a:p>
            <a:pPr marL="800100" lvl="1" indent="-342900">
              <a:buClr>
                <a:srgbClr val="FF0000"/>
              </a:buClr>
              <a:buFont typeface="Wingdings" panose="05000000000000000000" pitchFamily="2" charset="2"/>
              <a:buChar char="v"/>
            </a:pPr>
            <a:r>
              <a:rPr lang="en-US" altLang="en-US" sz="2000" dirty="0">
                <a:latin typeface="Times New Roman" panose="02020603050405020304" pitchFamily="18" charset="0"/>
                <a:cs typeface="Times New Roman" panose="02020603050405020304" pitchFamily="18" charset="0"/>
              </a:rPr>
              <a:t>No simple solution</a:t>
            </a:r>
          </a:p>
          <a:p>
            <a:pPr marL="800100" lvl="1" indent="-342900">
              <a:buClr>
                <a:srgbClr val="FF0000"/>
              </a:buClr>
              <a:buFont typeface="Wingdings" panose="05000000000000000000" pitchFamily="2" charset="2"/>
              <a:buChar char="v"/>
            </a:pPr>
            <a:r>
              <a:rPr lang="en-US" altLang="en-US" sz="2000" dirty="0">
                <a:latin typeface="Times New Roman" panose="02020603050405020304" pitchFamily="18" charset="0"/>
                <a:cs typeface="Times New Roman" panose="02020603050405020304" pitchFamily="18" charset="0"/>
              </a:rPr>
              <a:t>Many different types of attacks</a:t>
            </a:r>
          </a:p>
          <a:p>
            <a:pPr marL="800100" lvl="1" indent="-342900">
              <a:buClr>
                <a:srgbClr val="FF0000"/>
              </a:buClr>
              <a:buFont typeface="Wingdings" panose="05000000000000000000" pitchFamily="2" charset="2"/>
              <a:buChar char="v"/>
            </a:pPr>
            <a:r>
              <a:rPr lang="en-US" altLang="en-US" sz="2000" dirty="0">
                <a:latin typeface="Times New Roman" panose="02020603050405020304" pitchFamily="18" charset="0"/>
                <a:cs typeface="Times New Roman" panose="02020603050405020304" pitchFamily="18" charset="0"/>
              </a:rPr>
              <a:t>Defending against attacks often difficult</a:t>
            </a:r>
          </a:p>
          <a:p>
            <a:pPr lvl="1">
              <a:buClr>
                <a:srgbClr val="FF0000"/>
              </a:buClr>
            </a:pPr>
            <a:endParaRPr lang="en-US" altLang="en-US" sz="2000" dirty="0">
              <a:latin typeface="Times New Roman" panose="02020603050405020304" pitchFamily="18" charset="0"/>
              <a:cs typeface="Times New Roman" panose="02020603050405020304" pitchFamily="18" charset="0"/>
            </a:endParaRPr>
          </a:p>
          <a:p>
            <a:pPr lvl="1">
              <a:buClr>
                <a:srgbClr val="FF0000"/>
              </a:buClr>
            </a:pPr>
            <a:endParaRPr lang="en-US" altLang="en-US" sz="2000" dirty="0">
              <a:latin typeface="Times New Roman" panose="02020603050405020304" pitchFamily="18" charset="0"/>
              <a:cs typeface="Times New Roman" panose="02020603050405020304" pitchFamily="18" charset="0"/>
            </a:endParaRPr>
          </a:p>
          <a:p>
            <a:pPr lvl="1">
              <a:buClr>
                <a:srgbClr val="FF0000"/>
              </a:buClr>
            </a:pPr>
            <a:endParaRPr lang="en-US" altLang="en-US" sz="2000" dirty="0">
              <a:latin typeface="Times New Roman" panose="02020603050405020304" pitchFamily="18" charset="0"/>
              <a:cs typeface="Times New Roman" panose="02020603050405020304" pitchFamily="18" charset="0"/>
            </a:endParaRPr>
          </a:p>
          <a:p>
            <a:pPr algn="ctr">
              <a:defRPr/>
            </a:pPr>
            <a:r>
              <a:rPr lang="en-GB" sz="2000" i="1" dirty="0">
                <a:solidFill>
                  <a:srgbClr val="FF0000"/>
                </a:solidFill>
                <a:latin typeface="Times New Roman" panose="02020603050405020304" pitchFamily="18" charset="0"/>
                <a:cs typeface="Times New Roman" panose="02020603050405020304" pitchFamily="18" charset="0"/>
              </a:rPr>
              <a:t>Information security continues to rank as the number one concern of IT managers</a:t>
            </a:r>
          </a:p>
          <a:p>
            <a:pPr algn="ctr">
              <a:defRPr/>
            </a:pPr>
            <a:r>
              <a:rPr lang="en-GB" sz="2000" i="1" dirty="0">
                <a:solidFill>
                  <a:srgbClr val="FF0000"/>
                </a:solidFill>
                <a:latin typeface="Times New Roman" panose="02020603050405020304" pitchFamily="18" charset="0"/>
                <a:cs typeface="Times New Roman" panose="02020603050405020304" pitchFamily="18" charset="0"/>
              </a:rPr>
              <a:t>and tens of billions of dollars are spent annually on information security, the number</a:t>
            </a:r>
            <a:br>
              <a:rPr lang="en-GB" sz="2000" i="1" dirty="0">
                <a:solidFill>
                  <a:srgbClr val="FF0000"/>
                </a:solidFill>
                <a:latin typeface="Times New Roman" panose="02020603050405020304" pitchFamily="18" charset="0"/>
                <a:cs typeface="Times New Roman" panose="02020603050405020304" pitchFamily="18" charset="0"/>
              </a:rPr>
            </a:br>
            <a:r>
              <a:rPr lang="en-GB" sz="2000" i="1" dirty="0">
                <a:solidFill>
                  <a:srgbClr val="FF0000"/>
                </a:solidFill>
                <a:latin typeface="Times New Roman" panose="02020603050405020304" pitchFamily="18" charset="0"/>
                <a:cs typeface="Times New Roman" panose="02020603050405020304" pitchFamily="18" charset="0"/>
              </a:rPr>
              <a:t>of successful attacks continues to increase. </a:t>
            </a:r>
            <a:r>
              <a:rPr lang="en-GB" i="1" dirty="0">
                <a:solidFill>
                  <a:schemeClr val="accent6"/>
                </a:solidFill>
                <a:latin typeface="Times New Roman" panose="02020603050405020304" pitchFamily="18" charset="0"/>
                <a:cs typeface="Times New Roman" panose="02020603050405020304" pitchFamily="18" charset="0"/>
              </a:rPr>
              <a:t/>
            </a:r>
            <a:br>
              <a:rPr lang="en-GB" i="1" dirty="0">
                <a:solidFill>
                  <a:schemeClr val="accent6"/>
                </a:solidFill>
                <a:latin typeface="Times New Roman" panose="02020603050405020304" pitchFamily="18" charset="0"/>
                <a:cs typeface="Times New Roman" panose="02020603050405020304" pitchFamily="18" charset="0"/>
              </a:rPr>
            </a:br>
            <a:endParaRPr lang="en-GB" i="1" dirty="0">
              <a:solidFill>
                <a:schemeClr val="accent6"/>
              </a:solidFill>
              <a:latin typeface="Times New Roman" panose="02020603050405020304" pitchFamily="18" charset="0"/>
              <a:cs typeface="Times New Roman" panose="02020603050405020304" pitchFamily="18" charset="0"/>
            </a:endParaRPr>
          </a:p>
          <a:p>
            <a:pPr lvl="1">
              <a:buClr>
                <a:srgbClr val="FF0000"/>
              </a:buClr>
            </a:pPr>
            <a:endParaRPr lang="en-US"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2FD2806-D355-4485-B3F4-7304AF7EE462}"/>
              </a:ext>
            </a:extLst>
          </p:cNvPr>
          <p:cNvSpPr>
            <a:spLocks noGrp="1" noChangeArrowheads="1"/>
          </p:cNvSpPr>
          <p:nvPr>
            <p:ph type="title"/>
          </p:nvPr>
        </p:nvSpPr>
        <p:spPr>
          <a:xfrm>
            <a:off x="946161" y="628022"/>
            <a:ext cx="5849983" cy="1141776"/>
          </a:xfrm>
        </p:spPr>
        <p:txBody>
          <a:bodyPr>
            <a:normAutofit/>
          </a:bodyPr>
          <a:lstStyle/>
          <a:p>
            <a:r>
              <a:rPr lang="en-US" altLang="en-US" sz="4000" b="1" dirty="0">
                <a:latin typeface="Times New Roman" panose="02020603050405020304" pitchFamily="18" charset="0"/>
                <a:cs typeface="Times New Roman" panose="02020603050405020304" pitchFamily="18" charset="0"/>
              </a:rPr>
              <a:t>Today’s Security Attacks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6" name="Slide Number Placeholder 5"/>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15</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3" name="object 2"/>
          <p:cNvSpPr/>
          <p:nvPr/>
        </p:nvSpPr>
        <p:spPr>
          <a:xfrm>
            <a:off x="946161" y="1922547"/>
            <a:ext cx="10712439" cy="3577301"/>
          </a:xfrm>
          <a:prstGeom prst="rect">
            <a:avLst/>
          </a:prstGeom>
          <a:blipFill>
            <a:blip r:embed="rId4" cstate="print"/>
            <a:stretch>
              <a:fillRect/>
            </a:stretch>
          </a:blipFill>
        </p:spPr>
        <p:txBody>
          <a:bodyPr wrap="square" lIns="0" tIns="0" rIns="0" bIns="0" rtlCol="0"/>
          <a:lstStyle/>
          <a:p>
            <a:pPr marL="342900" indent="-342900">
              <a:buClr>
                <a:srgbClr val="FF0000"/>
              </a:buClr>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Examples of recent attacks </a:t>
            </a:r>
          </a:p>
          <a:p>
            <a:pPr marL="800100" lvl="1" indent="-342900">
              <a:buClr>
                <a:srgbClr val="FF0000"/>
              </a:buClr>
              <a:buFont typeface="Wingdings" panose="05000000000000000000" pitchFamily="2" charset="2"/>
              <a:buChar char="v"/>
            </a:pPr>
            <a:r>
              <a:rPr lang="en-US" altLang="en-US" sz="2000" dirty="0">
                <a:latin typeface="Times New Roman" panose="02020603050405020304" pitchFamily="18" charset="0"/>
                <a:cs typeface="Times New Roman" panose="02020603050405020304" pitchFamily="18" charset="0"/>
              </a:rPr>
              <a:t>Fake anti-virus</a:t>
            </a:r>
          </a:p>
          <a:p>
            <a:pPr marL="800100" lvl="1" indent="-342900">
              <a:buClr>
                <a:srgbClr val="FF0000"/>
              </a:buClr>
              <a:buFont typeface="Wingdings" panose="05000000000000000000" pitchFamily="2" charset="2"/>
              <a:buChar char="v"/>
            </a:pPr>
            <a:r>
              <a:rPr lang="en-US" altLang="en-US" sz="2000" dirty="0">
                <a:latin typeface="Times New Roman" panose="02020603050405020304" pitchFamily="18" charset="0"/>
                <a:cs typeface="Times New Roman" panose="02020603050405020304" pitchFamily="18" charset="0"/>
              </a:rPr>
              <a:t>Taking control of wireless cameras</a:t>
            </a:r>
          </a:p>
          <a:p>
            <a:pPr marL="800100" lvl="1" indent="-342900">
              <a:buClr>
                <a:srgbClr val="FF0000"/>
              </a:buClr>
              <a:buFont typeface="Wingdings" panose="05000000000000000000" pitchFamily="2" charset="2"/>
              <a:buChar char="v"/>
            </a:pPr>
            <a:r>
              <a:rPr lang="en-US" altLang="en-US" sz="2000" dirty="0">
                <a:latin typeface="Times New Roman" panose="02020603050405020304" pitchFamily="18" charset="0"/>
                <a:cs typeface="Times New Roman" panose="02020603050405020304" pitchFamily="18" charset="0"/>
              </a:rPr>
              <a:t>ATM machine attacks (Malware called </a:t>
            </a:r>
            <a:r>
              <a:rPr lang="en-US" altLang="en-US" sz="2000" dirty="0" err="1">
                <a:latin typeface="Times New Roman" panose="02020603050405020304" pitchFamily="18" charset="0"/>
                <a:cs typeface="Times New Roman" panose="02020603050405020304" pitchFamily="18" charset="0"/>
              </a:rPr>
              <a:t>Ploutus</a:t>
            </a:r>
            <a:r>
              <a:rPr lang="en-US" altLang="en-US" sz="2000" dirty="0">
                <a:latin typeface="Times New Roman" panose="02020603050405020304" pitchFamily="18" charset="0"/>
                <a:cs typeface="Times New Roman" panose="02020603050405020304" pitchFamily="18" charset="0"/>
              </a:rPr>
              <a:t>) </a:t>
            </a:r>
          </a:p>
          <a:p>
            <a:pPr marL="800100" lvl="1" indent="-342900">
              <a:buClr>
                <a:srgbClr val="FF0000"/>
              </a:buClr>
              <a:buFont typeface="Wingdings" panose="05000000000000000000" pitchFamily="2" charset="2"/>
              <a:buChar char="v"/>
            </a:pPr>
            <a:r>
              <a:rPr lang="en-US" altLang="en-US" sz="2000" dirty="0">
                <a:latin typeface="Times New Roman" panose="02020603050405020304" pitchFamily="18" charset="0"/>
                <a:cs typeface="Times New Roman" panose="02020603050405020304" pitchFamily="18" charset="0"/>
              </a:rPr>
              <a:t>Taking over Twitter accounts </a:t>
            </a:r>
          </a:p>
          <a:p>
            <a:pPr marL="800100" lvl="1" indent="-342900">
              <a:buClr>
                <a:srgbClr val="FF0000"/>
              </a:buClr>
              <a:buFont typeface="Wingdings" panose="05000000000000000000" pitchFamily="2" charset="2"/>
              <a:buChar char="v"/>
            </a:pPr>
            <a:r>
              <a:rPr lang="en-US" altLang="en-US" sz="2000" dirty="0">
                <a:latin typeface="Times New Roman" panose="02020603050405020304" pitchFamily="18" charset="0"/>
                <a:cs typeface="Times New Roman" panose="02020603050405020304" pitchFamily="18" charset="0"/>
              </a:rPr>
              <a:t>Attackers using online sites such as Craigslist and eBay to lure victims to download malware</a:t>
            </a:r>
          </a:p>
          <a:p>
            <a:pPr lvl="1"/>
            <a:endParaRPr lang="en-US"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6771BC43-3109-433F-897D-6EB5359CC0B3}"/>
              </a:ext>
            </a:extLst>
          </p:cNvPr>
          <p:cNvSpPr>
            <a:spLocks noGrp="1" noChangeArrowheads="1"/>
          </p:cNvSpPr>
          <p:nvPr>
            <p:ph type="title"/>
          </p:nvPr>
        </p:nvSpPr>
        <p:spPr>
          <a:xfrm>
            <a:off x="954262" y="628022"/>
            <a:ext cx="5405846" cy="915035"/>
          </a:xfrm>
        </p:spPr>
        <p:txBody>
          <a:bodyPr>
            <a:normAutofit/>
          </a:bodyPr>
          <a:lstStyle/>
          <a:p>
            <a:r>
              <a:rPr lang="en-US" altLang="en-US" sz="4000" b="1" dirty="0">
                <a:latin typeface="Times New Roman" panose="02020603050405020304" pitchFamily="18" charset="0"/>
                <a:cs typeface="Times New Roman" panose="02020603050405020304" pitchFamily="18" charset="0"/>
              </a:rPr>
              <a:t>What is Information?</a:t>
            </a:r>
          </a:p>
        </p:txBody>
      </p:sp>
      <p:sp>
        <p:nvSpPr>
          <p:cNvPr id="9" name="object 2">
            <a:extLst>
              <a:ext uri="{FF2B5EF4-FFF2-40B4-BE49-F238E27FC236}">
                <a16:creationId xmlns:a16="http://schemas.microsoft.com/office/drawing/2014/main" id="{F719D1BF-2EBD-48B9-A1CA-06F6BDBB019A}"/>
              </a:ext>
            </a:extLst>
          </p:cNvPr>
          <p:cNvSpPr/>
          <p:nvPr/>
        </p:nvSpPr>
        <p:spPr>
          <a:xfrm>
            <a:off x="954262" y="1690688"/>
            <a:ext cx="10115202" cy="3918858"/>
          </a:xfrm>
          <a:prstGeom prst="rect">
            <a:avLst/>
          </a:prstGeom>
          <a:blipFill>
            <a:blip r:embed="rId3" cstate="print"/>
            <a:stretch>
              <a:fillRect/>
            </a:stretch>
          </a:blipFill>
        </p:spPr>
        <p:txBody>
          <a:bodyPr wrap="square" lIns="0" tIns="0" rIns="0" bIns="0" rtlCol="0"/>
          <a:lstStyle/>
          <a:p>
            <a:pPr marL="342900" indent="-342900" algn="l">
              <a:buClr>
                <a:srgbClr val="FF0000"/>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a:t>
            </a:r>
            <a:r>
              <a:rPr lang="en-US" sz="2400" b="0" i="0" dirty="0">
                <a:effectLst/>
                <a:latin typeface="Times New Roman" panose="02020603050405020304" pitchFamily="18" charset="0"/>
                <a:cs typeface="Times New Roman" panose="02020603050405020304" pitchFamily="18" charset="0"/>
              </a:rPr>
              <a:t>omething meaningful</a:t>
            </a:r>
          </a:p>
          <a:p>
            <a:pPr marL="342900" indent="-342900" algn="l">
              <a:buClr>
                <a:srgbClr val="FF0000"/>
              </a:buClr>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lgn="l">
              <a:buClr>
                <a:srgbClr val="FF0000"/>
              </a:buClr>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 Conveyed by a sequence of symbols. </a:t>
            </a:r>
          </a:p>
          <a:p>
            <a:pPr marL="342900" indent="-342900" algn="l">
              <a:buClr>
                <a:srgbClr val="FF0000"/>
              </a:buClr>
              <a:buFont typeface="Wingdings" panose="05000000000000000000" pitchFamily="2" charset="2"/>
              <a:buChar char="Ø"/>
            </a:pPr>
            <a:endParaRPr lang="en-US" sz="2400" b="0" i="0" dirty="0">
              <a:effectLst/>
              <a:latin typeface="Times New Roman" panose="02020603050405020304" pitchFamily="18" charset="0"/>
              <a:cs typeface="Times New Roman" panose="02020603050405020304" pitchFamily="18" charset="0"/>
            </a:endParaRPr>
          </a:p>
          <a:p>
            <a:pPr marL="342900" indent="-342900" algn="l">
              <a:buClr>
                <a:srgbClr val="FF0000"/>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a:t>
            </a:r>
            <a:r>
              <a:rPr lang="en-US" sz="2400" b="0" i="0" dirty="0">
                <a:effectLst/>
                <a:latin typeface="Times New Roman" panose="02020603050405020304" pitchFamily="18" charset="0"/>
                <a:cs typeface="Times New Roman" panose="02020603050405020304" pitchFamily="18" charset="0"/>
              </a:rPr>
              <a:t>ymbols can be alphabetics, characters, numbers, punctuations etc.</a:t>
            </a:r>
          </a:p>
          <a:p>
            <a:pPr marL="342900" indent="-342900" algn="l">
              <a:buClr>
                <a:srgbClr val="FF0000"/>
              </a:buClr>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lgn="l">
              <a:buClr>
                <a:srgbClr val="FF0000"/>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a:t>
            </a:r>
            <a:r>
              <a:rPr lang="en-US" sz="2400" b="0" i="0" dirty="0">
                <a:effectLst/>
                <a:latin typeface="Times New Roman" panose="02020603050405020304" pitchFamily="18" charset="0"/>
                <a:cs typeface="Times New Roman" panose="02020603050405020304" pitchFamily="18" charset="0"/>
              </a:rPr>
              <a:t>hysical or logical.  So, a book or something on a computer.</a:t>
            </a:r>
          </a:p>
          <a:p>
            <a:pPr marL="342900" indent="-342900" algn="l">
              <a:buClr>
                <a:srgbClr val="FF0000"/>
              </a:buClr>
              <a:buFont typeface="Wingdings" panose="05000000000000000000" pitchFamily="2" charset="2"/>
              <a:buChar char="Ø"/>
            </a:pPr>
            <a:endParaRPr lang="en-US" sz="2400" b="0" i="0" dirty="0">
              <a:effectLst/>
              <a:latin typeface="Times New Roman" panose="02020603050405020304" pitchFamily="18" charset="0"/>
              <a:cs typeface="Times New Roman" panose="02020603050405020304" pitchFamily="18" charset="0"/>
            </a:endParaRPr>
          </a:p>
          <a:p>
            <a:pPr marL="342900" indent="-342900" algn="l">
              <a:buClr>
                <a:srgbClr val="FF0000"/>
              </a:buClr>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Accurate, timely, contextualised </a:t>
            </a:r>
            <a:r>
              <a:rPr lang="en-US" sz="2400" dirty="0">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relevant, purposeful, that is specific and can be organized.</a:t>
            </a:r>
          </a:p>
          <a:p>
            <a:pPr marL="285750" indent="-285750" algn="l">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6" name="Slide Number Placeholder 5"/>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16</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1"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117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6771BC43-3109-433F-897D-6EB5359CC0B3}"/>
              </a:ext>
            </a:extLst>
          </p:cNvPr>
          <p:cNvSpPr>
            <a:spLocks noGrp="1" noChangeArrowheads="1"/>
          </p:cNvSpPr>
          <p:nvPr>
            <p:ph type="title"/>
          </p:nvPr>
        </p:nvSpPr>
        <p:spPr>
          <a:xfrm>
            <a:off x="1097281" y="757011"/>
            <a:ext cx="4752703" cy="797469"/>
          </a:xfrm>
        </p:spPr>
        <p:txBody>
          <a:bodyPr>
            <a:normAutofit/>
          </a:bodyPr>
          <a:lstStyle/>
          <a:p>
            <a:r>
              <a:rPr lang="en-US" altLang="en-US" sz="4000" b="1" dirty="0">
                <a:latin typeface="Times New Roman" panose="02020603050405020304" pitchFamily="18" charset="0"/>
                <a:cs typeface="Times New Roman" panose="02020603050405020304" pitchFamily="18" charset="0"/>
              </a:rPr>
              <a:t>What Is Security?</a:t>
            </a:r>
          </a:p>
        </p:txBody>
      </p:sp>
      <p:sp>
        <p:nvSpPr>
          <p:cNvPr id="9" name="object 2">
            <a:extLst>
              <a:ext uri="{FF2B5EF4-FFF2-40B4-BE49-F238E27FC236}">
                <a16:creationId xmlns:a16="http://schemas.microsoft.com/office/drawing/2014/main" id="{F719D1BF-2EBD-48B9-A1CA-06F6BDBB019A}"/>
              </a:ext>
            </a:extLst>
          </p:cNvPr>
          <p:cNvSpPr/>
          <p:nvPr/>
        </p:nvSpPr>
        <p:spPr>
          <a:xfrm>
            <a:off x="1097281" y="1690688"/>
            <a:ext cx="10115202" cy="3918858"/>
          </a:xfrm>
          <a:prstGeom prst="rect">
            <a:avLst/>
          </a:prstGeom>
          <a:blipFill>
            <a:blip r:embed="rId3" cstate="print"/>
            <a:stretch>
              <a:fillRect/>
            </a:stretch>
          </a:blipFill>
        </p:spPr>
        <p:txBody>
          <a:bodyPr wrap="square" lIns="0" tIns="0" rIns="0" bIns="0" rtlCol="0"/>
          <a:lstStyle/>
          <a:p>
            <a:pPr marL="342900" indent="-342900" algn="l">
              <a:buClr>
                <a:srgbClr val="FF0000"/>
              </a:buClr>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The state of being free from danger or threats. </a:t>
            </a:r>
          </a:p>
          <a:p>
            <a:pPr marL="342900" indent="-342900" algn="l">
              <a:buClr>
                <a:srgbClr val="FF0000"/>
              </a:buClr>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lgn="l">
              <a:buClr>
                <a:srgbClr val="FF0000"/>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a:t>
            </a:r>
            <a:r>
              <a:rPr lang="en-US" sz="2400" b="0" i="0" dirty="0">
                <a:effectLst/>
                <a:latin typeface="Times New Roman" panose="02020603050405020304" pitchFamily="18" charset="0"/>
                <a:cs typeface="Times New Roman" panose="02020603050405020304" pitchFamily="18" charset="0"/>
              </a:rPr>
              <a:t>an be applied to both physical and logical scenarios. </a:t>
            </a:r>
          </a:p>
          <a:p>
            <a:pPr marL="342900" indent="-342900" algn="l">
              <a:buClr>
                <a:srgbClr val="FF0000"/>
              </a:buClr>
              <a:buFont typeface="Wingdings" panose="05000000000000000000" pitchFamily="2" charset="2"/>
              <a:buChar char="Ø"/>
            </a:pPr>
            <a:endParaRPr lang="en-US" sz="2400" b="0" i="0" dirty="0">
              <a:effectLst/>
              <a:latin typeface="Times New Roman" panose="02020603050405020304" pitchFamily="18" charset="0"/>
              <a:cs typeface="Times New Roman" panose="02020603050405020304" pitchFamily="18" charset="0"/>
            </a:endParaRPr>
          </a:p>
          <a:p>
            <a:pPr marL="342900" indent="-342900" algn="l">
              <a:buClr>
                <a:srgbClr val="FF0000"/>
              </a:buClr>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Cambridge English Dictionary “Security is the protection of a building,  a person, an organization or a country against threats such as crime”.</a:t>
            </a:r>
          </a:p>
          <a:p>
            <a:pPr algn="l">
              <a:buClr>
                <a:srgbClr val="FF0000"/>
              </a:buClr>
            </a:pPr>
            <a:endParaRPr lang="en-US" sz="2400" b="0" i="0" dirty="0">
              <a:effectLst/>
              <a:latin typeface="Times New Roman" panose="02020603050405020304" pitchFamily="18" charset="0"/>
              <a:cs typeface="Times New Roman" panose="02020603050405020304" pitchFamily="18" charset="0"/>
            </a:endParaRPr>
          </a:p>
          <a:p>
            <a:pPr marL="342900" indent="-342900" algn="l">
              <a:buClr>
                <a:srgbClr val="FF0000"/>
              </a:buClr>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Security can be provided through</a:t>
            </a:r>
          </a:p>
          <a:p>
            <a:pPr marL="800100" lvl="1" indent="-342900">
              <a:buClr>
                <a:srgbClr val="FF0000"/>
              </a:buClr>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P</a:t>
            </a:r>
            <a:r>
              <a:rPr lang="en-US" sz="2000" b="1" i="0" dirty="0">
                <a:effectLst/>
                <a:latin typeface="Times New Roman" panose="02020603050405020304" pitchFamily="18" charset="0"/>
                <a:cs typeface="Times New Roman" panose="02020603050405020304" pitchFamily="18" charset="0"/>
              </a:rPr>
              <a:t>hysical </a:t>
            </a:r>
            <a:r>
              <a:rPr lang="en-US" sz="2000" b="0" i="0" dirty="0">
                <a:effectLst/>
                <a:latin typeface="Times New Roman" panose="02020603050405020304" pitchFamily="18" charset="0"/>
                <a:cs typeface="Times New Roman" panose="02020603050405020304" pitchFamily="18" charset="0"/>
              </a:rPr>
              <a:t>artifacts such as walls and locks. </a:t>
            </a:r>
          </a:p>
          <a:p>
            <a:pPr marL="800100" lvl="1" indent="-342900">
              <a:buClr>
                <a:srgbClr val="FF0000"/>
              </a:buClr>
              <a:buFont typeface="Wingdings" panose="05000000000000000000" pitchFamily="2" charset="2"/>
              <a:buChar char="v"/>
            </a:pPr>
            <a:r>
              <a:rPr lang="en-US" sz="2000" b="1" i="0" dirty="0">
                <a:effectLst/>
                <a:latin typeface="Times New Roman" panose="02020603050405020304" pitchFamily="18" charset="0"/>
                <a:cs typeface="Times New Roman" panose="02020603050405020304" pitchFamily="18" charset="0"/>
              </a:rPr>
              <a:t>Logical  </a:t>
            </a:r>
            <a:r>
              <a:rPr lang="en-US" sz="2000" i="0" dirty="0">
                <a:effectLst/>
                <a:latin typeface="Times New Roman" panose="02020603050405020304" pitchFamily="18" charset="0"/>
                <a:cs typeface="Times New Roman" panose="02020603050405020304" pitchFamily="18" charset="0"/>
              </a:rPr>
              <a:t>p</a:t>
            </a:r>
            <a:r>
              <a:rPr lang="en-US" sz="2000" b="0" i="0" dirty="0">
                <a:effectLst/>
                <a:latin typeface="Times New Roman" panose="02020603050405020304" pitchFamily="18" charset="0"/>
                <a:cs typeface="Times New Roman" panose="02020603050405020304" pitchFamily="18" charset="0"/>
              </a:rPr>
              <a:t>eople and processes, inspections, surveillance, authorizations such as we find in airports. </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6" name="Slide Number Placeholder 5"/>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17</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1"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4974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6771BC43-3109-433F-897D-6EB5359CC0B3}"/>
              </a:ext>
            </a:extLst>
          </p:cNvPr>
          <p:cNvSpPr>
            <a:spLocks noGrp="1" noChangeArrowheads="1"/>
          </p:cNvSpPr>
          <p:nvPr>
            <p:ph type="title"/>
          </p:nvPr>
        </p:nvSpPr>
        <p:spPr>
          <a:xfrm>
            <a:off x="1097281" y="-195922"/>
            <a:ext cx="6947263" cy="1267732"/>
          </a:xfrm>
        </p:spPr>
        <p:txBody>
          <a:bodyPr>
            <a:normAutofit/>
          </a:bodyPr>
          <a:lstStyle/>
          <a:p>
            <a:r>
              <a:rPr lang="en-US" altLang="en-US" sz="4000" b="1" dirty="0">
                <a:latin typeface="Times New Roman" panose="02020603050405020304" pitchFamily="18" charset="0"/>
                <a:cs typeface="Times New Roman" panose="02020603050405020304" pitchFamily="18" charset="0"/>
              </a:rPr>
              <a:t>What Is Information Security?</a:t>
            </a:r>
          </a:p>
        </p:txBody>
      </p:sp>
      <p:sp>
        <p:nvSpPr>
          <p:cNvPr id="9" name="object 2">
            <a:extLst>
              <a:ext uri="{FF2B5EF4-FFF2-40B4-BE49-F238E27FC236}">
                <a16:creationId xmlns:a16="http://schemas.microsoft.com/office/drawing/2014/main" id="{F719D1BF-2EBD-48B9-A1CA-06F6BDBB019A}"/>
              </a:ext>
            </a:extLst>
          </p:cNvPr>
          <p:cNvSpPr/>
          <p:nvPr/>
        </p:nvSpPr>
        <p:spPr>
          <a:xfrm>
            <a:off x="1097281" y="927652"/>
            <a:ext cx="10115202" cy="5137125"/>
          </a:xfrm>
          <a:prstGeom prst="rect">
            <a:avLst/>
          </a:prstGeom>
          <a:blipFill>
            <a:blip r:embed="rId3" cstate="print"/>
            <a:stretch>
              <a:fillRect/>
            </a:stretch>
          </a:blipFill>
        </p:spPr>
        <p:txBody>
          <a:bodyPr wrap="square" lIns="0" tIns="0" rIns="0" bIns="0" rtlCol="0"/>
          <a:lstStyle/>
          <a:p>
            <a:pPr>
              <a:buClr>
                <a:srgbClr val="FF0000"/>
              </a:buClr>
            </a:pPr>
            <a:r>
              <a:rPr lang="en-US" sz="2400" dirty="0">
                <a:latin typeface="Times New Roman" panose="02020603050405020304" pitchFamily="18" charset="0"/>
                <a:cs typeface="Times New Roman" panose="02020603050405020304" pitchFamily="18" charset="0"/>
              </a:rPr>
              <a:t>Combining information and security, we see useful definitions. </a:t>
            </a:r>
          </a:p>
          <a:p>
            <a:pPr>
              <a:buClr>
                <a:srgbClr val="FF0000"/>
              </a:buClr>
            </a:pPr>
            <a:endParaRPr lang="en-US" sz="2400" dirty="0">
              <a:latin typeface="Times New Roman" panose="02020603050405020304" pitchFamily="18" charset="0"/>
              <a:cs typeface="Times New Roman" panose="02020603050405020304" pitchFamily="18" charset="0"/>
            </a:endParaRPr>
          </a:p>
          <a:p>
            <a:pPr marL="342900" indent="-342900">
              <a:buClr>
                <a:srgbClr val="FF0000"/>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Information security is defined as the practice of defending information from un-authorized access, use, disclosure, disruption, modification, inspection, recording or destruction. </a:t>
            </a:r>
          </a:p>
          <a:p>
            <a:pPr marL="342900" indent="-342900">
              <a:buClr>
                <a:srgbClr val="FF0000"/>
              </a:buClr>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Clr>
                <a:srgbClr val="FF0000"/>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 computing-based discipline involving technology, people, information, and processes to enable secured operations of an organization. </a:t>
            </a:r>
          </a:p>
          <a:p>
            <a:pPr marL="342900" indent="-342900">
              <a:buClr>
                <a:srgbClr val="FF0000"/>
              </a:buClr>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Clr>
                <a:srgbClr val="FF0000"/>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 involves the creation, the operations, analysis and testing of secure computer systems. </a:t>
            </a:r>
          </a:p>
          <a:p>
            <a:pPr marL="342900" indent="-342900">
              <a:buClr>
                <a:srgbClr val="FF0000"/>
              </a:buClr>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Clr>
                <a:srgbClr val="FF0000"/>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 is an interdisciplinary course of study, which includes aspects of law, policy, human factors, ethics, and risk management in the context of adversaries. </a:t>
            </a:r>
          </a:p>
        </p:txBody>
      </p:sp>
      <p:sp>
        <p:nvSpPr>
          <p:cNvPr id="6" name="Slide Number Placeholder 5"/>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18</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Footer Placeholder 3"/>
          <p:cNvSpPr>
            <a:spLocks noGrp="1"/>
          </p:cNvSpPr>
          <p:nvPr>
            <p:ph type="ftr" sz="quarter" idx="11"/>
          </p:nvPr>
        </p:nvSpPr>
        <p:spPr>
          <a:xfrm>
            <a:off x="3413126" y="6368702"/>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1097281" y="2145919"/>
            <a:ext cx="10115202" cy="3918858"/>
          </a:xfrm>
          <a:prstGeom prst="rect">
            <a:avLst/>
          </a:prstGeom>
          <a:blipFill>
            <a:blip r:embed="rId2" cstate="print"/>
            <a:stretch>
              <a:fillRect/>
            </a:stretch>
          </a:blipFill>
        </p:spPr>
        <p:txBody>
          <a:bodyPr wrap="square" lIns="0" tIns="0" rIns="0" bIns="0" rtlCol="0"/>
          <a:lstStyle/>
          <a:p>
            <a:pPr marL="241300" marR="618490">
              <a:spcBef>
                <a:spcPts val="100"/>
              </a:spcBef>
            </a:pPr>
            <a:r>
              <a:rPr lang="en-GB" sz="2400" b="1" spc="-10" dirty="0">
                <a:solidFill>
                  <a:srgbClr val="554A3B"/>
                </a:solidFill>
                <a:latin typeface="Times New Roman" panose="02020603050405020304" pitchFamily="18" charset="0"/>
                <a:cs typeface="Times New Roman" panose="02020603050405020304" pitchFamily="18" charset="0"/>
              </a:rPr>
              <a:t>The NIST </a:t>
            </a:r>
            <a:r>
              <a:rPr lang="en-GB" sz="2400" b="1" i="1" dirty="0">
                <a:solidFill>
                  <a:srgbClr val="554A3B"/>
                </a:solidFill>
                <a:latin typeface="Times New Roman" panose="02020603050405020304" pitchFamily="18" charset="0"/>
                <a:cs typeface="Times New Roman" panose="02020603050405020304" pitchFamily="18" charset="0"/>
              </a:rPr>
              <a:t>Computer </a:t>
            </a:r>
            <a:r>
              <a:rPr lang="en-GB" sz="2400" b="1" i="1" spc="-5" dirty="0">
                <a:solidFill>
                  <a:srgbClr val="554A3B"/>
                </a:solidFill>
                <a:latin typeface="Times New Roman" panose="02020603050405020304" pitchFamily="18" charset="0"/>
                <a:cs typeface="Times New Roman" panose="02020603050405020304" pitchFamily="18" charset="0"/>
              </a:rPr>
              <a:t>Security Handbook </a:t>
            </a:r>
            <a:r>
              <a:rPr lang="en-GB" sz="2400" b="1" dirty="0">
                <a:solidFill>
                  <a:srgbClr val="554A3B"/>
                </a:solidFill>
                <a:latin typeface="Times New Roman" panose="02020603050405020304" pitchFamily="18" charset="0"/>
                <a:cs typeface="Times New Roman" panose="02020603050405020304" pitchFamily="18" charset="0"/>
              </a:rPr>
              <a:t>defines </a:t>
            </a:r>
            <a:r>
              <a:rPr lang="en-GB" sz="2400" b="1" spc="-5" dirty="0">
                <a:solidFill>
                  <a:srgbClr val="554A3B"/>
                </a:solidFill>
                <a:latin typeface="Times New Roman" panose="02020603050405020304" pitchFamily="18" charset="0"/>
                <a:cs typeface="Times New Roman" panose="02020603050405020304" pitchFamily="18" charset="0"/>
              </a:rPr>
              <a:t>the  term computer security</a:t>
            </a:r>
            <a:r>
              <a:rPr lang="en-GB" sz="2400" b="1" spc="-25" dirty="0">
                <a:solidFill>
                  <a:srgbClr val="554A3B"/>
                </a:solidFill>
                <a:latin typeface="Times New Roman" panose="02020603050405020304" pitchFamily="18" charset="0"/>
                <a:cs typeface="Times New Roman" panose="02020603050405020304" pitchFamily="18" charset="0"/>
              </a:rPr>
              <a:t> </a:t>
            </a:r>
            <a:r>
              <a:rPr lang="en-GB" sz="2400" b="1" dirty="0">
                <a:solidFill>
                  <a:srgbClr val="554A3B"/>
                </a:solidFill>
                <a:latin typeface="Times New Roman" panose="02020603050405020304" pitchFamily="18" charset="0"/>
                <a:cs typeface="Times New Roman" panose="02020603050405020304" pitchFamily="18" charset="0"/>
              </a:rPr>
              <a:t>as:</a:t>
            </a:r>
          </a:p>
          <a:p>
            <a:pPr marL="241300" marR="618490">
              <a:spcBef>
                <a:spcPts val="100"/>
              </a:spcBef>
            </a:pPr>
            <a:endParaRPr lang="en-GB" b="1" dirty="0">
              <a:latin typeface="Times New Roman" panose="02020603050405020304" pitchFamily="18" charset="0"/>
              <a:cs typeface="Times New Roman" panose="02020603050405020304" pitchFamily="18" charset="0"/>
            </a:endParaRPr>
          </a:p>
          <a:p>
            <a:pPr marL="241300" marR="618490" algn="ctr">
              <a:spcBef>
                <a:spcPts val="100"/>
              </a:spcBef>
            </a:pPr>
            <a:r>
              <a:rPr lang="en-GB" sz="2000" b="1" spc="-10" dirty="0">
                <a:solidFill>
                  <a:srgbClr val="FF0000"/>
                </a:solidFill>
                <a:latin typeface="Times New Roman" panose="02020603050405020304" pitchFamily="18" charset="0"/>
                <a:cs typeface="Times New Roman" panose="02020603050405020304" pitchFamily="18" charset="0"/>
              </a:rPr>
              <a:t>“The </a:t>
            </a:r>
            <a:r>
              <a:rPr lang="en-GB" sz="2000" b="1" spc="-5" dirty="0">
                <a:solidFill>
                  <a:srgbClr val="FF0000"/>
                </a:solidFill>
                <a:latin typeface="Times New Roman" panose="02020603050405020304" pitchFamily="18" charset="0"/>
                <a:cs typeface="Times New Roman" panose="02020603050405020304" pitchFamily="18" charset="0"/>
              </a:rPr>
              <a:t>protection afforded to </a:t>
            </a:r>
            <a:r>
              <a:rPr lang="en-GB" sz="2000" b="1" dirty="0">
                <a:solidFill>
                  <a:srgbClr val="FF0000"/>
                </a:solidFill>
                <a:latin typeface="Times New Roman" panose="02020603050405020304" pitchFamily="18" charset="0"/>
                <a:cs typeface="Times New Roman" panose="02020603050405020304" pitchFamily="18" charset="0"/>
              </a:rPr>
              <a:t>an </a:t>
            </a:r>
            <a:r>
              <a:rPr lang="en-GB" sz="2000" b="1" spc="-5" dirty="0">
                <a:solidFill>
                  <a:srgbClr val="FF0000"/>
                </a:solidFill>
                <a:latin typeface="Times New Roman" panose="02020603050405020304" pitchFamily="18" charset="0"/>
                <a:cs typeface="Times New Roman" panose="02020603050405020304" pitchFamily="18" charset="0"/>
              </a:rPr>
              <a:t>automated information  system </a:t>
            </a:r>
            <a:r>
              <a:rPr lang="en-GB" sz="2000" b="1" spc="10" dirty="0">
                <a:solidFill>
                  <a:srgbClr val="FF0000"/>
                </a:solidFill>
                <a:latin typeface="Times New Roman" panose="02020603050405020304" pitchFamily="18" charset="0"/>
                <a:cs typeface="Times New Roman" panose="02020603050405020304" pitchFamily="18" charset="0"/>
              </a:rPr>
              <a:t>in </a:t>
            </a:r>
            <a:r>
              <a:rPr lang="en-GB" sz="2000" b="1" dirty="0">
                <a:solidFill>
                  <a:srgbClr val="FF0000"/>
                </a:solidFill>
                <a:latin typeface="Times New Roman" panose="02020603050405020304" pitchFamily="18" charset="0"/>
                <a:cs typeface="Times New Roman" panose="02020603050405020304" pitchFamily="18" charset="0"/>
              </a:rPr>
              <a:t>order </a:t>
            </a:r>
            <a:r>
              <a:rPr lang="en-GB" sz="2000" b="1" spc="-5" dirty="0">
                <a:solidFill>
                  <a:srgbClr val="FF0000"/>
                </a:solidFill>
                <a:latin typeface="Times New Roman" panose="02020603050405020304" pitchFamily="18" charset="0"/>
                <a:cs typeface="Times New Roman" panose="02020603050405020304" pitchFamily="18" charset="0"/>
              </a:rPr>
              <a:t>to attain the </a:t>
            </a:r>
            <a:r>
              <a:rPr lang="en-GB" sz="2000" b="1" spc="-10" dirty="0">
                <a:solidFill>
                  <a:srgbClr val="FF0000"/>
                </a:solidFill>
                <a:latin typeface="Times New Roman" panose="02020603050405020304" pitchFamily="18" charset="0"/>
                <a:cs typeface="Times New Roman" panose="02020603050405020304" pitchFamily="18" charset="0"/>
              </a:rPr>
              <a:t>applicable </a:t>
            </a:r>
            <a:r>
              <a:rPr lang="en-GB" sz="2000" b="1" spc="-5" dirty="0">
                <a:solidFill>
                  <a:srgbClr val="FF0000"/>
                </a:solidFill>
                <a:latin typeface="Times New Roman" panose="02020603050405020304" pitchFamily="18" charset="0"/>
                <a:cs typeface="Times New Roman" panose="02020603050405020304" pitchFamily="18" charset="0"/>
              </a:rPr>
              <a:t>objectives of  preserving the </a:t>
            </a:r>
            <a:r>
              <a:rPr lang="en-GB" sz="2000" b="1" dirty="0">
                <a:solidFill>
                  <a:srgbClr val="FF0000"/>
                </a:solidFill>
                <a:latin typeface="Times New Roman" panose="02020603050405020304" pitchFamily="18" charset="0"/>
                <a:cs typeface="Times New Roman" panose="02020603050405020304" pitchFamily="18" charset="0"/>
              </a:rPr>
              <a:t>integrity, </a:t>
            </a:r>
            <a:r>
              <a:rPr lang="en-GB" sz="2000" b="1" spc="-5" dirty="0">
                <a:solidFill>
                  <a:srgbClr val="FF0000"/>
                </a:solidFill>
                <a:latin typeface="Times New Roman" panose="02020603050405020304" pitchFamily="18" charset="0"/>
                <a:cs typeface="Times New Roman" panose="02020603050405020304" pitchFamily="18" charset="0"/>
              </a:rPr>
              <a:t>availability and confidentiality  of </a:t>
            </a:r>
            <a:r>
              <a:rPr lang="en-GB" sz="2000" b="1" dirty="0">
                <a:solidFill>
                  <a:srgbClr val="FF0000"/>
                </a:solidFill>
                <a:latin typeface="Times New Roman" panose="02020603050405020304" pitchFamily="18" charset="0"/>
                <a:cs typeface="Times New Roman" panose="02020603050405020304" pitchFamily="18" charset="0"/>
              </a:rPr>
              <a:t>information </a:t>
            </a:r>
            <a:r>
              <a:rPr lang="en-GB" sz="2000" b="1" spc="-5" dirty="0">
                <a:solidFill>
                  <a:srgbClr val="FF0000"/>
                </a:solidFill>
                <a:latin typeface="Times New Roman" panose="02020603050405020304" pitchFamily="18" charset="0"/>
                <a:cs typeface="Times New Roman" panose="02020603050405020304" pitchFamily="18" charset="0"/>
              </a:rPr>
              <a:t>system</a:t>
            </a:r>
            <a:r>
              <a:rPr lang="en-GB" sz="2000" b="1" spc="-35" dirty="0">
                <a:solidFill>
                  <a:srgbClr val="FF0000"/>
                </a:solidFill>
                <a:latin typeface="Times New Roman" panose="02020603050405020304" pitchFamily="18" charset="0"/>
                <a:cs typeface="Times New Roman" panose="02020603050405020304" pitchFamily="18" charset="0"/>
              </a:rPr>
              <a:t> </a:t>
            </a:r>
            <a:r>
              <a:rPr lang="en-GB" sz="2000" b="1" spc="-5" dirty="0">
                <a:solidFill>
                  <a:srgbClr val="FF0000"/>
                </a:solidFill>
                <a:latin typeface="Times New Roman" panose="02020603050405020304" pitchFamily="18" charset="0"/>
                <a:cs typeface="Times New Roman" panose="02020603050405020304" pitchFamily="18" charset="0"/>
              </a:rPr>
              <a:t>resources.”</a:t>
            </a:r>
            <a:endParaRPr lang="en-GB" sz="2000" b="1" dirty="0">
              <a:solidFill>
                <a:srgbClr val="FF0000"/>
              </a:solidFill>
              <a:latin typeface="Times New Roman" panose="02020603050405020304" pitchFamily="18" charset="0"/>
              <a:cs typeface="Times New Roman" panose="02020603050405020304" pitchFamily="18" charset="0"/>
            </a:endParaRPr>
          </a:p>
          <a:p>
            <a:pPr marL="241300" marR="1931035" indent="-60960">
              <a:lnSpc>
                <a:spcPct val="108700"/>
              </a:lnSpc>
              <a:spcBef>
                <a:spcPts val="1210"/>
              </a:spcBef>
            </a:pPr>
            <a:endParaRPr lang="en-GB" b="1" spc="-10" dirty="0">
              <a:solidFill>
                <a:srgbClr val="554A3B"/>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286603"/>
            <a:ext cx="8908869" cy="129254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COMPUTER</a:t>
            </a:r>
            <a:r>
              <a:rPr lang="en-GB" sz="4000" b="1" spc="-10" dirty="0">
                <a:latin typeface="Times New Roman" panose="02020603050405020304" pitchFamily="18" charset="0"/>
                <a:cs typeface="Times New Roman" panose="02020603050405020304" pitchFamily="18" charset="0"/>
              </a:rPr>
              <a:t> </a:t>
            </a:r>
            <a:r>
              <a:rPr lang="en-GB" sz="4100" b="1" spc="-5" dirty="0">
                <a:latin typeface="Times New Roman" panose="02020603050405020304" pitchFamily="18" charset="0"/>
                <a:cs typeface="Times New Roman" panose="02020603050405020304" pitchFamily="18" charset="0"/>
              </a:rPr>
              <a:t>SECURITY</a:t>
            </a:r>
            <a:endParaRPr lang="en-GB" sz="4100" b="1" dirty="0">
              <a:latin typeface="Times New Roman" panose="02020603050405020304" pitchFamily="18" charset="0"/>
              <a:cs typeface="Times New Roman" panose="02020603050405020304" pitchFamily="18" charset="0"/>
            </a:endParaRPr>
          </a:p>
        </p:txBody>
      </p:sp>
      <p:sp>
        <p:nvSpPr>
          <p:cNvPr id="11" name="Slide Number Placeholder 10"/>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19</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Footer Placeholder 3"/>
          <p:cNvSpPr>
            <a:spLocks noGrp="1"/>
          </p:cNvSpPr>
          <p:nvPr>
            <p:ph type="ftr" sz="quarter" idx="11"/>
          </p:nvPr>
        </p:nvSpPr>
        <p:spPr>
          <a:xfrm>
            <a:off x="3413126" y="6368702"/>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7F768C3-A3D7-4475-BBA9-1B2E8690C021}"/>
              </a:ext>
            </a:extLst>
          </p:cNvPr>
          <p:cNvSpPr txBox="1"/>
          <p:nvPr/>
        </p:nvSpPr>
        <p:spPr>
          <a:xfrm>
            <a:off x="1470992" y="4560676"/>
            <a:ext cx="12351026" cy="372923"/>
          </a:xfrm>
          <a:prstGeom prst="rect">
            <a:avLst/>
          </a:prstGeom>
          <a:noFill/>
        </p:spPr>
        <p:txBody>
          <a:bodyPr wrap="square">
            <a:spAutoFit/>
          </a:bodyPr>
          <a:lstStyle/>
          <a:p>
            <a:pPr marL="241300" marR="1931035" indent="-60960">
              <a:lnSpc>
                <a:spcPct val="108700"/>
              </a:lnSpc>
              <a:spcBef>
                <a:spcPts val="1210"/>
              </a:spcBef>
            </a:pPr>
            <a:r>
              <a:rPr lang="en-GB" b="1" spc="-10" dirty="0">
                <a:solidFill>
                  <a:srgbClr val="554A3B"/>
                </a:solidFill>
                <a:latin typeface="Times New Roman" panose="02020603050405020304" pitchFamily="18" charset="0"/>
                <a:cs typeface="Times New Roman" panose="02020603050405020304" pitchFamily="18" charset="0"/>
              </a:rPr>
              <a:t>(includes hardware, </a:t>
            </a:r>
            <a:r>
              <a:rPr lang="en-GB" b="1" spc="-15" dirty="0">
                <a:solidFill>
                  <a:srgbClr val="554A3B"/>
                </a:solidFill>
                <a:latin typeface="Times New Roman" panose="02020603050405020304" pitchFamily="18" charset="0"/>
                <a:cs typeface="Times New Roman" panose="02020603050405020304" pitchFamily="18" charset="0"/>
              </a:rPr>
              <a:t>software, </a:t>
            </a:r>
            <a:r>
              <a:rPr lang="en-GB" b="1" spc="-10" dirty="0">
                <a:solidFill>
                  <a:srgbClr val="554A3B"/>
                </a:solidFill>
                <a:latin typeface="Times New Roman" panose="02020603050405020304" pitchFamily="18" charset="0"/>
                <a:cs typeface="Times New Roman" panose="02020603050405020304" pitchFamily="18" charset="0"/>
              </a:rPr>
              <a:t>firmware, </a:t>
            </a:r>
            <a:r>
              <a:rPr lang="en-GB" b="1" spc="-5" dirty="0">
                <a:solidFill>
                  <a:srgbClr val="554A3B"/>
                </a:solidFill>
                <a:latin typeface="Times New Roman" panose="02020603050405020304" pitchFamily="18" charset="0"/>
                <a:cs typeface="Times New Roman" panose="02020603050405020304" pitchFamily="18" charset="0"/>
              </a:rPr>
              <a:t>information/data, </a:t>
            </a:r>
            <a:r>
              <a:rPr lang="en-GB" b="1" spc="-10" dirty="0">
                <a:solidFill>
                  <a:srgbClr val="554A3B"/>
                </a:solidFill>
                <a:latin typeface="Times New Roman" panose="02020603050405020304" pitchFamily="18" charset="0"/>
                <a:cs typeface="Times New Roman" panose="02020603050405020304" pitchFamily="18" charset="0"/>
              </a:rPr>
              <a:t>and </a:t>
            </a:r>
            <a:r>
              <a:rPr lang="en-GB" b="1" spc="-5" dirty="0">
                <a:solidFill>
                  <a:srgbClr val="554A3B"/>
                </a:solidFill>
                <a:latin typeface="Times New Roman" panose="02020603050405020304" pitchFamily="18" charset="0"/>
                <a:cs typeface="Times New Roman" panose="02020603050405020304" pitchFamily="18" charset="0"/>
              </a:rPr>
              <a:t>telecommunications)</a:t>
            </a:r>
          </a:p>
        </p:txBody>
      </p:sp>
    </p:spTree>
    <p:extLst>
      <p:ext uri="{BB962C8B-B14F-4D97-AF65-F5344CB8AC3E}">
        <p14:creationId xmlns:p14="http://schemas.microsoft.com/office/powerpoint/2010/main" val="2172543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92777" y="1636470"/>
            <a:ext cx="10115202" cy="3918858"/>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1903689" y="2022712"/>
            <a:ext cx="8216348" cy="1833194"/>
          </a:xfrm>
          <a:prstGeom prst="rect">
            <a:avLst/>
          </a:prstGeom>
        </p:spPr>
        <p:txBody>
          <a:bodyPr vert="horz" wrap="square" lIns="0" tIns="85725" rIns="0" bIns="0" rtlCol="0">
            <a:spAutoFit/>
          </a:bodyPr>
          <a:lstStyle/>
          <a:p>
            <a:pPr marL="469900" indent="-457200">
              <a:spcBef>
                <a:spcPts val="675"/>
              </a:spcBef>
              <a:buClr>
                <a:srgbClr val="FF0000"/>
              </a:buClr>
              <a:buFont typeface="+mj-lt"/>
              <a:buAutoNum type="arabicPeriod"/>
              <a:tabLst>
                <a:tab pos="241300" algn="l"/>
              </a:tabLst>
            </a:pPr>
            <a:r>
              <a:rPr lang="en-US" sz="2400" spc="-5" dirty="0">
                <a:latin typeface="Times New Roman" panose="02020603050405020304" pitchFamily="18" charset="0"/>
                <a:cs typeface="Times New Roman" panose="02020603050405020304" pitchFamily="18" charset="0"/>
              </a:rPr>
              <a:t>Install Virtual Box</a:t>
            </a:r>
          </a:p>
          <a:p>
            <a:pPr marL="469900" indent="-457200">
              <a:spcBef>
                <a:spcPts val="675"/>
              </a:spcBef>
              <a:buClr>
                <a:srgbClr val="FF0000"/>
              </a:buClr>
              <a:buFont typeface="+mj-lt"/>
              <a:buAutoNum type="arabicPeriod"/>
              <a:tabLst>
                <a:tab pos="241300" algn="l"/>
              </a:tabLst>
            </a:pPr>
            <a:r>
              <a:rPr lang="en-US" sz="2400" spc="-5" dirty="0">
                <a:latin typeface="Times New Roman" panose="02020603050405020304" pitchFamily="18" charset="0"/>
                <a:cs typeface="Times New Roman" panose="02020603050405020304" pitchFamily="18" charset="0"/>
              </a:rPr>
              <a:t>Install kali Linux in Virtual Box</a:t>
            </a:r>
          </a:p>
          <a:p>
            <a:pPr marL="469900" indent="-457200">
              <a:spcBef>
                <a:spcPts val="675"/>
              </a:spcBef>
              <a:buClr>
                <a:srgbClr val="FF0000"/>
              </a:buClr>
              <a:buFont typeface="+mj-lt"/>
              <a:buAutoNum type="arabicPeriod"/>
              <a:tabLst>
                <a:tab pos="241300" algn="l"/>
              </a:tabLst>
            </a:pPr>
            <a:endParaRPr lang="en-US" sz="2400" spc="-5" dirty="0">
              <a:latin typeface="Times New Roman" panose="02020603050405020304" pitchFamily="18" charset="0"/>
              <a:cs typeface="Times New Roman" panose="02020603050405020304" pitchFamily="18" charset="0"/>
            </a:endParaRPr>
          </a:p>
          <a:p>
            <a:pPr marL="12700" algn="ctr">
              <a:spcBef>
                <a:spcPts val="675"/>
              </a:spcBef>
              <a:buClr>
                <a:srgbClr val="FF0000"/>
              </a:buClr>
              <a:tabLst>
                <a:tab pos="241300" algn="l"/>
              </a:tabLst>
            </a:pPr>
            <a:r>
              <a:rPr lang="en-US" sz="2400" spc="-5" dirty="0">
                <a:latin typeface="Times New Roman" panose="02020603050405020304" pitchFamily="18" charset="0"/>
                <a:cs typeface="Times New Roman" panose="02020603050405020304" pitchFamily="18" charset="0"/>
              </a:rPr>
              <a:t>Download kali </a:t>
            </a:r>
            <a:r>
              <a:rPr lang="en-US" sz="2400" spc="-5" dirty="0" err="1">
                <a:latin typeface="Times New Roman" panose="02020603050405020304" pitchFamily="18" charset="0"/>
                <a:cs typeface="Times New Roman" panose="02020603050405020304" pitchFamily="18" charset="0"/>
              </a:rPr>
              <a:t>linux</a:t>
            </a:r>
            <a:r>
              <a:rPr lang="en-US" sz="2400" spc="-5" dirty="0">
                <a:latin typeface="Times New Roman" panose="02020603050405020304" pitchFamily="18" charset="0"/>
                <a:cs typeface="Times New Roman" panose="02020603050405020304" pitchFamily="18" charset="0"/>
              </a:rPr>
              <a:t> using following link: </a:t>
            </a:r>
            <a:r>
              <a:rPr lang="en-US" sz="2400" spc="-5" dirty="0">
                <a:solidFill>
                  <a:srgbClr val="0070C0"/>
                </a:solidFill>
                <a:latin typeface="Times New Roman" panose="02020603050405020304" pitchFamily="18" charset="0"/>
                <a:cs typeface="Times New Roman" panose="02020603050405020304" pitchFamily="18" charset="0"/>
              </a:rPr>
              <a:t>https://www.kali.org/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b="1" dirty="0">
                <a:latin typeface="Times New Roman" panose="02020603050405020304" pitchFamily="18" charset="0"/>
                <a:cs typeface="Times New Roman" panose="02020603050405020304" pitchFamily="18" charset="0"/>
              </a:rPr>
              <a:t>Assignment</a:t>
            </a:r>
            <a:endParaRPr lang="en-GB" sz="4000" b="1" dirty="0">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8715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35FFE0EC-11E5-4981-880A-4AD920DA0FF8}"/>
              </a:ext>
            </a:extLst>
          </p:cNvPr>
          <p:cNvSpPr>
            <a:spLocks noGrp="1" noChangeArrowheads="1"/>
          </p:cNvSpPr>
          <p:nvPr>
            <p:ph type="title"/>
          </p:nvPr>
        </p:nvSpPr>
        <p:spPr/>
        <p:txBody>
          <a:bodyPr>
            <a:normAutofit/>
          </a:bodyPr>
          <a:lstStyle/>
          <a:p>
            <a:r>
              <a:rPr lang="en-US" altLang="en-US" sz="4000" b="1" dirty="0">
                <a:latin typeface="Times New Roman" panose="02020603050405020304" pitchFamily="18" charset="0"/>
                <a:cs typeface="Times New Roman" panose="02020603050405020304" pitchFamily="18" charset="0"/>
              </a:rPr>
              <a:t>Understanding Security</a:t>
            </a:r>
          </a:p>
        </p:txBody>
      </p:sp>
      <p:sp>
        <p:nvSpPr>
          <p:cNvPr id="6" name="object 2">
            <a:extLst>
              <a:ext uri="{FF2B5EF4-FFF2-40B4-BE49-F238E27FC236}">
                <a16:creationId xmlns:a16="http://schemas.microsoft.com/office/drawing/2014/main" id="{76980372-6522-4A30-9A59-51F53666F013}"/>
              </a:ext>
            </a:extLst>
          </p:cNvPr>
          <p:cNvSpPr/>
          <p:nvPr/>
        </p:nvSpPr>
        <p:spPr>
          <a:xfrm>
            <a:off x="1097281" y="1776358"/>
            <a:ext cx="10115202" cy="4519749"/>
          </a:xfrm>
          <a:prstGeom prst="rect">
            <a:avLst/>
          </a:prstGeom>
          <a:blipFill>
            <a:blip r:embed="rId3" cstate="print"/>
            <a:stretch>
              <a:fillRect/>
            </a:stretch>
          </a:blipFill>
        </p:spPr>
        <p:txBody>
          <a:bodyPr wrap="square" lIns="0" tIns="0" rIns="0" bIns="0" rtlCol="0"/>
          <a:lstStyle/>
          <a:p>
            <a:pPr marL="342900" indent="-342900">
              <a:buClr>
                <a:srgbClr val="FF0000"/>
              </a:buClr>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Security is:</a:t>
            </a:r>
          </a:p>
          <a:p>
            <a:pPr marL="742950" lvl="1" indent="-285750">
              <a:buClr>
                <a:srgbClr val="FF0000"/>
              </a:buClr>
              <a:buFont typeface="Wingdings" panose="05000000000000000000" pitchFamily="2" charset="2"/>
              <a:buChar char="v"/>
            </a:pPr>
            <a:r>
              <a:rPr lang="en-US" altLang="en-US" sz="2000" dirty="0">
                <a:latin typeface="Times New Roman" panose="02020603050405020304" pitchFamily="18" charset="0"/>
                <a:cs typeface="Times New Roman" panose="02020603050405020304" pitchFamily="18" charset="0"/>
              </a:rPr>
              <a:t>The goal to be free from danger</a:t>
            </a:r>
          </a:p>
          <a:p>
            <a:pPr marL="742950" lvl="1" indent="-285750">
              <a:buClr>
                <a:srgbClr val="FF0000"/>
              </a:buClr>
              <a:buFont typeface="Wingdings" panose="05000000000000000000" pitchFamily="2" charset="2"/>
              <a:buChar char="v"/>
            </a:pPr>
            <a:r>
              <a:rPr lang="en-US" altLang="en-US" sz="2000" dirty="0">
                <a:latin typeface="Times New Roman" panose="02020603050405020304" pitchFamily="18" charset="0"/>
                <a:cs typeface="Times New Roman" panose="02020603050405020304" pitchFamily="18" charset="0"/>
              </a:rPr>
              <a:t>The process that achieves that freedom</a:t>
            </a:r>
          </a:p>
          <a:p>
            <a:pPr lvl="1">
              <a:buClr>
                <a:srgbClr val="FF0000"/>
              </a:buClr>
            </a:pPr>
            <a:endParaRPr lang="en-US" altLang="en-US" sz="2000" dirty="0">
              <a:latin typeface="Times New Roman" panose="02020603050405020304" pitchFamily="18" charset="0"/>
              <a:cs typeface="Times New Roman" panose="02020603050405020304" pitchFamily="18" charset="0"/>
            </a:endParaRPr>
          </a:p>
          <a:p>
            <a:pPr marL="342900" indent="-342900">
              <a:buClr>
                <a:srgbClr val="FF0000"/>
              </a:buClr>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Harm/danger may come from one of two sources:</a:t>
            </a:r>
          </a:p>
          <a:p>
            <a:pPr marL="800100" lvl="1" indent="-342900">
              <a:buClr>
                <a:srgbClr val="FF0000"/>
              </a:buClr>
              <a:buFont typeface="Wingdings" panose="05000000000000000000" pitchFamily="2" charset="2"/>
              <a:buChar char="v"/>
            </a:pPr>
            <a:r>
              <a:rPr lang="en-US" altLang="en-US" sz="2000" dirty="0">
                <a:latin typeface="Times New Roman" panose="02020603050405020304" pitchFamily="18" charset="0"/>
                <a:cs typeface="Times New Roman" panose="02020603050405020304" pitchFamily="18" charset="0"/>
              </a:rPr>
              <a:t>From a direct action that is intended to inflict (impose) damage</a:t>
            </a:r>
          </a:p>
          <a:p>
            <a:pPr marL="800100" lvl="1" indent="-342900">
              <a:buClr>
                <a:srgbClr val="FF0000"/>
              </a:buClr>
              <a:buFont typeface="Wingdings" panose="05000000000000000000" pitchFamily="2" charset="2"/>
              <a:buChar char="v"/>
            </a:pPr>
            <a:r>
              <a:rPr lang="en-US" altLang="en-US" sz="2000" dirty="0">
                <a:latin typeface="Times New Roman" panose="02020603050405020304" pitchFamily="18" charset="0"/>
                <a:cs typeface="Times New Roman" panose="02020603050405020304" pitchFamily="18" charset="0"/>
              </a:rPr>
              <a:t>From an indirect and unintentional action</a:t>
            </a:r>
          </a:p>
          <a:p>
            <a:pPr lvl="1">
              <a:buClr>
                <a:srgbClr val="FF0000"/>
              </a:buClr>
            </a:pPr>
            <a:endParaRPr lang="en-US" altLang="en-US" sz="2000" dirty="0">
              <a:latin typeface="Times New Roman" panose="02020603050405020304" pitchFamily="18" charset="0"/>
              <a:cs typeface="Times New Roman" panose="02020603050405020304" pitchFamily="18" charset="0"/>
            </a:endParaRPr>
          </a:p>
          <a:p>
            <a:pPr marL="342900" indent="-342900">
              <a:buClr>
                <a:srgbClr val="FF0000"/>
              </a:buClr>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As security is increased, convenience is often decreased</a:t>
            </a:r>
          </a:p>
          <a:p>
            <a:pPr marL="742950" lvl="1" indent="-285750">
              <a:buClr>
                <a:srgbClr val="FF0000"/>
              </a:buClr>
              <a:buFont typeface="Wingdings" panose="05000000000000000000" pitchFamily="2" charset="2"/>
              <a:buChar char="v"/>
            </a:pPr>
            <a:r>
              <a:rPr lang="en-US" altLang="en-US" dirty="0">
                <a:latin typeface="Times New Roman" panose="02020603050405020304" pitchFamily="18" charset="0"/>
                <a:cs typeface="Times New Roman" panose="02020603050405020304" pitchFamily="18" charset="0"/>
              </a:rPr>
              <a:t>The more secure something is, the less convenient it may become to use</a:t>
            </a:r>
          </a:p>
        </p:txBody>
      </p:sp>
      <p:sp>
        <p:nvSpPr>
          <p:cNvPr id="8" name="Slide Number Placeholder 7"/>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20</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A3AF6E66-7BBE-4829-A36A-D97F84D562F9}"/>
              </a:ext>
            </a:extLst>
          </p:cNvPr>
          <p:cNvSpPr>
            <a:spLocks noGrp="1" noChangeArrowheads="1"/>
          </p:cNvSpPr>
          <p:nvPr>
            <p:ph type="title"/>
          </p:nvPr>
        </p:nvSpPr>
        <p:spPr>
          <a:xfrm>
            <a:off x="838200" y="365126"/>
            <a:ext cx="5431971" cy="1081034"/>
          </a:xfrm>
        </p:spPr>
        <p:txBody>
          <a:bodyPr>
            <a:normAutofit/>
          </a:bodyPr>
          <a:lstStyle/>
          <a:p>
            <a:r>
              <a:rPr lang="en-US" altLang="en-US" sz="4000" b="1" dirty="0">
                <a:latin typeface="Times New Roman" panose="02020603050405020304" pitchFamily="18" charset="0"/>
                <a:cs typeface="Times New Roman" panose="02020603050405020304" pitchFamily="18" charset="0"/>
              </a:rPr>
              <a:t>Understanding Security</a:t>
            </a:r>
          </a:p>
        </p:txBody>
      </p:sp>
      <p:sp>
        <p:nvSpPr>
          <p:cNvPr id="6" name="object 2">
            <a:extLst>
              <a:ext uri="{FF2B5EF4-FFF2-40B4-BE49-F238E27FC236}">
                <a16:creationId xmlns:a16="http://schemas.microsoft.com/office/drawing/2014/main" id="{584384B7-AAF8-422E-A9A1-297241817806}"/>
              </a:ext>
            </a:extLst>
          </p:cNvPr>
          <p:cNvSpPr/>
          <p:nvPr/>
        </p:nvSpPr>
        <p:spPr>
          <a:xfrm>
            <a:off x="1097281" y="1267098"/>
            <a:ext cx="10115202" cy="5087829"/>
          </a:xfrm>
          <a:prstGeom prst="rect">
            <a:avLst/>
          </a:prstGeom>
          <a:blipFill>
            <a:blip r:embed="rId3" cstate="print"/>
            <a:stretch>
              <a:fillRect/>
            </a:stretch>
          </a:blipFill>
        </p:spPr>
        <p:txBody>
          <a:bodyPr wrap="square" lIns="0" tIns="0" rIns="0" bIns="0" rtlCol="0"/>
          <a:lstStyle/>
          <a:p>
            <a:pPr algn="l"/>
            <a:endParaRPr lang="en-US" sz="2000" b="0" u="none" strike="noStrike" baseline="0" dirty="0">
              <a:latin typeface="Times New Roman" panose="02020603050405020304" pitchFamily="18" charset="0"/>
              <a:cs typeface="Times New Roman" panose="02020603050405020304" pitchFamily="18" charset="0"/>
            </a:endParaRPr>
          </a:p>
          <a:p>
            <a:pPr algn="l"/>
            <a:endParaRPr lang="en-US" sz="2000" dirty="0">
              <a:latin typeface="Times New Roman" panose="02020603050405020304" pitchFamily="18" charset="0"/>
              <a:cs typeface="Times New Roman" panose="02020603050405020304" pitchFamily="18" charset="0"/>
            </a:endParaRPr>
          </a:p>
          <a:p>
            <a:pPr algn="l"/>
            <a:endParaRPr lang="en-US" sz="2000" b="0" u="none" strike="noStrike" baseline="0" dirty="0">
              <a:latin typeface="Times New Roman" panose="02020603050405020304" pitchFamily="18" charset="0"/>
              <a:cs typeface="Times New Roman" panose="02020603050405020304" pitchFamily="18" charset="0"/>
            </a:endParaRPr>
          </a:p>
          <a:p>
            <a:pPr algn="l"/>
            <a:endParaRPr lang="en-US" sz="2000" dirty="0">
              <a:latin typeface="Times New Roman" panose="02020603050405020304" pitchFamily="18" charset="0"/>
              <a:cs typeface="Times New Roman" panose="02020603050405020304" pitchFamily="18" charset="0"/>
            </a:endParaRPr>
          </a:p>
          <a:p>
            <a:pPr algn="l"/>
            <a:endParaRPr lang="en-US" sz="2000" b="0" u="none" strike="noStrike" baseline="0" dirty="0">
              <a:latin typeface="Times New Roman" panose="02020603050405020304" pitchFamily="18" charset="0"/>
              <a:cs typeface="Times New Roman" panose="02020603050405020304" pitchFamily="18" charset="0"/>
            </a:endParaRPr>
          </a:p>
          <a:p>
            <a:pPr algn="l"/>
            <a:endParaRPr lang="en-US" sz="2000" dirty="0">
              <a:latin typeface="Times New Roman" panose="02020603050405020304" pitchFamily="18" charset="0"/>
              <a:cs typeface="Times New Roman" panose="02020603050405020304" pitchFamily="18" charset="0"/>
            </a:endParaRPr>
          </a:p>
          <a:p>
            <a:pPr algn="l"/>
            <a:endParaRPr lang="en-US" sz="2000" b="0" u="none" strike="noStrike" baseline="0" dirty="0">
              <a:latin typeface="Times New Roman" panose="02020603050405020304" pitchFamily="18" charset="0"/>
              <a:cs typeface="Times New Roman" panose="02020603050405020304" pitchFamily="18" charset="0"/>
            </a:endParaRPr>
          </a:p>
          <a:p>
            <a:pPr algn="l"/>
            <a:endParaRPr lang="en-US" sz="2000" dirty="0">
              <a:latin typeface="Times New Roman" panose="02020603050405020304" pitchFamily="18" charset="0"/>
              <a:cs typeface="Times New Roman" panose="02020603050405020304" pitchFamily="18" charset="0"/>
            </a:endParaRPr>
          </a:p>
          <a:p>
            <a:pPr algn="l"/>
            <a:endParaRPr lang="en-US" sz="2000" b="0" u="none" strike="noStrike" baseline="0" dirty="0">
              <a:latin typeface="Times New Roman" panose="02020603050405020304" pitchFamily="18" charset="0"/>
              <a:cs typeface="Times New Roman" panose="02020603050405020304" pitchFamily="18" charset="0"/>
            </a:endParaRPr>
          </a:p>
          <a:p>
            <a:pPr algn="l"/>
            <a:endParaRPr lang="en-US" sz="2000" dirty="0">
              <a:latin typeface="Times New Roman" panose="02020603050405020304" pitchFamily="18" charset="0"/>
              <a:cs typeface="Times New Roman" panose="02020603050405020304" pitchFamily="18" charset="0"/>
            </a:endParaRPr>
          </a:p>
          <a:p>
            <a:pPr algn="l"/>
            <a:endParaRPr lang="en-US" sz="2000" b="0" u="none" strike="noStrike" baseline="0" dirty="0">
              <a:latin typeface="Times New Roman" panose="02020603050405020304" pitchFamily="18" charset="0"/>
              <a:cs typeface="Times New Roman" panose="02020603050405020304" pitchFamily="18" charset="0"/>
            </a:endParaRPr>
          </a:p>
          <a:p>
            <a:pPr algn="l"/>
            <a:endParaRPr lang="en-US" sz="2000" dirty="0">
              <a:latin typeface="Times New Roman" panose="02020603050405020304" pitchFamily="18" charset="0"/>
              <a:cs typeface="Times New Roman" panose="02020603050405020304" pitchFamily="18" charset="0"/>
            </a:endParaRPr>
          </a:p>
          <a:p>
            <a:pPr algn="l"/>
            <a:endParaRPr lang="en-US" sz="2000" b="0" u="none" strike="noStrike" baseline="0" dirty="0">
              <a:latin typeface="Times New Roman" panose="02020603050405020304" pitchFamily="18" charset="0"/>
              <a:cs typeface="Times New Roman" panose="02020603050405020304" pitchFamily="18" charset="0"/>
            </a:endParaRPr>
          </a:p>
          <a:p>
            <a:pPr algn="l"/>
            <a:endParaRPr lang="en-US" sz="2000" dirty="0">
              <a:latin typeface="Times New Roman" panose="02020603050405020304" pitchFamily="18" charset="0"/>
              <a:cs typeface="Times New Roman" panose="02020603050405020304" pitchFamily="18" charset="0"/>
            </a:endParaRPr>
          </a:p>
          <a:p>
            <a:pPr algn="l"/>
            <a:endParaRPr lang="en-US" sz="2000" b="0" u="none" strike="noStrike" baseline="0" dirty="0">
              <a:latin typeface="Times New Roman" panose="02020603050405020304" pitchFamily="18" charset="0"/>
              <a:cs typeface="Times New Roman" panose="02020603050405020304" pitchFamily="18" charset="0"/>
            </a:endParaRPr>
          </a:p>
          <a:p>
            <a:pPr algn="l"/>
            <a:r>
              <a:rPr lang="en-US" sz="2000" b="0" u="none" strike="noStrike" baseline="0" dirty="0">
                <a:latin typeface="Times New Roman" panose="02020603050405020304" pitchFamily="18" charset="0"/>
                <a:cs typeface="Times New Roman" panose="02020603050405020304" pitchFamily="18" charset="0"/>
              </a:rPr>
              <a:t>Security is often described as sacrificing convenience for safety</a:t>
            </a:r>
            <a:endParaRPr sz="2000" dirty="0">
              <a:latin typeface="Times New Roman" panose="02020603050405020304" pitchFamily="18" charset="0"/>
              <a:cs typeface="Times New Roman" panose="02020603050405020304" pitchFamily="18" charset="0"/>
            </a:endParaRPr>
          </a:p>
        </p:txBody>
      </p:sp>
      <p:pic>
        <p:nvPicPr>
          <p:cNvPr id="10" name="Picture 6" descr="Relationship of security to convenience" title="Figure 1-2">
            <a:extLst>
              <a:ext uri="{FF2B5EF4-FFF2-40B4-BE49-F238E27FC236}">
                <a16:creationId xmlns:a16="http://schemas.microsoft.com/office/drawing/2014/main" id="{8F248CE3-8ED5-400B-B03B-C27DAB9C455B}"/>
              </a:ext>
            </a:extLst>
          </p:cNvPr>
          <p:cNvPicPr>
            <a:picLocks noChangeAspect="1" noChangeArrowheads="1"/>
          </p:cNvPicPr>
          <p:nvPr/>
        </p:nvPicPr>
        <p:blipFill>
          <a:blip r:embed="rId4"/>
          <a:srcRect/>
          <a:stretch>
            <a:fillRect/>
          </a:stretch>
        </p:blipFill>
        <p:spPr>
          <a:xfrm>
            <a:off x="2387509" y="1766199"/>
            <a:ext cx="7013575" cy="3886200"/>
          </a:xfrm>
          <a:prstGeom prst="rect">
            <a:avLst/>
          </a:prstGeom>
        </p:spPr>
      </p:pic>
      <p:sp>
        <p:nvSpPr>
          <p:cNvPr id="8" name="Slide Number Placeholder 7"/>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21</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1"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3" name="object 2">
            <a:extLst>
              <a:ext uri="{FF2B5EF4-FFF2-40B4-BE49-F238E27FC236}">
                <a16:creationId xmlns:a16="http://schemas.microsoft.com/office/drawing/2014/main" id="{584384B7-AAF8-422E-A9A1-297241817806}"/>
              </a:ext>
            </a:extLst>
          </p:cNvPr>
          <p:cNvSpPr/>
          <p:nvPr/>
        </p:nvSpPr>
        <p:spPr>
          <a:xfrm>
            <a:off x="1805623" y="2416627"/>
            <a:ext cx="8412479" cy="1867989"/>
          </a:xfrm>
          <a:prstGeom prst="rect">
            <a:avLst/>
          </a:prstGeom>
          <a:blipFill>
            <a:blip r:embed="rId3" cstate="print"/>
            <a:stretch>
              <a:fillRect/>
            </a:stretch>
          </a:blipFill>
        </p:spPr>
        <p:txBody>
          <a:bodyPr wrap="square" lIns="0" tIns="0" rIns="0" bIns="0" rtlCol="0"/>
          <a:lstStyle/>
          <a:p>
            <a:pPr algn="ctr"/>
            <a:endParaRPr lang="en-GB" sz="4000" b="1" spc="-10" dirty="0">
              <a:latin typeface="Times New Roman" panose="02020603050405020304" pitchFamily="18" charset="0"/>
              <a:cs typeface="Times New Roman" panose="02020603050405020304" pitchFamily="18" charset="0"/>
            </a:endParaRPr>
          </a:p>
          <a:p>
            <a:pPr algn="ctr"/>
            <a:r>
              <a:rPr lang="en-GB" sz="4000" b="1" spc="-10" dirty="0">
                <a:solidFill>
                  <a:srgbClr val="FF0000"/>
                </a:solidFill>
                <a:latin typeface="Times New Roman" panose="02020603050405020304" pitchFamily="18" charset="0"/>
                <a:cs typeface="Times New Roman" panose="02020603050405020304" pitchFamily="18" charset="0"/>
              </a:rPr>
              <a:t>3.  </a:t>
            </a:r>
            <a:r>
              <a:rPr lang="en-GB" sz="4000" b="1" spc="-5" dirty="0">
                <a:latin typeface="Times New Roman" panose="02020603050405020304" pitchFamily="18" charset="0"/>
                <a:cs typeface="Times New Roman" panose="02020603050405020304" pitchFamily="18" charset="0"/>
              </a:rPr>
              <a:t>SECURITY OBJECTIVES</a:t>
            </a:r>
            <a:endParaRPr lang="en-GB"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1345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1092347" y="1606728"/>
            <a:ext cx="10594160" cy="4425950"/>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73331" y="455348"/>
            <a:ext cx="8908869" cy="924996"/>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100" b="1" spc="-5" dirty="0">
                <a:latin typeface="Times New Roman" panose="02020603050405020304" pitchFamily="18" charset="0"/>
                <a:cs typeface="Times New Roman" panose="02020603050405020304" pitchFamily="18" charset="0"/>
              </a:rPr>
              <a:t>SECURITY OBJECTIVES</a:t>
            </a:r>
            <a:endParaRPr lang="en-GB" sz="4100" b="1" dirty="0">
              <a:latin typeface="Times New Roman" panose="02020603050405020304" pitchFamily="18" charset="0"/>
              <a:cs typeface="Times New Roman" panose="02020603050405020304" pitchFamily="18" charset="0"/>
            </a:endParaRPr>
          </a:p>
        </p:txBody>
      </p:sp>
      <p:sp>
        <p:nvSpPr>
          <p:cNvPr id="30" name="object 5"/>
          <p:cNvSpPr txBox="1"/>
          <p:nvPr/>
        </p:nvSpPr>
        <p:spPr>
          <a:xfrm>
            <a:off x="1783078" y="1819345"/>
            <a:ext cx="6827522" cy="3200235"/>
          </a:xfrm>
          <a:prstGeom prst="rect">
            <a:avLst/>
          </a:prstGeom>
        </p:spPr>
        <p:txBody>
          <a:bodyPr vert="horz" wrap="square" lIns="0" tIns="85725" rIns="0" bIns="0" rtlCol="0">
            <a:spAutoFit/>
          </a:bodyPr>
          <a:lstStyle/>
          <a:p>
            <a:pPr marL="355600" indent="-342900">
              <a:spcBef>
                <a:spcPts val="675"/>
              </a:spcBef>
              <a:buClr>
                <a:srgbClr val="FF0000"/>
              </a:buClr>
              <a:buFont typeface="Wingdings" panose="05000000000000000000" pitchFamily="2" charset="2"/>
              <a:buChar char="Ø"/>
              <a:tabLst>
                <a:tab pos="241300" algn="l"/>
              </a:tabLst>
            </a:pPr>
            <a:r>
              <a:rPr lang="en-GB" sz="2400" b="1" spc="-5" dirty="0">
                <a:latin typeface="Times New Roman" panose="02020603050405020304" pitchFamily="18" charset="0"/>
                <a:cs typeface="Times New Roman" panose="02020603050405020304" pitchFamily="18" charset="0"/>
              </a:rPr>
              <a:t>Confidentiality</a:t>
            </a:r>
          </a:p>
          <a:p>
            <a:pPr marL="469900" lvl="1">
              <a:spcBef>
                <a:spcPts val="675"/>
              </a:spcBef>
              <a:tabLst>
                <a:tab pos="241300" algn="l"/>
              </a:tabLst>
            </a:pPr>
            <a:r>
              <a:rPr lang="en-GB" dirty="0">
                <a:latin typeface="Times New Roman" panose="02020603050405020304" pitchFamily="18" charset="0"/>
                <a:cs typeface="Times New Roman" panose="02020603050405020304" pitchFamily="18" charset="0"/>
              </a:rPr>
              <a:t>Assures </a:t>
            </a:r>
            <a:r>
              <a:rPr lang="en-GB" spc="-10" dirty="0">
                <a:latin typeface="Times New Roman" panose="02020603050405020304" pitchFamily="18" charset="0"/>
                <a:cs typeface="Times New Roman" panose="02020603050405020304" pitchFamily="18" charset="0"/>
              </a:rPr>
              <a:t>that </a:t>
            </a:r>
            <a:r>
              <a:rPr lang="en-GB" spc="-5" dirty="0">
                <a:latin typeface="Times New Roman" panose="02020603050405020304" pitchFamily="18" charset="0"/>
                <a:cs typeface="Times New Roman" panose="02020603050405020304" pitchFamily="18" charset="0"/>
              </a:rPr>
              <a:t>private or confidential information is not made available or disclosed </a:t>
            </a:r>
            <a:r>
              <a:rPr lang="en-GB" spc="-10" dirty="0">
                <a:latin typeface="Times New Roman" panose="02020603050405020304" pitchFamily="18" charset="0"/>
                <a:cs typeface="Times New Roman" panose="02020603050405020304" pitchFamily="18" charset="0"/>
              </a:rPr>
              <a:t>to </a:t>
            </a:r>
            <a:r>
              <a:rPr lang="en-GB" spc="-5" dirty="0">
                <a:latin typeface="Times New Roman" panose="02020603050405020304" pitchFamily="18" charset="0"/>
                <a:cs typeface="Times New Roman" panose="02020603050405020304" pitchFamily="18" charset="0"/>
              </a:rPr>
              <a:t>unauthorized</a:t>
            </a:r>
            <a:r>
              <a:rPr lang="en-GB" spc="60"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individuals</a:t>
            </a:r>
            <a:endParaRPr lang="en-GB" b="1" spc="-5" dirty="0">
              <a:latin typeface="Times New Roman" panose="02020603050405020304" pitchFamily="18" charset="0"/>
              <a:cs typeface="Times New Roman" panose="02020603050405020304" pitchFamily="18" charset="0"/>
            </a:endParaRPr>
          </a:p>
          <a:p>
            <a:pPr marL="355600" indent="-342900">
              <a:spcBef>
                <a:spcPts val="675"/>
              </a:spcBef>
              <a:buClr>
                <a:srgbClr val="FF0000"/>
              </a:buClr>
              <a:buFont typeface="Wingdings" panose="05000000000000000000" pitchFamily="2" charset="2"/>
              <a:buChar char="Ø"/>
              <a:tabLst>
                <a:tab pos="241300" algn="l"/>
              </a:tabLst>
            </a:pPr>
            <a:r>
              <a:rPr lang="en-GB" sz="2400" b="1" spc="-15" dirty="0">
                <a:latin typeface="Times New Roman" panose="02020603050405020304" pitchFamily="18" charset="0"/>
                <a:cs typeface="Times New Roman" panose="02020603050405020304" pitchFamily="18" charset="0"/>
              </a:rPr>
              <a:t>I</a:t>
            </a:r>
            <a:r>
              <a:rPr lang="en-GB" sz="2400" b="1" spc="-5" dirty="0">
                <a:latin typeface="Times New Roman" panose="02020603050405020304" pitchFamily="18" charset="0"/>
                <a:cs typeface="Times New Roman" panose="02020603050405020304" pitchFamily="18" charset="0"/>
              </a:rPr>
              <a:t>nte</a:t>
            </a:r>
            <a:r>
              <a:rPr lang="en-GB" sz="2400" b="1" dirty="0">
                <a:latin typeface="Times New Roman" panose="02020603050405020304" pitchFamily="18" charset="0"/>
                <a:cs typeface="Times New Roman" panose="02020603050405020304" pitchFamily="18" charset="0"/>
              </a:rPr>
              <a:t>gr</a:t>
            </a:r>
            <a:r>
              <a:rPr lang="en-GB" sz="2400" b="1" spc="15" dirty="0">
                <a:latin typeface="Times New Roman" panose="02020603050405020304" pitchFamily="18" charset="0"/>
                <a:cs typeface="Times New Roman" panose="02020603050405020304" pitchFamily="18" charset="0"/>
              </a:rPr>
              <a:t>i</a:t>
            </a:r>
            <a:r>
              <a:rPr lang="en-GB" sz="2400" b="1" spc="-5" dirty="0">
                <a:latin typeface="Times New Roman" panose="02020603050405020304" pitchFamily="18" charset="0"/>
                <a:cs typeface="Times New Roman" panose="02020603050405020304" pitchFamily="18" charset="0"/>
              </a:rPr>
              <a:t>ty</a:t>
            </a:r>
          </a:p>
          <a:p>
            <a:pPr marL="469900" lvl="1">
              <a:spcBef>
                <a:spcPts val="675"/>
              </a:spcBef>
              <a:tabLst>
                <a:tab pos="241300" algn="l"/>
              </a:tabLst>
            </a:pPr>
            <a:r>
              <a:rPr lang="en-GB" dirty="0">
                <a:latin typeface="Times New Roman" panose="02020603050405020304" pitchFamily="18" charset="0"/>
                <a:cs typeface="Times New Roman" panose="02020603050405020304" pitchFamily="18" charset="0"/>
              </a:rPr>
              <a:t>Assures </a:t>
            </a:r>
            <a:r>
              <a:rPr lang="en-GB" spc="-10" dirty="0">
                <a:latin typeface="Times New Roman" panose="02020603050405020304" pitchFamily="18" charset="0"/>
                <a:cs typeface="Times New Roman" panose="02020603050405020304" pitchFamily="18" charset="0"/>
              </a:rPr>
              <a:t>that </a:t>
            </a:r>
            <a:r>
              <a:rPr lang="en-GB" spc="-5" dirty="0">
                <a:latin typeface="Times New Roman" panose="02020603050405020304" pitchFamily="18" charset="0"/>
                <a:cs typeface="Times New Roman" panose="02020603050405020304" pitchFamily="18" charset="0"/>
              </a:rPr>
              <a:t>information </a:t>
            </a:r>
            <a:r>
              <a:rPr lang="en-GB" spc="-10" dirty="0">
                <a:latin typeface="Times New Roman" panose="02020603050405020304" pitchFamily="18" charset="0"/>
                <a:cs typeface="Times New Roman" panose="02020603050405020304" pitchFamily="18" charset="0"/>
              </a:rPr>
              <a:t>and programs are </a:t>
            </a:r>
            <a:r>
              <a:rPr lang="en-GB" spc="-5" dirty="0">
                <a:latin typeface="Times New Roman" panose="02020603050405020304" pitchFamily="18" charset="0"/>
                <a:cs typeface="Times New Roman" panose="02020603050405020304" pitchFamily="18" charset="0"/>
              </a:rPr>
              <a:t>changed </a:t>
            </a:r>
            <a:r>
              <a:rPr lang="en-GB" dirty="0">
                <a:latin typeface="Times New Roman" panose="02020603050405020304" pitchFamily="18" charset="0"/>
                <a:cs typeface="Times New Roman" panose="02020603050405020304" pitchFamily="18" charset="0"/>
              </a:rPr>
              <a:t>only </a:t>
            </a:r>
            <a:r>
              <a:rPr lang="en-GB" spc="-5" dirty="0">
                <a:latin typeface="Times New Roman" panose="02020603050405020304" pitchFamily="18" charset="0"/>
                <a:cs typeface="Times New Roman" panose="02020603050405020304" pitchFamily="18" charset="0"/>
              </a:rPr>
              <a:t>in a specified  </a:t>
            </a:r>
            <a:r>
              <a:rPr lang="en-GB" spc="-10" dirty="0">
                <a:latin typeface="Times New Roman" panose="02020603050405020304" pitchFamily="18" charset="0"/>
                <a:cs typeface="Times New Roman" panose="02020603050405020304" pitchFamily="18" charset="0"/>
              </a:rPr>
              <a:t>and authorized</a:t>
            </a:r>
            <a:r>
              <a:rPr lang="en-GB" spc="40" dirty="0">
                <a:latin typeface="Times New Roman" panose="02020603050405020304" pitchFamily="18" charset="0"/>
                <a:cs typeface="Times New Roman" panose="02020603050405020304" pitchFamily="18" charset="0"/>
              </a:rPr>
              <a:t> </a:t>
            </a:r>
            <a:r>
              <a:rPr lang="en-GB" spc="-5" dirty="0">
                <a:latin typeface="Times New Roman" panose="02020603050405020304" pitchFamily="18" charset="0"/>
                <a:cs typeface="Times New Roman" panose="02020603050405020304" pitchFamily="18" charset="0"/>
              </a:rPr>
              <a:t>manner</a:t>
            </a:r>
            <a:endParaRPr lang="en-GB" sz="2400" b="1" spc="-5" dirty="0">
              <a:latin typeface="Times New Roman" panose="02020603050405020304" pitchFamily="18" charset="0"/>
              <a:cs typeface="Times New Roman" panose="02020603050405020304" pitchFamily="18" charset="0"/>
            </a:endParaRPr>
          </a:p>
          <a:p>
            <a:pPr marL="355600" indent="-342900">
              <a:spcBef>
                <a:spcPts val="675"/>
              </a:spcBef>
              <a:buClr>
                <a:srgbClr val="FF0000"/>
              </a:buClr>
              <a:buFont typeface="Wingdings" panose="05000000000000000000" pitchFamily="2" charset="2"/>
              <a:buChar char="Ø"/>
              <a:tabLst>
                <a:tab pos="241300" algn="l"/>
              </a:tabLst>
            </a:pPr>
            <a:r>
              <a:rPr lang="en-GB" sz="2400" b="1" spc="-5" dirty="0">
                <a:latin typeface="Times New Roman" panose="02020603050405020304" pitchFamily="18" charset="0"/>
                <a:cs typeface="Times New Roman" panose="02020603050405020304" pitchFamily="18" charset="0"/>
              </a:rPr>
              <a:t>Availability</a:t>
            </a:r>
          </a:p>
          <a:p>
            <a:pPr marL="469265" lvl="1">
              <a:lnSpc>
                <a:spcPts val="2070"/>
              </a:lnSpc>
              <a:tabLst>
                <a:tab pos="185420" algn="l"/>
              </a:tabLst>
            </a:pPr>
            <a:r>
              <a:rPr lang="en-GB" spc="-5" dirty="0">
                <a:latin typeface="Times New Roman" panose="02020603050405020304" pitchFamily="18" charset="0"/>
                <a:cs typeface="Times New Roman" panose="02020603050405020304" pitchFamily="18" charset="0"/>
              </a:rPr>
              <a:t>Assures </a:t>
            </a:r>
            <a:r>
              <a:rPr lang="en-GB" spc="-10" dirty="0">
                <a:latin typeface="Times New Roman" panose="02020603050405020304" pitchFamily="18" charset="0"/>
                <a:cs typeface="Times New Roman" panose="02020603050405020304" pitchFamily="18" charset="0"/>
              </a:rPr>
              <a:t>that systems </a:t>
            </a:r>
            <a:r>
              <a:rPr lang="en-GB" spc="-15" dirty="0">
                <a:latin typeface="Times New Roman" panose="02020603050405020304" pitchFamily="18" charset="0"/>
                <a:cs typeface="Times New Roman" panose="02020603050405020304" pitchFamily="18" charset="0"/>
              </a:rPr>
              <a:t>work </a:t>
            </a:r>
            <a:r>
              <a:rPr lang="en-GB" spc="-5" dirty="0">
                <a:latin typeface="Times New Roman" panose="02020603050405020304" pitchFamily="18" charset="0"/>
                <a:cs typeface="Times New Roman" panose="02020603050405020304" pitchFamily="18" charset="0"/>
              </a:rPr>
              <a:t>promptly and </a:t>
            </a:r>
            <a:r>
              <a:rPr lang="en-GB" dirty="0">
                <a:latin typeface="Times New Roman" panose="02020603050405020304" pitchFamily="18" charset="0"/>
                <a:cs typeface="Times New Roman" panose="02020603050405020304" pitchFamily="18" charset="0"/>
              </a:rPr>
              <a:t>service </a:t>
            </a:r>
            <a:r>
              <a:rPr lang="en-GB" spc="10" dirty="0">
                <a:latin typeface="Times New Roman" panose="02020603050405020304" pitchFamily="18" charset="0"/>
                <a:cs typeface="Times New Roman" panose="02020603050405020304" pitchFamily="18" charset="0"/>
              </a:rPr>
              <a:t>is </a:t>
            </a:r>
            <a:r>
              <a:rPr lang="en-GB" spc="-5" dirty="0">
                <a:latin typeface="Times New Roman" panose="02020603050405020304" pitchFamily="18" charset="0"/>
                <a:cs typeface="Times New Roman" panose="02020603050405020304" pitchFamily="18" charset="0"/>
              </a:rPr>
              <a:t>not denied</a:t>
            </a:r>
            <a:r>
              <a:rPr lang="en-GB" spc="95" dirty="0">
                <a:latin typeface="Times New Roman" panose="02020603050405020304" pitchFamily="18" charset="0"/>
                <a:cs typeface="Times New Roman" panose="02020603050405020304" pitchFamily="18" charset="0"/>
              </a:rPr>
              <a:t> </a:t>
            </a:r>
            <a:r>
              <a:rPr lang="en-GB" spc="-10" dirty="0">
                <a:latin typeface="Times New Roman" panose="02020603050405020304" pitchFamily="18" charset="0"/>
                <a:cs typeface="Times New Roman" panose="02020603050405020304" pitchFamily="18" charset="0"/>
              </a:rPr>
              <a:t>to</a:t>
            </a:r>
            <a:r>
              <a:rPr lang="en-GB" dirty="0">
                <a:latin typeface="Times New Roman" panose="02020603050405020304" pitchFamily="18" charset="0"/>
                <a:cs typeface="Times New Roman" panose="02020603050405020304" pitchFamily="18" charset="0"/>
              </a:rPr>
              <a:t>  </a:t>
            </a:r>
            <a:r>
              <a:rPr lang="en-GB" spc="-5" dirty="0">
                <a:latin typeface="Times New Roman" panose="02020603050405020304" pitchFamily="18" charset="0"/>
                <a:cs typeface="Times New Roman" panose="02020603050405020304" pitchFamily="18" charset="0"/>
              </a:rPr>
              <a:t>authorized users</a:t>
            </a:r>
            <a:endParaRPr lang="en-GB" dirty="0">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650947A-0E98-4A34-8DAE-3FEEA9DAED21}"/>
              </a:ext>
            </a:extLst>
          </p:cNvPr>
          <p:cNvPicPr>
            <a:picLocks noChangeAspect="1"/>
          </p:cNvPicPr>
          <p:nvPr/>
        </p:nvPicPr>
        <p:blipFill>
          <a:blip r:embed="rId5"/>
          <a:stretch>
            <a:fillRect/>
          </a:stretch>
        </p:blipFill>
        <p:spPr>
          <a:xfrm>
            <a:off x="8277893" y="2707090"/>
            <a:ext cx="3408614" cy="2554758"/>
          </a:xfrm>
          <a:prstGeom prst="rect">
            <a:avLst/>
          </a:prstGeom>
        </p:spPr>
      </p:pic>
    </p:spTree>
    <p:extLst>
      <p:ext uri="{BB962C8B-B14F-4D97-AF65-F5344CB8AC3E}">
        <p14:creationId xmlns:p14="http://schemas.microsoft.com/office/powerpoint/2010/main" val="2061391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B96B9F-C7A1-4F93-9A30-C458DAC9C08B}"/>
              </a:ext>
            </a:extLst>
          </p:cNvPr>
          <p:cNvPicPr>
            <a:picLocks noChangeAspect="1"/>
          </p:cNvPicPr>
          <p:nvPr/>
        </p:nvPicPr>
        <p:blipFill>
          <a:blip r:embed="rId2"/>
          <a:stretch>
            <a:fillRect/>
          </a:stretch>
        </p:blipFill>
        <p:spPr>
          <a:xfrm>
            <a:off x="799011" y="654148"/>
            <a:ext cx="10554789" cy="5576835"/>
          </a:xfrm>
          <a:prstGeom prst="rect">
            <a:avLst/>
          </a:prstGeom>
        </p:spPr>
      </p:pic>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1"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Tree>
    <p:extLst>
      <p:ext uri="{BB962C8B-B14F-4D97-AF65-F5344CB8AC3E}">
        <p14:creationId xmlns:p14="http://schemas.microsoft.com/office/powerpoint/2010/main" val="959104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D9CEA716-A020-40C3-B49A-4DB86D93DF5F}"/>
              </a:ext>
            </a:extLst>
          </p:cNvPr>
          <p:cNvSpPr>
            <a:spLocks noGrp="1" noChangeArrowheads="1"/>
          </p:cNvSpPr>
          <p:nvPr>
            <p:ph type="title"/>
          </p:nvPr>
        </p:nvSpPr>
        <p:spPr>
          <a:xfrm>
            <a:off x="954261" y="429490"/>
            <a:ext cx="4883331" cy="823594"/>
          </a:xfrm>
        </p:spPr>
        <p:txBody>
          <a:bodyPr>
            <a:normAutofit/>
          </a:bodyPr>
          <a:lstStyle/>
          <a:p>
            <a:r>
              <a:rPr lang="en-US" altLang="en-US" sz="4000" b="1" dirty="0">
                <a:latin typeface="Times New Roman" panose="02020603050405020304" pitchFamily="18" charset="0"/>
                <a:cs typeface="Times New Roman" panose="02020603050405020304" pitchFamily="18" charset="0"/>
              </a:rPr>
              <a:t>A classic data breach</a:t>
            </a:r>
          </a:p>
        </p:txBody>
      </p:sp>
      <p:sp>
        <p:nvSpPr>
          <p:cNvPr id="6" name="Slide Number Placeholder 5"/>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25</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2" name="object 2"/>
          <p:cNvSpPr/>
          <p:nvPr/>
        </p:nvSpPr>
        <p:spPr>
          <a:xfrm>
            <a:off x="954261" y="1476105"/>
            <a:ext cx="10115203" cy="4036422"/>
          </a:xfrm>
          <a:prstGeom prst="rect">
            <a:avLst/>
          </a:prstGeom>
          <a:blipFill>
            <a:blip r:embed="rId3" cstate="print"/>
            <a:stretch>
              <a:fillRect/>
            </a:stretch>
          </a:blipFill>
        </p:spPr>
        <p:txBody>
          <a:bodyPr wrap="square" lIns="0" tIns="0" rIns="0" bIns="0" rtlCol="0"/>
          <a:lstStyle/>
          <a:p>
            <a:pPr marL="342900" indent="-342900">
              <a:buClr>
                <a:srgbClr val="FF0000"/>
              </a:buClr>
              <a:buFont typeface="Wingdings" panose="05000000000000000000" pitchFamily="2" charset="2"/>
              <a:buChar char="Ø"/>
            </a:pPr>
            <a:r>
              <a:rPr lang="en-US" altLang="en-US" sz="2400" dirty="0">
                <a:solidFill>
                  <a:srgbClr val="000000"/>
                </a:solidFill>
                <a:latin typeface="Times New Roman" panose="02020603050405020304" pitchFamily="18" charset="0"/>
                <a:cs typeface="Times New Roman" panose="02020603050405020304" pitchFamily="18" charset="0"/>
              </a:rPr>
              <a:t>Employee is sent a phishing email with a link to a realistic looking internal site.</a:t>
            </a:r>
          </a:p>
          <a:p>
            <a:pPr marL="342900" indent="-342900">
              <a:buClr>
                <a:srgbClr val="FF0000"/>
              </a:buClr>
              <a:buFont typeface="Wingdings" panose="05000000000000000000" pitchFamily="2" charset="2"/>
              <a:buChar char="Ø"/>
            </a:pPr>
            <a:r>
              <a:rPr lang="en-US" altLang="en-US" sz="2400" dirty="0">
                <a:solidFill>
                  <a:srgbClr val="000000"/>
                </a:solidFill>
                <a:latin typeface="Times New Roman" panose="02020603050405020304" pitchFamily="18" charset="0"/>
                <a:cs typeface="Times New Roman" panose="02020603050405020304" pitchFamily="18" charset="0"/>
              </a:rPr>
              <a:t>Employee opens the email, clicks the link, and types her user name and password.</a:t>
            </a:r>
          </a:p>
          <a:p>
            <a:pPr marL="342900" indent="-342900">
              <a:buClr>
                <a:srgbClr val="FF0000"/>
              </a:buClr>
              <a:buFont typeface="Wingdings" panose="05000000000000000000" pitchFamily="2" charset="2"/>
              <a:buChar char="Ø"/>
            </a:pPr>
            <a:r>
              <a:rPr lang="en-US" altLang="en-US" sz="2400" dirty="0">
                <a:solidFill>
                  <a:srgbClr val="000000"/>
                </a:solidFill>
                <a:latin typeface="Times New Roman" panose="02020603050405020304" pitchFamily="18" charset="0"/>
                <a:cs typeface="Times New Roman" panose="02020603050405020304" pitchFamily="18" charset="0"/>
              </a:rPr>
              <a:t>Malicious site collects the password and shows the user that everything is actually fine so they are not suspicious.</a:t>
            </a:r>
          </a:p>
          <a:p>
            <a:pPr marL="342900" indent="-342900">
              <a:buClr>
                <a:srgbClr val="FF0000"/>
              </a:buClr>
              <a:buFont typeface="Wingdings" panose="05000000000000000000" pitchFamily="2" charset="2"/>
              <a:buChar char="Ø"/>
            </a:pPr>
            <a:r>
              <a:rPr lang="en-US" altLang="en-US" sz="2400" dirty="0">
                <a:solidFill>
                  <a:srgbClr val="000000"/>
                </a:solidFill>
                <a:latin typeface="Times New Roman" panose="02020603050405020304" pitchFamily="18" charset="0"/>
                <a:cs typeface="Times New Roman" panose="02020603050405020304" pitchFamily="18" charset="0"/>
              </a:rPr>
              <a:t>Malicious actor uses user name and password to download sensitive files.</a:t>
            </a:r>
            <a:endParaRPr lang="en-US"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303EF774-DC8C-4942-AD49-60539290FCCD}"/>
              </a:ext>
            </a:extLst>
          </p:cNvPr>
          <p:cNvSpPr>
            <a:spLocks noGrp="1" noChangeArrowheads="1"/>
          </p:cNvSpPr>
          <p:nvPr>
            <p:ph type="title"/>
          </p:nvPr>
        </p:nvSpPr>
        <p:spPr>
          <a:xfrm>
            <a:off x="1038398" y="-47823"/>
            <a:ext cx="7313023" cy="1325563"/>
          </a:xfrm>
        </p:spPr>
        <p:txBody>
          <a:bodyPr>
            <a:normAutofit/>
          </a:bodyPr>
          <a:lstStyle/>
          <a:p>
            <a:r>
              <a:rPr lang="en-US" altLang="en-US" sz="4000" b="1" dirty="0">
                <a:latin typeface="Times New Roman" panose="02020603050405020304" pitchFamily="18" charset="0"/>
                <a:cs typeface="Times New Roman" panose="02020603050405020304" pitchFamily="18" charset="0"/>
              </a:rPr>
              <a:t>Do you see any problem here</a:t>
            </a:r>
          </a:p>
        </p:txBody>
      </p:sp>
      <p:sp>
        <p:nvSpPr>
          <p:cNvPr id="6" name="Slide Number Placeholder 5"/>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26</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4" name="object 2"/>
          <p:cNvSpPr/>
          <p:nvPr/>
        </p:nvSpPr>
        <p:spPr>
          <a:xfrm>
            <a:off x="1038398" y="940527"/>
            <a:ext cx="10338971" cy="5081452"/>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15" name="Picture 5">
            <a:extLst>
              <a:ext uri="{FF2B5EF4-FFF2-40B4-BE49-F238E27FC236}">
                <a16:creationId xmlns:a16="http://schemas.microsoft.com/office/drawing/2014/main" id="{35459C7F-1A0F-47F9-BB6A-4CB74BF21AB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71601" y="1136470"/>
            <a:ext cx="9705702" cy="4689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15">
            <a:extLst>
              <a:ext uri="{FF2B5EF4-FFF2-40B4-BE49-F238E27FC236}">
                <a16:creationId xmlns:a16="http://schemas.microsoft.com/office/drawing/2014/main" id="{FC14528B-56D5-40C6-B365-ADA8C265A452}"/>
              </a:ext>
            </a:extLst>
          </p:cNvPr>
          <p:cNvSpPr>
            <a:spLocks noChangeArrowheads="1"/>
          </p:cNvSpPr>
          <p:nvPr/>
        </p:nvSpPr>
        <p:spPr bwMode="auto">
          <a:xfrm>
            <a:off x="2518854" y="987808"/>
            <a:ext cx="1600200" cy="609600"/>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600">
                <a:solidFill>
                  <a:srgbClr val="222222"/>
                </a:solidFill>
                <a:latin typeface="Arial" panose="020B0604020202020204" pitchFamily="34" charset="0"/>
              </a:defRPr>
            </a:lvl1pPr>
            <a:lvl2pPr marL="742950" indent="-285750">
              <a:spcBef>
                <a:spcPct val="20000"/>
              </a:spcBef>
              <a:buChar char="–"/>
              <a:defRPr sz="2400">
                <a:solidFill>
                  <a:srgbClr val="222222"/>
                </a:solidFill>
                <a:latin typeface="Arial" panose="020B0604020202020204" pitchFamily="34" charset="0"/>
              </a:defRPr>
            </a:lvl2pPr>
            <a:lvl3pPr marL="1143000" indent="-228600">
              <a:spcBef>
                <a:spcPct val="20000"/>
              </a:spcBef>
              <a:buChar char="•"/>
              <a:defRPr sz="2200">
                <a:solidFill>
                  <a:srgbClr val="222222"/>
                </a:solidFill>
                <a:latin typeface="Arial" panose="020B0604020202020204" pitchFamily="34" charset="0"/>
              </a:defRPr>
            </a:lvl3pPr>
            <a:lvl4pPr marL="1600200" indent="-228600">
              <a:spcBef>
                <a:spcPct val="20000"/>
              </a:spcBef>
              <a:buChar char="–"/>
              <a:defRPr sz="2200">
                <a:solidFill>
                  <a:srgbClr val="222222"/>
                </a:solidFill>
                <a:latin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084BB31F-EDAD-4611-93F9-6AF24B8C385A}"/>
              </a:ext>
            </a:extLst>
          </p:cNvPr>
          <p:cNvSpPr>
            <a:spLocks noGrp="1" noChangeArrowheads="1"/>
          </p:cNvSpPr>
          <p:nvPr>
            <p:ph type="title"/>
          </p:nvPr>
        </p:nvSpPr>
        <p:spPr>
          <a:xfrm>
            <a:off x="864326" y="567170"/>
            <a:ext cx="4870269" cy="1045664"/>
          </a:xfrm>
        </p:spPr>
        <p:txBody>
          <a:bodyPr>
            <a:normAutofit/>
          </a:bodyPr>
          <a:lstStyle/>
          <a:p>
            <a:r>
              <a:rPr lang="en-US" altLang="en-US" sz="4000" b="1" dirty="0">
                <a:latin typeface="Times New Roman" panose="02020603050405020304" pitchFamily="18" charset="0"/>
                <a:cs typeface="Times New Roman" panose="02020603050405020304" pitchFamily="18" charset="0"/>
              </a:rPr>
              <a:t>A classic data breach</a:t>
            </a:r>
          </a:p>
        </p:txBody>
      </p:sp>
      <p:sp>
        <p:nvSpPr>
          <p:cNvPr id="6" name="Slide Number Placeholder 5"/>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27</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2" name="object 2"/>
          <p:cNvSpPr/>
          <p:nvPr/>
        </p:nvSpPr>
        <p:spPr>
          <a:xfrm>
            <a:off x="744583" y="1978594"/>
            <a:ext cx="10632786" cy="3573120"/>
          </a:xfrm>
          <a:prstGeom prst="rect">
            <a:avLst/>
          </a:prstGeom>
          <a:blipFill>
            <a:blip r:embed="rId4" cstate="print"/>
            <a:stretch>
              <a:fillRect/>
            </a:stretch>
          </a:blipFill>
        </p:spPr>
        <p:txBody>
          <a:bodyPr wrap="square" lIns="0" tIns="0" rIns="0" bIns="0" rtlCol="0"/>
          <a:lstStyle/>
          <a:p>
            <a:pPr marL="342900" indent="-342900">
              <a:buClr>
                <a:srgbClr val="FF0000"/>
              </a:buClr>
              <a:buFont typeface="Wingdings" panose="05000000000000000000" pitchFamily="2" charset="2"/>
              <a:buChar char="Ø"/>
            </a:pPr>
            <a:r>
              <a:rPr lang="en-US" altLang="en-US" sz="2400" b="1" dirty="0">
                <a:solidFill>
                  <a:srgbClr val="000000"/>
                </a:solidFill>
                <a:latin typeface="Times New Roman" panose="02020603050405020304" pitchFamily="18" charset="0"/>
                <a:cs typeface="Times New Roman" panose="02020603050405020304" pitchFamily="18" charset="0"/>
              </a:rPr>
              <a:t>Prevention:</a:t>
            </a:r>
            <a:r>
              <a:rPr lang="en-US" altLang="en-US" dirty="0">
                <a:solidFill>
                  <a:srgbClr val="000000"/>
                </a:solidFill>
                <a:latin typeface="Times New Roman" panose="02020603050405020304" pitchFamily="18" charset="0"/>
                <a:cs typeface="Times New Roman" panose="02020603050405020304" pitchFamily="18" charset="0"/>
              </a:rPr>
              <a:t> </a:t>
            </a:r>
          </a:p>
          <a:p>
            <a:pPr lvl="1">
              <a:buClr>
                <a:srgbClr val="FF0000"/>
              </a:buClr>
            </a:pPr>
            <a:r>
              <a:rPr lang="en-US" altLang="en-US" sz="2000" dirty="0">
                <a:solidFill>
                  <a:srgbClr val="000000"/>
                </a:solidFill>
                <a:latin typeface="Times New Roman" panose="02020603050405020304" pitchFamily="18" charset="0"/>
                <a:cs typeface="Times New Roman" panose="02020603050405020304" pitchFamily="18" charset="0"/>
              </a:rPr>
              <a:t>Detect phishing URLs and mark as spam, train employees to notice phishing, identify offsite access of sensitive files and block, encrypt files so it will become useless if leaked.</a:t>
            </a:r>
          </a:p>
          <a:p>
            <a:pPr>
              <a:buClr>
                <a:srgbClr val="FF0000"/>
              </a:buClr>
            </a:pPr>
            <a:endParaRPr lang="en-US" altLang="en-US" sz="2000" dirty="0">
              <a:solidFill>
                <a:srgbClr val="000000"/>
              </a:solidFill>
              <a:latin typeface="Times New Roman" panose="02020603050405020304" pitchFamily="18" charset="0"/>
              <a:cs typeface="Times New Roman" panose="02020603050405020304" pitchFamily="18" charset="0"/>
            </a:endParaRPr>
          </a:p>
          <a:p>
            <a:pPr marL="342900" indent="-342900">
              <a:buClr>
                <a:srgbClr val="FF0000"/>
              </a:buClr>
              <a:buFont typeface="Wingdings" panose="05000000000000000000" pitchFamily="2" charset="2"/>
              <a:buChar char="Ø"/>
            </a:pPr>
            <a:r>
              <a:rPr lang="en-US" altLang="en-US" sz="2400" b="1" dirty="0">
                <a:solidFill>
                  <a:srgbClr val="000000"/>
                </a:solidFill>
                <a:latin typeface="Times New Roman" panose="02020603050405020304" pitchFamily="18" charset="0"/>
                <a:cs typeface="Times New Roman" panose="02020603050405020304" pitchFamily="18" charset="0"/>
              </a:rPr>
              <a:t>Detection</a:t>
            </a:r>
            <a:r>
              <a:rPr lang="en-US" altLang="en-US" sz="2400" dirty="0">
                <a:solidFill>
                  <a:srgbClr val="000000"/>
                </a:solidFill>
                <a:latin typeface="Times New Roman" panose="02020603050405020304" pitchFamily="18" charset="0"/>
                <a:cs typeface="Times New Roman" panose="02020603050405020304" pitchFamily="18" charset="0"/>
              </a:rPr>
              <a:t>:</a:t>
            </a:r>
            <a:endParaRPr lang="en-US" altLang="en-US" dirty="0">
              <a:solidFill>
                <a:srgbClr val="000000"/>
              </a:solidFill>
              <a:latin typeface="Times New Roman" panose="02020603050405020304" pitchFamily="18" charset="0"/>
              <a:cs typeface="Times New Roman" panose="02020603050405020304" pitchFamily="18" charset="0"/>
            </a:endParaRPr>
          </a:p>
          <a:p>
            <a:pPr lvl="1">
              <a:buClr>
                <a:srgbClr val="FF0000"/>
              </a:buClr>
            </a:pPr>
            <a:r>
              <a:rPr lang="en-US" altLang="en-US" sz="2000" dirty="0">
                <a:solidFill>
                  <a:srgbClr val="000000"/>
                </a:solidFill>
                <a:latin typeface="Times New Roman" panose="02020603050405020304" pitchFamily="18" charset="0"/>
                <a:cs typeface="Times New Roman" panose="02020603050405020304" pitchFamily="18" charset="0"/>
              </a:rPr>
              <a:t>Identify that sensitive files have been accessed from off site</a:t>
            </a:r>
          </a:p>
          <a:p>
            <a:pPr>
              <a:buClr>
                <a:srgbClr val="FF0000"/>
              </a:buClr>
            </a:pPr>
            <a:endParaRPr lang="en-US" altLang="en-US" sz="2000" dirty="0">
              <a:solidFill>
                <a:srgbClr val="000000"/>
              </a:solidFill>
              <a:latin typeface="Times New Roman" panose="02020603050405020304" pitchFamily="18" charset="0"/>
              <a:cs typeface="Times New Roman" panose="02020603050405020304" pitchFamily="18" charset="0"/>
            </a:endParaRPr>
          </a:p>
          <a:p>
            <a:pPr marL="342900" indent="-342900">
              <a:buClr>
                <a:srgbClr val="FF0000"/>
              </a:buClr>
              <a:buFont typeface="Wingdings" panose="05000000000000000000" pitchFamily="2" charset="2"/>
              <a:buChar char="Ø"/>
            </a:pPr>
            <a:r>
              <a:rPr lang="en-US" altLang="en-US" sz="2400" b="1" dirty="0">
                <a:solidFill>
                  <a:srgbClr val="000000"/>
                </a:solidFill>
                <a:latin typeface="Times New Roman" panose="02020603050405020304" pitchFamily="18" charset="0"/>
                <a:cs typeface="Times New Roman" panose="02020603050405020304" pitchFamily="18" charset="0"/>
              </a:rPr>
              <a:t>Response</a:t>
            </a:r>
            <a:r>
              <a:rPr lang="en-US" altLang="en-US" sz="2400" dirty="0">
                <a:solidFill>
                  <a:srgbClr val="000000"/>
                </a:solidFill>
                <a:latin typeface="Times New Roman" panose="02020603050405020304" pitchFamily="18" charset="0"/>
                <a:cs typeface="Times New Roman" panose="02020603050405020304" pitchFamily="18" charset="0"/>
              </a:rPr>
              <a:t>:</a:t>
            </a:r>
            <a:r>
              <a:rPr lang="en-US" altLang="en-US" dirty="0">
                <a:solidFill>
                  <a:srgbClr val="000000"/>
                </a:solidFill>
                <a:latin typeface="Times New Roman" panose="02020603050405020304" pitchFamily="18" charset="0"/>
                <a:cs typeface="Times New Roman" panose="02020603050405020304" pitchFamily="18" charset="0"/>
              </a:rPr>
              <a:t> </a:t>
            </a:r>
          </a:p>
          <a:p>
            <a:pPr lvl="1">
              <a:buClr>
                <a:srgbClr val="FF0000"/>
              </a:buClr>
            </a:pPr>
            <a:r>
              <a:rPr lang="en-US" altLang="en-US" sz="2000" dirty="0">
                <a:solidFill>
                  <a:srgbClr val="000000"/>
                </a:solidFill>
                <a:latin typeface="Times New Roman" panose="02020603050405020304" pitchFamily="18" charset="0"/>
                <a:cs typeface="Times New Roman" panose="02020603050405020304" pitchFamily="18" charset="0"/>
              </a:rPr>
              <a:t>Change employee’s password, notify CTO, notify insurer, begin post-breach plan.</a:t>
            </a:r>
            <a:endParaRPr lang="en-US"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28</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4" name="object 2"/>
          <p:cNvSpPr/>
          <p:nvPr/>
        </p:nvSpPr>
        <p:spPr>
          <a:xfrm>
            <a:off x="633449" y="901338"/>
            <a:ext cx="10338971" cy="5453590"/>
          </a:xfrm>
          <a:prstGeom prst="rect">
            <a:avLst/>
          </a:prstGeom>
          <a:blipFill>
            <a:blip r:embed="rId4"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15" name="Picture 5">
            <a:extLst>
              <a:ext uri="{FF2B5EF4-FFF2-40B4-BE49-F238E27FC236}">
                <a16:creationId xmlns:a16="http://schemas.microsoft.com/office/drawing/2014/main" id="{84AA6FAB-1CF7-4D06-8AB6-AEB117C728C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41425" y="1031967"/>
            <a:ext cx="7809306" cy="4976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a:extLst>
              <a:ext uri="{FF2B5EF4-FFF2-40B4-BE49-F238E27FC236}">
                <a16:creationId xmlns:a16="http://schemas.microsoft.com/office/drawing/2014/main" id="{778EC4C5-4BA3-4675-96D0-1058DA0DD47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4293" y="1138737"/>
            <a:ext cx="1795752" cy="1839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03E889F5-1E60-4BFD-BB82-F0E81D596870}"/>
              </a:ext>
            </a:extLst>
          </p:cNvPr>
          <p:cNvSpPr>
            <a:spLocks noGrp="1" noChangeArrowheads="1"/>
          </p:cNvSpPr>
          <p:nvPr>
            <p:ph type="title"/>
          </p:nvPr>
        </p:nvSpPr>
        <p:spPr>
          <a:xfrm>
            <a:off x="1038398" y="641727"/>
            <a:ext cx="1676399" cy="1137104"/>
          </a:xfrm>
        </p:spPr>
        <p:txBody>
          <a:bodyPr>
            <a:normAutofit/>
          </a:bodyPr>
          <a:lstStyle/>
          <a:p>
            <a:r>
              <a:rPr lang="en-GB" altLang="en-US" sz="4000" b="1" dirty="0">
                <a:latin typeface="Times New Roman" panose="02020603050405020304" pitchFamily="18" charset="0"/>
                <a:cs typeface="Times New Roman" panose="02020603050405020304" pitchFamily="18" charset="0"/>
              </a:rPr>
              <a:t>Quiz</a:t>
            </a:r>
            <a:endParaRPr lang="en-US" altLang="en-US" sz="4000" b="1" dirty="0">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29</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1"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3" name="object 2"/>
          <p:cNvSpPr/>
          <p:nvPr/>
        </p:nvSpPr>
        <p:spPr>
          <a:xfrm>
            <a:off x="1038398" y="1778831"/>
            <a:ext cx="10338971" cy="3838197"/>
          </a:xfrm>
          <a:prstGeom prst="rect">
            <a:avLst/>
          </a:prstGeom>
          <a:blipFill>
            <a:blip r:embed="rId4" cstate="print"/>
            <a:stretch>
              <a:fillRect/>
            </a:stretch>
          </a:blipFill>
        </p:spPr>
        <p:txBody>
          <a:bodyPr wrap="square" lIns="0" tIns="0" rIns="0" bIns="0" rtlCol="0"/>
          <a:lstStyle/>
          <a:p>
            <a:pPr marL="342900" indent="-342900">
              <a:buClr>
                <a:srgbClr val="FF0000"/>
              </a:buClr>
              <a:buFont typeface="Wingdings" panose="05000000000000000000" pitchFamily="2" charset="2"/>
              <a:buChar char="Ø"/>
            </a:pPr>
            <a:r>
              <a:rPr lang="en-US" altLang="en-US" sz="2400" b="1" dirty="0">
                <a:latin typeface="Times New Roman" panose="02020603050405020304" pitchFamily="18" charset="0"/>
                <a:cs typeface="Times New Roman" panose="02020603050405020304" pitchFamily="18" charset="0"/>
              </a:rPr>
              <a:t>Question: Confidentiality: Suppose you are making an online purchase and want to pay for it with your credit card. What is the best way to preserve confidentiality of your credit card information?</a:t>
            </a:r>
          </a:p>
          <a:p>
            <a:endParaRPr lang="en-US" altLang="en-US" b="1" dirty="0">
              <a:latin typeface="Times New Roman" panose="02020603050405020304" pitchFamily="18" charset="0"/>
              <a:cs typeface="Times New Roman" panose="02020603050405020304" pitchFamily="18" charset="0"/>
            </a:endParaRPr>
          </a:p>
          <a:p>
            <a:endParaRPr lang="en-US" altLang="en-US" b="1" dirty="0">
              <a:latin typeface="Times New Roman" panose="02020603050405020304" pitchFamily="18" charset="0"/>
              <a:cs typeface="Times New Roman" panose="02020603050405020304" pitchFamily="18" charset="0"/>
            </a:endParaRPr>
          </a:p>
          <a:p>
            <a:endParaRPr lang="en-US" altLang="en-US" b="1" dirty="0">
              <a:latin typeface="Times New Roman" panose="02020603050405020304" pitchFamily="18" charset="0"/>
              <a:cs typeface="Times New Roman" panose="02020603050405020304" pitchFamily="18" charset="0"/>
            </a:endParaRPr>
          </a:p>
          <a:p>
            <a:pPr algn="ctr"/>
            <a:endParaRPr lang="en-US" altLang="en-US" b="1" dirty="0">
              <a:solidFill>
                <a:srgbClr val="FF0000"/>
              </a:solidFill>
              <a:latin typeface="Times New Roman" panose="02020603050405020304" pitchFamily="18" charset="0"/>
              <a:cs typeface="Times New Roman" panose="02020603050405020304" pitchFamily="18" charset="0"/>
            </a:endParaRPr>
          </a:p>
          <a:p>
            <a:endParaRPr lang="en-US" altLang="en-US" b="1" dirty="0">
              <a:latin typeface="Times New Roman" panose="02020603050405020304" pitchFamily="18" charset="0"/>
              <a:cs typeface="Times New Roman" panose="02020603050405020304" pitchFamily="18" charset="0"/>
            </a:endParaRPr>
          </a:p>
          <a:p>
            <a:endParaRPr lang="en-US" alt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4EC4BE3-9A52-4CAD-B73B-282E50DBF6D5}"/>
              </a:ext>
            </a:extLst>
          </p:cNvPr>
          <p:cNvSpPr txBox="1"/>
          <p:nvPr/>
        </p:nvSpPr>
        <p:spPr>
          <a:xfrm>
            <a:off x="1258957" y="3811513"/>
            <a:ext cx="9894645" cy="646331"/>
          </a:xfrm>
          <a:prstGeom prst="rect">
            <a:avLst/>
          </a:prstGeom>
          <a:noFill/>
        </p:spPr>
        <p:txBody>
          <a:bodyPr wrap="square">
            <a:spAutoFit/>
          </a:bodyPr>
          <a:lstStyle/>
          <a:p>
            <a:pPr algn="ctr"/>
            <a:r>
              <a:rPr lang="en-US" altLang="en-US" b="1" dirty="0">
                <a:solidFill>
                  <a:srgbClr val="FF0000"/>
                </a:solidFill>
                <a:latin typeface="Times New Roman" panose="02020603050405020304" pitchFamily="18" charset="0"/>
                <a:cs typeface="Times New Roman" panose="02020603050405020304" pitchFamily="18" charset="0"/>
              </a:rPr>
              <a:t>Check if the online connection is secured with SSL or TLS, you can then enter the credit card information.</a:t>
            </a:r>
            <a:endParaRPr lang="en-US" altLang="en-US"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636470"/>
            <a:ext cx="10115202" cy="3918858"/>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1325217" y="2022712"/>
            <a:ext cx="8794820" cy="3146374"/>
          </a:xfrm>
          <a:prstGeom prst="rect">
            <a:avLst/>
          </a:prstGeom>
        </p:spPr>
        <p:txBody>
          <a:bodyPr vert="horz" wrap="square" lIns="0" tIns="85725" rIns="0" bIns="0" rtlCol="0">
            <a:spAutoFit/>
          </a:bodyPr>
          <a:lstStyle/>
          <a:p>
            <a:pPr marL="469900" indent="-457200">
              <a:spcBef>
                <a:spcPts val="675"/>
              </a:spcBef>
              <a:buClr>
                <a:srgbClr val="FF0000"/>
              </a:buClr>
              <a:buFont typeface="+mj-lt"/>
              <a:buAutoNum type="arabicPeriod"/>
              <a:tabLst>
                <a:tab pos="241300" algn="l"/>
              </a:tabLst>
            </a:pPr>
            <a:r>
              <a:rPr lang="en-US" sz="2400" spc="-5" dirty="0">
                <a:latin typeface="Times New Roman" panose="02020603050405020304" pitchFamily="18" charset="0"/>
                <a:cs typeface="Times New Roman" panose="02020603050405020304" pitchFamily="18" charset="0"/>
              </a:rPr>
              <a:t>Areas of Information Security</a:t>
            </a:r>
          </a:p>
          <a:p>
            <a:pPr marL="469900" indent="-457200">
              <a:spcBef>
                <a:spcPts val="675"/>
              </a:spcBef>
              <a:buClr>
                <a:srgbClr val="FF0000"/>
              </a:buClr>
              <a:buFont typeface="+mj-lt"/>
              <a:buAutoNum type="arabicPeriod"/>
              <a:tabLst>
                <a:tab pos="241300" algn="l"/>
              </a:tabLst>
            </a:pPr>
            <a:r>
              <a:rPr lang="en-US" sz="2400" spc="-5" dirty="0">
                <a:latin typeface="Times New Roman" panose="02020603050405020304" pitchFamily="18" charset="0"/>
                <a:cs typeface="Times New Roman" panose="02020603050405020304" pitchFamily="18" charset="0"/>
              </a:rPr>
              <a:t>Introduction to Information Security</a:t>
            </a:r>
            <a:endParaRPr sz="2400" dirty="0">
              <a:latin typeface="Times New Roman" panose="02020603050405020304" pitchFamily="18" charset="0"/>
              <a:cs typeface="Times New Roman" panose="02020603050405020304" pitchFamily="18" charset="0"/>
            </a:endParaRPr>
          </a:p>
          <a:p>
            <a:pPr marL="469900" indent="-457200">
              <a:spcBef>
                <a:spcPts val="575"/>
              </a:spcBef>
              <a:buClr>
                <a:srgbClr val="FF0000"/>
              </a:buClr>
              <a:buFont typeface="+mj-lt"/>
              <a:buAutoNum type="arabicPeriod"/>
              <a:tabLst>
                <a:tab pos="241300" algn="l"/>
              </a:tabLst>
            </a:pPr>
            <a:r>
              <a:rPr sz="2400" spc="-5" dirty="0">
                <a:latin typeface="Times New Roman" panose="02020603050405020304" pitchFamily="18" charset="0"/>
                <a:cs typeface="Times New Roman" panose="02020603050405020304" pitchFamily="18" charset="0"/>
              </a:rPr>
              <a:t>Security</a:t>
            </a:r>
            <a:r>
              <a:rPr sz="2400" spc="-3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Objectives</a:t>
            </a:r>
          </a:p>
          <a:p>
            <a:pPr marL="469900" indent="-457200">
              <a:spcBef>
                <a:spcPts val="575"/>
              </a:spcBef>
              <a:buClr>
                <a:srgbClr val="FF0000"/>
              </a:buClr>
              <a:buFont typeface="+mj-lt"/>
              <a:buAutoNum type="arabicPeriod"/>
              <a:tabLst>
                <a:tab pos="241300" algn="l"/>
              </a:tabLst>
            </a:pPr>
            <a:r>
              <a:rPr lang="en-GB" sz="2400" dirty="0">
                <a:latin typeface="Times New Roman" panose="02020603050405020304" pitchFamily="18" charset="0"/>
                <a:cs typeface="Times New Roman" panose="02020603050405020304" pitchFamily="18" charset="0"/>
              </a:rPr>
              <a:t>Security</a:t>
            </a:r>
            <a:r>
              <a:rPr lang="en-GB" sz="2400" spc="-105" dirty="0">
                <a:latin typeface="Times New Roman" panose="02020603050405020304" pitchFamily="18" charset="0"/>
                <a:cs typeface="Times New Roman" panose="02020603050405020304" pitchFamily="18" charset="0"/>
              </a:rPr>
              <a:t> </a:t>
            </a:r>
            <a:r>
              <a:rPr lang="en-GB" sz="2400" dirty="0">
                <a:latin typeface="Times New Roman" panose="02020603050405020304" pitchFamily="18" charset="0"/>
                <a:cs typeface="Times New Roman" panose="02020603050405020304" pitchFamily="18" charset="0"/>
              </a:rPr>
              <a:t>services  ITU-T</a:t>
            </a:r>
            <a:r>
              <a:rPr lang="en-GB" sz="2400" spc="-40" dirty="0">
                <a:latin typeface="Times New Roman" panose="02020603050405020304" pitchFamily="18" charset="0"/>
                <a:cs typeface="Times New Roman" panose="02020603050405020304" pitchFamily="18" charset="0"/>
              </a:rPr>
              <a:t> </a:t>
            </a:r>
            <a:r>
              <a:rPr lang="en-GB" sz="2400" dirty="0">
                <a:latin typeface="Times New Roman" panose="02020603050405020304" pitchFamily="18" charset="0"/>
                <a:cs typeface="Times New Roman" panose="02020603050405020304" pitchFamily="18" charset="0"/>
              </a:rPr>
              <a:t>(X.800)</a:t>
            </a:r>
          </a:p>
          <a:p>
            <a:pPr marL="469900" indent="-457200">
              <a:spcBef>
                <a:spcPts val="575"/>
              </a:spcBef>
              <a:buClr>
                <a:srgbClr val="FF0000"/>
              </a:buClr>
              <a:buFont typeface="+mj-lt"/>
              <a:buAutoNum type="arabicPeriod"/>
              <a:tabLst>
                <a:tab pos="241300" algn="l"/>
              </a:tabLst>
            </a:pPr>
            <a:r>
              <a:rPr lang="en-US" sz="2400" dirty="0">
                <a:latin typeface="Times New Roman" panose="02020603050405020304" pitchFamily="18" charset="0"/>
                <a:cs typeface="Times New Roman" panose="02020603050405020304" pitchFamily="18" charset="0"/>
              </a:rPr>
              <a:t>Reference model for information assurance and security (RMIAS)</a:t>
            </a:r>
            <a:endParaRPr lang="en-US" sz="2400" spc="-5" dirty="0">
              <a:latin typeface="Times New Roman" panose="02020603050405020304" pitchFamily="18" charset="0"/>
              <a:cs typeface="Times New Roman" panose="02020603050405020304" pitchFamily="18" charset="0"/>
            </a:endParaRPr>
          </a:p>
          <a:p>
            <a:pPr marL="469900" indent="-457200">
              <a:spcBef>
                <a:spcPts val="575"/>
              </a:spcBef>
              <a:buClr>
                <a:srgbClr val="FF0000"/>
              </a:buClr>
              <a:buFont typeface="+mj-lt"/>
              <a:buAutoNum type="arabicPeriod"/>
              <a:tabLst>
                <a:tab pos="241300" algn="l"/>
              </a:tabLst>
            </a:pPr>
            <a:r>
              <a:rPr lang="en-US" sz="2400" spc="-5" dirty="0">
                <a:latin typeface="Times New Roman" panose="02020603050405020304" pitchFamily="18" charset="0"/>
                <a:cs typeface="Times New Roman" panose="02020603050405020304" pitchFamily="18" charset="0"/>
              </a:rPr>
              <a:t>Active vs. Passive Attacks</a:t>
            </a:r>
          </a:p>
          <a:p>
            <a:pPr marL="469900" indent="-457200">
              <a:spcBef>
                <a:spcPts val="575"/>
              </a:spcBef>
              <a:buClr>
                <a:srgbClr val="FF0000"/>
              </a:buClr>
              <a:buFont typeface="+mj-lt"/>
              <a:buAutoNum type="arabicPeriod"/>
              <a:tabLst>
                <a:tab pos="241300" algn="l"/>
              </a:tabLst>
            </a:pPr>
            <a:r>
              <a:rPr lang="en-US" sz="2400" dirty="0">
                <a:latin typeface="Times New Roman" panose="02020603050405020304" pitchFamily="18" charset="0"/>
                <a:cs typeface="Times New Roman" panose="02020603050405020304" pitchFamily="18" charset="0"/>
              </a:rPr>
              <a:t>Information Security Terminologies</a:t>
            </a:r>
            <a:endParaRPr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LECTURE</a:t>
            </a:r>
            <a:r>
              <a:rPr lang="en-GB" sz="4000" b="1" spc="-10" dirty="0">
                <a:latin typeface="Times New Roman" panose="02020603050405020304" pitchFamily="18" charset="0"/>
                <a:cs typeface="Times New Roman" panose="02020603050405020304" pitchFamily="18" charset="0"/>
              </a:rPr>
              <a:t> </a:t>
            </a:r>
            <a:r>
              <a:rPr lang="en-GB" sz="4000" b="1" spc="-5" dirty="0">
                <a:latin typeface="Times New Roman" panose="02020603050405020304" pitchFamily="18" charset="0"/>
                <a:cs typeface="Times New Roman" panose="02020603050405020304" pitchFamily="18" charset="0"/>
              </a:rPr>
              <a:t>CONTENTS</a:t>
            </a:r>
            <a:endParaRPr lang="en-GB" sz="4000" b="1" dirty="0">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6008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F85142-F62A-40C6-B808-DDFD9D8AF619}"/>
              </a:ext>
            </a:extLst>
          </p:cNvPr>
          <p:cNvSpPr>
            <a:spLocks noGrp="1"/>
          </p:cNvSpPr>
          <p:nvPr>
            <p:ph idx="1"/>
          </p:nvPr>
        </p:nvSpPr>
        <p:spPr/>
        <p:txBody>
          <a:bodyPr/>
          <a:lstStyle/>
          <a:p>
            <a:endParaRPr lang="en-PK"/>
          </a:p>
        </p:txBody>
      </p:sp>
      <p:pic>
        <p:nvPicPr>
          <p:cNvPr id="7" name="Picture 6">
            <a:extLst>
              <a:ext uri="{FF2B5EF4-FFF2-40B4-BE49-F238E27FC236}">
                <a16:creationId xmlns:a16="http://schemas.microsoft.com/office/drawing/2014/main" id="{172AF07F-A43B-4E6F-B0D8-F4082A75BFE8}"/>
              </a:ext>
            </a:extLst>
          </p:cNvPr>
          <p:cNvPicPr>
            <a:picLocks noChangeAspect="1"/>
          </p:cNvPicPr>
          <p:nvPr/>
        </p:nvPicPr>
        <p:blipFill>
          <a:blip r:embed="rId3"/>
          <a:stretch>
            <a:fillRect/>
          </a:stretch>
        </p:blipFill>
        <p:spPr>
          <a:xfrm>
            <a:off x="826415" y="939618"/>
            <a:ext cx="10539169" cy="5415310"/>
          </a:xfrm>
          <a:prstGeom prst="rect">
            <a:avLst/>
          </a:prstGeom>
        </p:spPr>
      </p:pic>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30</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1"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Tree>
    <p:extLst>
      <p:ext uri="{BB962C8B-B14F-4D97-AF65-F5344CB8AC3E}">
        <p14:creationId xmlns:p14="http://schemas.microsoft.com/office/powerpoint/2010/main" val="3763698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5DD7EA93-DE4B-480F-B91B-9EC5ACA01496}"/>
              </a:ext>
            </a:extLst>
          </p:cNvPr>
          <p:cNvSpPr>
            <a:spLocks noGrp="1" noChangeArrowheads="1"/>
          </p:cNvSpPr>
          <p:nvPr>
            <p:ph type="title"/>
          </p:nvPr>
        </p:nvSpPr>
        <p:spPr>
          <a:xfrm>
            <a:off x="1393272" y="654148"/>
            <a:ext cx="2656114" cy="825221"/>
          </a:xfrm>
        </p:spPr>
        <p:txBody>
          <a:bodyPr>
            <a:normAutofit/>
          </a:bodyPr>
          <a:lstStyle/>
          <a:p>
            <a:r>
              <a:rPr lang="en-US" altLang="en-US" b="1" dirty="0">
                <a:latin typeface="Times New Roman" panose="02020603050405020304" pitchFamily="18" charset="0"/>
                <a:cs typeface="Times New Roman" panose="02020603050405020304" pitchFamily="18" charset="0"/>
              </a:rPr>
              <a:t>Integrity</a:t>
            </a:r>
            <a:endParaRPr lang="en-US" alt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13C51ED2-AC48-45BF-9843-B46461D80413}" type="slidenum">
              <a:rPr lang="en-US" smtClean="0">
                <a:latin typeface="Times New Roman" panose="02020603050405020304" pitchFamily="18" charset="0"/>
                <a:cs typeface="Times New Roman" panose="02020603050405020304" pitchFamily="18" charset="0"/>
              </a:rPr>
              <a:t>31</a:t>
            </a:fld>
            <a:endParaRPr lang="en-US">
              <a:latin typeface="Times New Roman" panose="02020603050405020304" pitchFamily="18" charset="0"/>
              <a:cs typeface="Times New Roman" panose="02020603050405020304" pitchFamily="18" charset="0"/>
            </a:endParaRPr>
          </a:p>
        </p:txBody>
      </p:sp>
      <p:sp>
        <p:nvSpPr>
          <p:cNvPr id="10"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2" name="object 2"/>
          <p:cNvSpPr/>
          <p:nvPr/>
        </p:nvSpPr>
        <p:spPr>
          <a:xfrm>
            <a:off x="1393272" y="1610277"/>
            <a:ext cx="9607831" cy="4385576"/>
          </a:xfrm>
          <a:prstGeom prst="rect">
            <a:avLst/>
          </a:prstGeom>
          <a:blipFill>
            <a:blip r:embed="rId4" cstate="print"/>
            <a:stretch>
              <a:fillRect/>
            </a:stretch>
          </a:blipFill>
        </p:spPr>
        <p:txBody>
          <a:bodyPr wrap="square" lIns="0" tIns="0" rIns="0" bIns="0" rtlCol="0"/>
          <a:lstStyle/>
          <a:p>
            <a:pPr marL="342900" indent="-342900">
              <a:buClr>
                <a:srgbClr val="FF0000"/>
              </a:buClr>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Events that lead to integrity breaches include (non-intentional)</a:t>
            </a:r>
          </a:p>
          <a:p>
            <a:pPr marL="800100" lvl="1" indent="-342900">
              <a:buClr>
                <a:srgbClr val="FF0000"/>
              </a:buClr>
              <a:buFont typeface="Wingdings" panose="05000000000000000000" pitchFamily="2" charset="2"/>
              <a:buChar char="v"/>
            </a:pPr>
            <a:r>
              <a:rPr lang="en-US" altLang="en-US" sz="2000" dirty="0">
                <a:latin typeface="Times New Roman" panose="02020603050405020304" pitchFamily="18" charset="0"/>
                <a:cs typeface="Times New Roman" panose="02020603050405020304" pitchFamily="18" charset="0"/>
              </a:rPr>
              <a:t>Accidentally deleting files</a:t>
            </a:r>
          </a:p>
          <a:p>
            <a:pPr marL="800100" lvl="1" indent="-342900">
              <a:buClr>
                <a:srgbClr val="FF0000"/>
              </a:buClr>
              <a:buFont typeface="Wingdings" panose="05000000000000000000" pitchFamily="2" charset="2"/>
              <a:buChar char="v"/>
            </a:pPr>
            <a:r>
              <a:rPr lang="en-US" altLang="en-US" sz="2000" dirty="0">
                <a:latin typeface="Times New Roman" panose="02020603050405020304" pitchFamily="18" charset="0"/>
                <a:cs typeface="Times New Roman" panose="02020603050405020304" pitchFamily="18" charset="0"/>
              </a:rPr>
              <a:t>Entering invalid data</a:t>
            </a:r>
          </a:p>
          <a:p>
            <a:pPr marL="800100" lvl="1" indent="-342900">
              <a:buClr>
                <a:srgbClr val="FF0000"/>
              </a:buClr>
              <a:buFont typeface="Wingdings" panose="05000000000000000000" pitchFamily="2" charset="2"/>
              <a:buChar char="v"/>
            </a:pPr>
            <a:r>
              <a:rPr lang="en-US" altLang="en-US" sz="2000" dirty="0">
                <a:latin typeface="Times New Roman" panose="02020603050405020304" pitchFamily="18" charset="0"/>
                <a:cs typeface="Times New Roman" panose="02020603050405020304" pitchFamily="18" charset="0"/>
              </a:rPr>
              <a:t>Altering configurations</a:t>
            </a:r>
          </a:p>
          <a:p>
            <a:pPr lvl="1">
              <a:buClr>
                <a:srgbClr val="FF0000"/>
              </a:buClr>
            </a:pPr>
            <a:endParaRPr lang="en-US" altLang="en-US" sz="2000" dirty="0">
              <a:latin typeface="Times New Roman" panose="02020603050405020304" pitchFamily="18" charset="0"/>
              <a:cs typeface="Times New Roman" panose="02020603050405020304" pitchFamily="18" charset="0"/>
            </a:endParaRPr>
          </a:p>
          <a:p>
            <a:pPr marL="285750" indent="-285750">
              <a:buClr>
                <a:srgbClr val="FF0000"/>
              </a:buClr>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Countermeasures</a:t>
            </a:r>
          </a:p>
          <a:p>
            <a:pPr marL="800100" lvl="1" indent="-342900">
              <a:buClr>
                <a:srgbClr val="FF0000"/>
              </a:buClr>
              <a:buFont typeface="Wingdings" panose="05000000000000000000" pitchFamily="2" charset="2"/>
              <a:buChar char="v"/>
            </a:pPr>
            <a:r>
              <a:rPr lang="en-US" altLang="en-US" sz="2000" dirty="0">
                <a:latin typeface="Times New Roman" panose="02020603050405020304" pitchFamily="18" charset="0"/>
                <a:cs typeface="Times New Roman" panose="02020603050405020304" pitchFamily="18" charset="0"/>
              </a:rPr>
              <a:t>Hashing (data integrity)</a:t>
            </a:r>
          </a:p>
          <a:p>
            <a:pPr marL="800100" lvl="1" indent="-342900">
              <a:buClr>
                <a:srgbClr val="FF0000"/>
              </a:buClr>
              <a:buFont typeface="Wingdings" panose="05000000000000000000" pitchFamily="2" charset="2"/>
              <a:buChar char="v"/>
            </a:pPr>
            <a:r>
              <a:rPr lang="en-US" altLang="en-US" sz="2000" dirty="0">
                <a:latin typeface="Times New Roman" panose="02020603050405020304" pitchFamily="18" charset="0"/>
                <a:cs typeface="Times New Roman" panose="02020603050405020304" pitchFamily="18" charset="0"/>
              </a:rPr>
              <a:t>Configuration management (system integrity)</a:t>
            </a:r>
          </a:p>
          <a:p>
            <a:pPr marL="800100" lvl="1" indent="-342900">
              <a:buClr>
                <a:srgbClr val="FF0000"/>
              </a:buClr>
              <a:buFont typeface="Wingdings" panose="05000000000000000000" pitchFamily="2" charset="2"/>
              <a:buChar char="v"/>
            </a:pPr>
            <a:r>
              <a:rPr lang="en-US" altLang="en-US" sz="2000" dirty="0">
                <a:latin typeface="Times New Roman" panose="02020603050405020304" pitchFamily="18" charset="0"/>
                <a:cs typeface="Times New Roman" panose="02020603050405020304" pitchFamily="18" charset="0"/>
              </a:rPr>
              <a:t>Access control (physical and technical)</a:t>
            </a:r>
          </a:p>
          <a:p>
            <a:pPr marL="800100" lvl="1" indent="-342900">
              <a:buClr>
                <a:srgbClr val="FF0000"/>
              </a:buClr>
              <a:buFont typeface="Wingdings" panose="05000000000000000000" pitchFamily="2" charset="2"/>
              <a:buChar char="v"/>
            </a:pPr>
            <a:r>
              <a:rPr lang="en-US" altLang="en-US" sz="2000" dirty="0">
                <a:latin typeface="Times New Roman" panose="02020603050405020304" pitchFamily="18" charset="0"/>
                <a:cs typeface="Times New Roman" panose="02020603050405020304" pitchFamily="18" charset="0"/>
              </a:rPr>
              <a:t>Software digital signing</a:t>
            </a:r>
          </a:p>
          <a:p>
            <a:pPr marL="800100" lvl="1" indent="-342900">
              <a:buClr>
                <a:srgbClr val="FF0000"/>
              </a:buClr>
              <a:buFont typeface="Wingdings" panose="05000000000000000000" pitchFamily="2" charset="2"/>
              <a:buChar char="v"/>
            </a:pPr>
            <a:r>
              <a:rPr lang="en-US" altLang="en-US" sz="2000" dirty="0">
                <a:latin typeface="Times New Roman" panose="02020603050405020304" pitchFamily="18" charset="0"/>
                <a:cs typeface="Times New Roman" panose="02020603050405020304" pitchFamily="18" charset="0"/>
              </a:rPr>
              <a:t>Transmission cyclic redundancy check (CRC) functions</a:t>
            </a:r>
          </a:p>
          <a:p>
            <a:endParaRPr lang="en-US"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F12AC7-ECB9-4D95-96FD-B3EE3964B3F5}"/>
              </a:ext>
            </a:extLst>
          </p:cNvPr>
          <p:cNvPicPr>
            <a:picLocks noChangeAspect="1"/>
          </p:cNvPicPr>
          <p:nvPr/>
        </p:nvPicPr>
        <p:blipFill>
          <a:blip r:embed="rId2"/>
          <a:stretch>
            <a:fillRect/>
          </a:stretch>
        </p:blipFill>
        <p:spPr>
          <a:xfrm>
            <a:off x="875211" y="654148"/>
            <a:ext cx="10502158" cy="5407018"/>
          </a:xfrm>
          <a:prstGeom prst="rect">
            <a:avLst/>
          </a:prstGeom>
        </p:spPr>
      </p:pic>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1"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Tree>
    <p:extLst>
      <p:ext uri="{BB962C8B-B14F-4D97-AF65-F5344CB8AC3E}">
        <p14:creationId xmlns:p14="http://schemas.microsoft.com/office/powerpoint/2010/main" val="3783224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927B6-12D8-4145-939A-84246ABC5961}"/>
              </a:ext>
            </a:extLst>
          </p:cNvPr>
          <p:cNvSpPr>
            <a:spLocks noGrp="1"/>
          </p:cNvSpPr>
          <p:nvPr>
            <p:ph type="title"/>
          </p:nvPr>
        </p:nvSpPr>
        <p:spPr>
          <a:xfrm>
            <a:off x="1038398" y="400427"/>
            <a:ext cx="2874208" cy="663191"/>
          </a:xfrm>
        </p:spPr>
        <p:txBody>
          <a:bodyPr>
            <a:normAutofit fontScale="90000"/>
          </a:bodyPr>
          <a:lstStyle/>
          <a:p>
            <a:r>
              <a:rPr lang="en-US" altLang="en-US" sz="4400" b="1" dirty="0">
                <a:latin typeface="Times New Roman" panose="02020603050405020304" pitchFamily="18" charset="0"/>
                <a:cs typeface="Times New Roman" panose="02020603050405020304" pitchFamily="18" charset="0"/>
              </a:rPr>
              <a:t/>
            </a:r>
            <a:br>
              <a:rPr lang="en-US" altLang="en-US" sz="4400" b="1" dirty="0">
                <a:latin typeface="Times New Roman" panose="02020603050405020304" pitchFamily="18" charset="0"/>
                <a:cs typeface="Times New Roman" panose="02020603050405020304" pitchFamily="18" charset="0"/>
              </a:rPr>
            </a:br>
            <a:r>
              <a:rPr lang="en-US" altLang="en-US" sz="4400" b="1" dirty="0">
                <a:latin typeface="Times New Roman" panose="02020603050405020304" pitchFamily="18" charset="0"/>
                <a:cs typeface="Times New Roman" panose="02020603050405020304" pitchFamily="18" charset="0"/>
              </a:rPr>
              <a:t>Availability</a:t>
            </a:r>
            <a:br>
              <a:rPr lang="en-US" altLang="en-US" sz="4400" b="1" dirty="0">
                <a:latin typeface="Times New Roman" panose="02020603050405020304" pitchFamily="18" charset="0"/>
                <a:cs typeface="Times New Roman" panose="02020603050405020304" pitchFamily="18" charset="0"/>
              </a:rPr>
            </a:br>
            <a:endParaRPr lang="en-PK" dirty="0">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1"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3" name="object 2"/>
          <p:cNvSpPr/>
          <p:nvPr/>
        </p:nvSpPr>
        <p:spPr>
          <a:xfrm>
            <a:off x="1038398" y="1143000"/>
            <a:ext cx="10338971" cy="5061857"/>
          </a:xfrm>
          <a:prstGeom prst="rect">
            <a:avLst/>
          </a:prstGeom>
          <a:blipFill>
            <a:blip r:embed="rId3" cstate="print"/>
            <a:stretch>
              <a:fillRect/>
            </a:stretch>
          </a:blipFill>
        </p:spPr>
        <p:txBody>
          <a:bodyPr wrap="square" lIns="0" tIns="0" rIns="0" bIns="0" rtlCol="0"/>
          <a:lstStyle/>
          <a:p>
            <a:pPr marL="342900" indent="-342900">
              <a:buFont typeface="Arial" panose="020B0604020202020204" pitchFamily="34" charset="0"/>
              <a:buChar char="•"/>
            </a:pPr>
            <a:endParaRPr lang="en-US" altLang="en-US" sz="2000" b="1" dirty="0">
              <a:latin typeface="Times New Roman" panose="02020603050405020304" pitchFamily="18" charset="0"/>
              <a:cs typeface="Times New Roman" panose="02020603050405020304" pitchFamily="18" charset="0"/>
            </a:endParaRPr>
          </a:p>
          <a:p>
            <a:pPr marL="800100" lvl="1" indent="-342900">
              <a:buClr>
                <a:srgbClr val="FF0000"/>
              </a:buClr>
              <a:buFont typeface="Wingdings" panose="05000000000000000000" pitchFamily="2" charset="2"/>
              <a:buChar char="Ø"/>
            </a:pPr>
            <a:r>
              <a:rPr lang="en-US" altLang="en-US" sz="2400" b="1" dirty="0">
                <a:latin typeface="Times New Roman" panose="02020603050405020304" pitchFamily="18" charset="0"/>
                <a:cs typeface="Times New Roman" panose="02020603050405020304" pitchFamily="18" charset="0"/>
              </a:rPr>
              <a:t>Countermeasures</a:t>
            </a:r>
          </a:p>
          <a:p>
            <a:pPr marL="1257300" lvl="2" indent="-342900">
              <a:buClr>
                <a:srgbClr val="FF0000"/>
              </a:buClr>
              <a:buFont typeface="Wingdings" panose="05000000000000000000" pitchFamily="2" charset="2"/>
              <a:buChar char="v"/>
            </a:pPr>
            <a:endParaRPr lang="en-US" altLang="en-US" sz="2000" b="1" dirty="0">
              <a:latin typeface="Times New Roman" panose="02020603050405020304" pitchFamily="18" charset="0"/>
              <a:cs typeface="Times New Roman" panose="02020603050405020304" pitchFamily="18" charset="0"/>
            </a:endParaRPr>
          </a:p>
          <a:p>
            <a:pPr marL="1257300" lvl="2" indent="-342900">
              <a:buClr>
                <a:srgbClr val="FF0000"/>
              </a:buClr>
              <a:buFont typeface="Wingdings" panose="05000000000000000000" pitchFamily="2" charset="2"/>
              <a:buChar char="v"/>
            </a:pPr>
            <a:r>
              <a:rPr lang="en-US" altLang="en-US" sz="2000" b="1" dirty="0">
                <a:latin typeface="Times New Roman" panose="02020603050405020304" pitchFamily="18" charset="0"/>
                <a:cs typeface="Times New Roman" panose="02020603050405020304" pitchFamily="18" charset="0"/>
              </a:rPr>
              <a:t>Redundant array of independent disks (RAID)</a:t>
            </a:r>
          </a:p>
          <a:p>
            <a:pPr marL="1257300" lvl="2" indent="-342900">
              <a:buClr>
                <a:srgbClr val="FF0000"/>
              </a:buClr>
              <a:buFont typeface="Wingdings" panose="05000000000000000000" pitchFamily="2" charset="2"/>
              <a:buChar char="v"/>
            </a:pPr>
            <a:endParaRPr lang="en-US" altLang="en-US" sz="2000" b="1" dirty="0">
              <a:latin typeface="Times New Roman" panose="02020603050405020304" pitchFamily="18" charset="0"/>
              <a:cs typeface="Times New Roman" panose="02020603050405020304" pitchFamily="18" charset="0"/>
            </a:endParaRPr>
          </a:p>
          <a:p>
            <a:pPr marL="1257300" lvl="2" indent="-342900">
              <a:buClr>
                <a:srgbClr val="FF0000"/>
              </a:buClr>
              <a:buFont typeface="Wingdings" panose="05000000000000000000" pitchFamily="2" charset="2"/>
              <a:buChar char="v"/>
            </a:pPr>
            <a:r>
              <a:rPr lang="en-US" altLang="en-US" sz="2000" b="1" dirty="0">
                <a:latin typeface="Times New Roman" panose="02020603050405020304" pitchFamily="18" charset="0"/>
                <a:cs typeface="Times New Roman" panose="02020603050405020304" pitchFamily="18" charset="0"/>
              </a:rPr>
              <a:t>Load balancing</a:t>
            </a:r>
          </a:p>
          <a:p>
            <a:pPr marL="1257300" lvl="2" indent="-342900">
              <a:buClr>
                <a:srgbClr val="FF0000"/>
              </a:buClr>
              <a:buFont typeface="Wingdings" panose="05000000000000000000" pitchFamily="2" charset="2"/>
              <a:buChar char="v"/>
            </a:pPr>
            <a:endParaRPr lang="en-US" altLang="en-US" sz="2000" b="1" dirty="0">
              <a:latin typeface="Times New Roman" panose="02020603050405020304" pitchFamily="18" charset="0"/>
              <a:cs typeface="Times New Roman" panose="02020603050405020304" pitchFamily="18" charset="0"/>
            </a:endParaRPr>
          </a:p>
          <a:p>
            <a:pPr marL="1257300" lvl="2" indent="-342900">
              <a:buClr>
                <a:srgbClr val="FF0000"/>
              </a:buClr>
              <a:buFont typeface="Wingdings" panose="05000000000000000000" pitchFamily="2" charset="2"/>
              <a:buChar char="v"/>
            </a:pPr>
            <a:r>
              <a:rPr lang="en-US" altLang="en-US" sz="2000" b="1" dirty="0">
                <a:latin typeface="Times New Roman" panose="02020603050405020304" pitchFamily="18" charset="0"/>
                <a:cs typeface="Times New Roman" panose="02020603050405020304" pitchFamily="18" charset="0"/>
              </a:rPr>
              <a:t>Redundant data and power lines</a:t>
            </a:r>
          </a:p>
          <a:p>
            <a:pPr marL="1257300" lvl="2" indent="-342900">
              <a:buClr>
                <a:srgbClr val="FF0000"/>
              </a:buClr>
              <a:buFont typeface="Wingdings" panose="05000000000000000000" pitchFamily="2" charset="2"/>
              <a:buChar char="v"/>
            </a:pPr>
            <a:endParaRPr lang="en-US" altLang="en-US" sz="2000" b="1" dirty="0">
              <a:latin typeface="Times New Roman" panose="02020603050405020304" pitchFamily="18" charset="0"/>
              <a:cs typeface="Times New Roman" panose="02020603050405020304" pitchFamily="18" charset="0"/>
            </a:endParaRPr>
          </a:p>
          <a:p>
            <a:pPr marL="1257300" lvl="2" indent="-342900">
              <a:buClr>
                <a:srgbClr val="FF0000"/>
              </a:buClr>
              <a:buFont typeface="Wingdings" panose="05000000000000000000" pitchFamily="2" charset="2"/>
              <a:buChar char="v"/>
            </a:pPr>
            <a:r>
              <a:rPr lang="en-US" altLang="en-US" sz="2000" b="1" dirty="0">
                <a:latin typeface="Times New Roman" panose="02020603050405020304" pitchFamily="18" charset="0"/>
                <a:cs typeface="Times New Roman" panose="02020603050405020304" pitchFamily="18" charset="0"/>
              </a:rPr>
              <a:t>Software and data backups</a:t>
            </a:r>
          </a:p>
          <a:p>
            <a:pPr marL="1257300" lvl="2" indent="-342900">
              <a:buClr>
                <a:srgbClr val="FF0000"/>
              </a:buClr>
              <a:buFont typeface="Wingdings" panose="05000000000000000000" pitchFamily="2" charset="2"/>
              <a:buChar char="v"/>
            </a:pPr>
            <a:endParaRPr lang="en-US" altLang="en-US" sz="2000" b="1" dirty="0">
              <a:latin typeface="Times New Roman" panose="02020603050405020304" pitchFamily="18" charset="0"/>
              <a:cs typeface="Times New Roman" panose="02020603050405020304" pitchFamily="18" charset="0"/>
            </a:endParaRPr>
          </a:p>
          <a:p>
            <a:pPr marL="1257300" lvl="2" indent="-342900">
              <a:buClr>
                <a:srgbClr val="FF0000"/>
              </a:buClr>
              <a:buFont typeface="Wingdings" panose="05000000000000000000" pitchFamily="2" charset="2"/>
              <a:buChar char="v"/>
            </a:pPr>
            <a:r>
              <a:rPr lang="en-US" altLang="en-US" sz="2000" b="1" dirty="0">
                <a:latin typeface="Times New Roman" panose="02020603050405020304" pitchFamily="18" charset="0"/>
                <a:cs typeface="Times New Roman" panose="02020603050405020304" pitchFamily="18" charset="0"/>
              </a:rPr>
              <a:t>Co-location and offsite facilities</a:t>
            </a:r>
          </a:p>
          <a:p>
            <a:pPr marL="1257300" lvl="2" indent="-342900">
              <a:buClr>
                <a:srgbClr val="FF0000"/>
              </a:buClr>
              <a:buFont typeface="Wingdings" panose="05000000000000000000" pitchFamily="2" charset="2"/>
              <a:buChar char="v"/>
            </a:pPr>
            <a:endParaRPr lang="en-US" altLang="en-US" sz="2000" b="1" dirty="0">
              <a:latin typeface="Times New Roman" panose="02020603050405020304" pitchFamily="18" charset="0"/>
              <a:cs typeface="Times New Roman" panose="02020603050405020304" pitchFamily="18" charset="0"/>
            </a:endParaRPr>
          </a:p>
          <a:p>
            <a:pPr marL="1257300" lvl="2" indent="-342900">
              <a:buClr>
                <a:srgbClr val="FF0000"/>
              </a:buClr>
              <a:buFont typeface="Wingdings" panose="05000000000000000000" pitchFamily="2" charset="2"/>
              <a:buChar char="v"/>
            </a:pPr>
            <a:r>
              <a:rPr lang="en-US" altLang="en-US" sz="2000" b="1" dirty="0">
                <a:latin typeface="Times New Roman" panose="02020603050405020304" pitchFamily="18" charset="0"/>
                <a:cs typeface="Times New Roman" panose="02020603050405020304" pitchFamily="18" charset="0"/>
              </a:rPr>
              <a:t>Rollback functions</a:t>
            </a:r>
          </a:p>
          <a:p>
            <a:pPr marL="1257300" lvl="2" indent="-342900">
              <a:buClr>
                <a:srgbClr val="FF0000"/>
              </a:buClr>
              <a:buFont typeface="Wingdings" panose="05000000000000000000" pitchFamily="2" charset="2"/>
              <a:buChar char="v"/>
            </a:pPr>
            <a:endParaRPr lang="en-US" altLang="en-US" sz="2000" b="1" dirty="0">
              <a:latin typeface="Times New Roman" panose="02020603050405020304" pitchFamily="18" charset="0"/>
              <a:cs typeface="Times New Roman" panose="02020603050405020304" pitchFamily="18" charset="0"/>
            </a:endParaRPr>
          </a:p>
          <a:p>
            <a:pPr marL="1257300" lvl="2" indent="-342900">
              <a:buClr>
                <a:srgbClr val="FF0000"/>
              </a:buClr>
              <a:buFont typeface="Wingdings" panose="05000000000000000000" pitchFamily="2" charset="2"/>
              <a:buChar char="v"/>
            </a:pPr>
            <a:r>
              <a:rPr lang="en-US" altLang="en-US" sz="2000" b="1" dirty="0">
                <a:latin typeface="Times New Roman" panose="02020603050405020304" pitchFamily="18" charset="0"/>
                <a:cs typeface="Times New Roman" panose="02020603050405020304" pitchFamily="18" charset="0"/>
              </a:rPr>
              <a:t>Failover configurations</a:t>
            </a:r>
          </a:p>
          <a:p>
            <a:endParaRP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4885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1"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3" name="object 2"/>
          <p:cNvSpPr/>
          <p:nvPr/>
        </p:nvSpPr>
        <p:spPr>
          <a:xfrm>
            <a:off x="1014829" y="966784"/>
            <a:ext cx="10338971" cy="5388143"/>
          </a:xfrm>
          <a:prstGeom prst="rect">
            <a:avLst/>
          </a:prstGeom>
          <a:blipFill>
            <a:blip r:embed="rId4"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6818C0BF-E60A-4F10-8D90-3D17F8BFBD93}"/>
              </a:ext>
            </a:extLst>
          </p:cNvPr>
          <p:cNvPicPr>
            <a:picLocks noChangeAspect="1"/>
          </p:cNvPicPr>
          <p:nvPr/>
        </p:nvPicPr>
        <p:blipFill>
          <a:blip r:embed="rId5"/>
          <a:stretch>
            <a:fillRect/>
          </a:stretch>
        </p:blipFill>
        <p:spPr>
          <a:xfrm>
            <a:off x="6715735" y="1851903"/>
            <a:ext cx="4524936" cy="4503024"/>
          </a:xfrm>
          <a:prstGeom prst="rect">
            <a:avLst/>
          </a:prstGeom>
        </p:spPr>
      </p:pic>
      <p:sp>
        <p:nvSpPr>
          <p:cNvPr id="15" name="Title 1">
            <a:extLst>
              <a:ext uri="{FF2B5EF4-FFF2-40B4-BE49-F238E27FC236}">
                <a16:creationId xmlns:a16="http://schemas.microsoft.com/office/drawing/2014/main" id="{3038189F-198B-46AB-8CF6-5B830993BC50}"/>
              </a:ext>
            </a:extLst>
          </p:cNvPr>
          <p:cNvSpPr txBox="1">
            <a:spLocks/>
          </p:cNvSpPr>
          <p:nvPr/>
        </p:nvSpPr>
        <p:spPr>
          <a:xfrm>
            <a:off x="1405339" y="1120304"/>
            <a:ext cx="8741961" cy="570909"/>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3600" b="1" dirty="0">
                <a:solidFill>
                  <a:schemeClr val="accent1">
                    <a:lumMod val="60000"/>
                    <a:lumOff val="40000"/>
                  </a:schemeClr>
                </a:solidFill>
                <a:latin typeface="Times New Roman" panose="02020603050405020304" pitchFamily="18" charset="0"/>
                <a:cs typeface="Times New Roman" panose="02020603050405020304" pitchFamily="18" charset="0"/>
              </a:rPr>
              <a:t>Information Security in an Organization</a:t>
            </a:r>
            <a:endParaRPr lang="en-PK" sz="36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5D3C796-AAE4-4D1C-8BC9-2206367499CE}"/>
              </a:ext>
            </a:extLst>
          </p:cNvPr>
          <p:cNvPicPr>
            <a:picLocks noChangeAspect="1"/>
          </p:cNvPicPr>
          <p:nvPr/>
        </p:nvPicPr>
        <p:blipFill rotWithShape="1">
          <a:blip r:embed="rId6"/>
          <a:srcRect l="7258" t="5354" r="9939"/>
          <a:stretch/>
        </p:blipFill>
        <p:spPr>
          <a:xfrm>
            <a:off x="1592698" y="1844733"/>
            <a:ext cx="4524936" cy="4510194"/>
          </a:xfrm>
          <a:prstGeom prst="rect">
            <a:avLst/>
          </a:prstGeom>
        </p:spPr>
      </p:pic>
    </p:spTree>
    <p:extLst>
      <p:ext uri="{BB962C8B-B14F-4D97-AF65-F5344CB8AC3E}">
        <p14:creationId xmlns:p14="http://schemas.microsoft.com/office/powerpoint/2010/main" val="4268547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35</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1"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3" name="object 2"/>
          <p:cNvSpPr/>
          <p:nvPr/>
        </p:nvSpPr>
        <p:spPr>
          <a:xfrm>
            <a:off x="1144153" y="2363979"/>
            <a:ext cx="9893962" cy="1894514"/>
          </a:xfrm>
          <a:prstGeom prst="rect">
            <a:avLst/>
          </a:prstGeom>
          <a:blipFill>
            <a:blip r:embed="rId4" cstate="print"/>
            <a:stretch>
              <a:fillRect/>
            </a:stretch>
          </a:blipFill>
        </p:spPr>
        <p:txBody>
          <a:bodyPr wrap="square" lIns="0" tIns="0" rIns="0" bIns="0" rtlCol="0"/>
          <a:lstStyle/>
          <a:p>
            <a:endParaRPr lang="en-GB" sz="4000" b="1" dirty="0">
              <a:latin typeface="Times New Roman" panose="02020603050405020304" pitchFamily="18" charset="0"/>
              <a:cs typeface="Times New Roman" panose="02020603050405020304" pitchFamily="18" charset="0"/>
            </a:endParaRPr>
          </a:p>
          <a:p>
            <a:r>
              <a:rPr lang="en-GB" sz="4000" b="1" dirty="0">
                <a:solidFill>
                  <a:srgbClr val="FF0000"/>
                </a:solidFill>
                <a:latin typeface="Times New Roman" panose="02020603050405020304" pitchFamily="18" charset="0"/>
                <a:cs typeface="Times New Roman" panose="02020603050405020304" pitchFamily="18" charset="0"/>
              </a:rPr>
              <a:t>   4. </a:t>
            </a:r>
            <a:r>
              <a:rPr lang="en-GB" sz="4000" b="1" dirty="0">
                <a:latin typeface="Times New Roman" panose="02020603050405020304" pitchFamily="18" charset="0"/>
                <a:cs typeface="Times New Roman" panose="02020603050405020304" pitchFamily="18" charset="0"/>
              </a:rPr>
              <a:t>SECURITY</a:t>
            </a:r>
            <a:r>
              <a:rPr lang="en-GB" sz="4000" b="1" spc="-105" dirty="0">
                <a:latin typeface="Times New Roman" panose="02020603050405020304" pitchFamily="18" charset="0"/>
                <a:cs typeface="Times New Roman" panose="02020603050405020304" pitchFamily="18" charset="0"/>
              </a:rPr>
              <a:t> </a:t>
            </a:r>
            <a:r>
              <a:rPr lang="en-GB" sz="4000" b="1" dirty="0">
                <a:latin typeface="Times New Roman" panose="02020603050405020304" pitchFamily="18" charset="0"/>
                <a:cs typeface="Times New Roman" panose="02020603050405020304" pitchFamily="18" charset="0"/>
              </a:rPr>
              <a:t>SERVICES  ITU-T</a:t>
            </a:r>
            <a:r>
              <a:rPr lang="en-GB" sz="4000" b="1" spc="-40" dirty="0">
                <a:latin typeface="Times New Roman" panose="02020603050405020304" pitchFamily="18" charset="0"/>
                <a:cs typeface="Times New Roman" panose="02020603050405020304" pitchFamily="18" charset="0"/>
              </a:rPr>
              <a:t> </a:t>
            </a:r>
            <a:r>
              <a:rPr lang="en-GB" sz="4000" b="1" dirty="0">
                <a:latin typeface="Times New Roman" panose="02020603050405020304" pitchFamily="18" charset="0"/>
                <a:cs typeface="Times New Roman" panose="02020603050405020304" pitchFamily="18" charset="0"/>
              </a:rPr>
              <a:t>(X.800)</a:t>
            </a:r>
          </a:p>
          <a:p>
            <a:endParaRPr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8038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1097280" y="1862016"/>
            <a:ext cx="10115203" cy="4493623"/>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286603"/>
            <a:ext cx="8908869" cy="129254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SECURITY</a:t>
            </a:r>
            <a:r>
              <a:rPr lang="en-GB" sz="4000" b="1" spc="-105" dirty="0">
                <a:latin typeface="Times New Roman" panose="02020603050405020304" pitchFamily="18" charset="0"/>
                <a:cs typeface="Times New Roman" panose="02020603050405020304" pitchFamily="18" charset="0"/>
              </a:rPr>
              <a:t> </a:t>
            </a:r>
            <a:r>
              <a:rPr lang="en-GB" sz="4000" b="1" dirty="0">
                <a:latin typeface="Times New Roman" panose="02020603050405020304" pitchFamily="18" charset="0"/>
                <a:cs typeface="Times New Roman" panose="02020603050405020304" pitchFamily="18" charset="0"/>
              </a:rPr>
              <a:t>SERVICES  ITU-T</a:t>
            </a:r>
            <a:r>
              <a:rPr lang="en-GB" sz="4000" b="1" spc="-40" dirty="0">
                <a:latin typeface="Times New Roman" panose="02020603050405020304" pitchFamily="18" charset="0"/>
                <a:cs typeface="Times New Roman" panose="02020603050405020304" pitchFamily="18" charset="0"/>
              </a:rPr>
              <a:t> </a:t>
            </a:r>
            <a:r>
              <a:rPr lang="en-GB" sz="4000" b="1" dirty="0">
                <a:latin typeface="Times New Roman" panose="02020603050405020304" pitchFamily="18" charset="0"/>
                <a:cs typeface="Times New Roman" panose="02020603050405020304" pitchFamily="18" charset="0"/>
              </a:rPr>
              <a:t>(X.800)</a:t>
            </a:r>
          </a:p>
        </p:txBody>
      </p:sp>
      <p:sp>
        <p:nvSpPr>
          <p:cNvPr id="10" name="object 7"/>
          <p:cNvSpPr txBox="1"/>
          <p:nvPr/>
        </p:nvSpPr>
        <p:spPr>
          <a:xfrm>
            <a:off x="1558471" y="2031475"/>
            <a:ext cx="2765335" cy="4150495"/>
          </a:xfrm>
          <a:prstGeom prst="rect">
            <a:avLst/>
          </a:prstGeom>
        </p:spPr>
        <p:txBody>
          <a:bodyPr vert="horz" wrap="square" lIns="0" tIns="48895" rIns="0" bIns="0" rtlCol="0">
            <a:spAutoFit/>
          </a:bodyPr>
          <a:lstStyle/>
          <a:p>
            <a:pPr marL="548005" indent="-342900">
              <a:buClr>
                <a:srgbClr val="FF0000"/>
              </a:buClr>
              <a:buFont typeface="Wingdings" panose="05000000000000000000" pitchFamily="2" charset="2"/>
              <a:buChar char="Ø"/>
              <a:tabLst>
                <a:tab pos="434340" algn="l"/>
                <a:tab pos="434975" algn="l"/>
              </a:tabLst>
            </a:pPr>
            <a:r>
              <a:rPr lang="en-GB" sz="2400" b="1" spc="-5" dirty="0">
                <a:solidFill>
                  <a:srgbClr val="554A3B"/>
                </a:solidFill>
                <a:latin typeface="Times New Roman" panose="02020603050405020304" pitchFamily="18" charset="0"/>
                <a:cs typeface="Times New Roman" panose="02020603050405020304" pitchFamily="18" charset="0"/>
              </a:rPr>
              <a:t>Confidentiality</a:t>
            </a:r>
            <a:endParaRPr lang="en-GB" sz="2400" b="1" dirty="0">
              <a:latin typeface="Times New Roman" panose="02020603050405020304" pitchFamily="18" charset="0"/>
              <a:cs typeface="Times New Roman" panose="02020603050405020304" pitchFamily="18" charset="0"/>
            </a:endParaRPr>
          </a:p>
          <a:p>
            <a:pPr marL="342900" indent="-342900">
              <a:lnSpc>
                <a:spcPct val="100000"/>
              </a:lnSpc>
              <a:buClr>
                <a:srgbClr val="FF0000"/>
              </a:buClr>
              <a:buFont typeface="Wingdings" panose="05000000000000000000" pitchFamily="2" charset="2"/>
              <a:buChar char="Ø"/>
            </a:pPr>
            <a:endParaRPr lang="en-GB" sz="2400" b="1" dirty="0">
              <a:latin typeface="Times New Roman" panose="02020603050405020304" pitchFamily="18" charset="0"/>
              <a:cs typeface="Times New Roman" panose="02020603050405020304" pitchFamily="18" charset="0"/>
            </a:endParaRPr>
          </a:p>
          <a:p>
            <a:pPr marL="548005" indent="-342900">
              <a:buClr>
                <a:srgbClr val="FF0000"/>
              </a:buClr>
              <a:buFont typeface="Wingdings" panose="05000000000000000000" pitchFamily="2" charset="2"/>
              <a:buChar char="Ø"/>
              <a:tabLst>
                <a:tab pos="434340" algn="l"/>
                <a:tab pos="434975" algn="l"/>
              </a:tabLst>
            </a:pPr>
            <a:r>
              <a:rPr lang="en-GB" sz="2400" b="1" dirty="0">
                <a:solidFill>
                  <a:srgbClr val="554A3B"/>
                </a:solidFill>
                <a:latin typeface="Times New Roman" panose="02020603050405020304" pitchFamily="18" charset="0"/>
                <a:cs typeface="Times New Roman" panose="02020603050405020304" pitchFamily="18" charset="0"/>
              </a:rPr>
              <a:t>Authentication</a:t>
            </a:r>
            <a:endParaRPr lang="en-GB" sz="2400" b="1" dirty="0">
              <a:latin typeface="Times New Roman" panose="02020603050405020304" pitchFamily="18" charset="0"/>
              <a:cs typeface="Times New Roman" panose="02020603050405020304" pitchFamily="18" charset="0"/>
            </a:endParaRPr>
          </a:p>
          <a:p>
            <a:pPr marL="342900" indent="-342900">
              <a:spcBef>
                <a:spcPts val="55"/>
              </a:spcBef>
              <a:buClr>
                <a:srgbClr val="FF0000"/>
              </a:buClr>
              <a:buFont typeface="Wingdings" panose="05000000000000000000" pitchFamily="2" charset="2"/>
              <a:buChar char="Ø"/>
            </a:pPr>
            <a:endParaRPr lang="en-GB" sz="2400" b="1" dirty="0">
              <a:latin typeface="Times New Roman" panose="02020603050405020304" pitchFamily="18" charset="0"/>
              <a:cs typeface="Times New Roman" panose="02020603050405020304" pitchFamily="18" charset="0"/>
            </a:endParaRPr>
          </a:p>
          <a:p>
            <a:pPr marL="548005" indent="-342900">
              <a:buClr>
                <a:srgbClr val="FF0000"/>
              </a:buClr>
              <a:buFont typeface="Wingdings" panose="05000000000000000000" pitchFamily="2" charset="2"/>
              <a:buChar char="Ø"/>
              <a:tabLst>
                <a:tab pos="434340" algn="l"/>
                <a:tab pos="434975" algn="l"/>
              </a:tabLst>
            </a:pPr>
            <a:r>
              <a:rPr lang="en-GB" sz="2400" b="1" dirty="0">
                <a:solidFill>
                  <a:srgbClr val="554A3B"/>
                </a:solidFill>
                <a:latin typeface="Times New Roman" panose="02020603050405020304" pitchFamily="18" charset="0"/>
                <a:cs typeface="Times New Roman" panose="02020603050405020304" pitchFamily="18" charset="0"/>
              </a:rPr>
              <a:t>Integrity</a:t>
            </a:r>
            <a:endParaRPr lang="en-GB" sz="2400" b="1" dirty="0">
              <a:latin typeface="Times New Roman" panose="02020603050405020304" pitchFamily="18" charset="0"/>
              <a:cs typeface="Times New Roman" panose="02020603050405020304" pitchFamily="18" charset="0"/>
            </a:endParaRPr>
          </a:p>
          <a:p>
            <a:pPr marL="342900" indent="-342900">
              <a:spcBef>
                <a:spcPts val="50"/>
              </a:spcBef>
              <a:buClr>
                <a:srgbClr val="FF0000"/>
              </a:buClr>
              <a:buFont typeface="Wingdings" panose="05000000000000000000" pitchFamily="2" charset="2"/>
              <a:buChar char="Ø"/>
            </a:pPr>
            <a:endParaRPr lang="en-GB" sz="2400" b="1" dirty="0">
              <a:latin typeface="Times New Roman" panose="02020603050405020304" pitchFamily="18" charset="0"/>
              <a:cs typeface="Times New Roman" panose="02020603050405020304" pitchFamily="18" charset="0"/>
            </a:endParaRPr>
          </a:p>
          <a:p>
            <a:pPr marL="548005" indent="-342900">
              <a:buClr>
                <a:srgbClr val="FF0000"/>
              </a:buClr>
              <a:buFont typeface="Wingdings" panose="05000000000000000000" pitchFamily="2" charset="2"/>
              <a:buChar char="Ø"/>
              <a:tabLst>
                <a:tab pos="434340" algn="l"/>
                <a:tab pos="434975" algn="l"/>
              </a:tabLst>
            </a:pPr>
            <a:r>
              <a:rPr lang="en-GB" sz="2400" b="1" spc="-5" dirty="0">
                <a:solidFill>
                  <a:srgbClr val="554A3B"/>
                </a:solidFill>
                <a:latin typeface="Times New Roman" panose="02020603050405020304" pitchFamily="18" charset="0"/>
                <a:cs typeface="Times New Roman" panose="02020603050405020304" pitchFamily="18" charset="0"/>
              </a:rPr>
              <a:t>Non-repudiation</a:t>
            </a:r>
            <a:endParaRPr lang="en-GB" sz="2400" b="1" dirty="0">
              <a:latin typeface="Times New Roman" panose="02020603050405020304" pitchFamily="18" charset="0"/>
              <a:cs typeface="Times New Roman" panose="02020603050405020304" pitchFamily="18" charset="0"/>
            </a:endParaRPr>
          </a:p>
          <a:p>
            <a:pPr marL="342900" indent="-342900">
              <a:lnSpc>
                <a:spcPct val="100000"/>
              </a:lnSpc>
              <a:buClr>
                <a:srgbClr val="FF0000"/>
              </a:buClr>
              <a:buFont typeface="Wingdings" panose="05000000000000000000" pitchFamily="2" charset="2"/>
              <a:buChar char="Ø"/>
            </a:pPr>
            <a:endParaRPr lang="en-GB" sz="2400" b="1" dirty="0">
              <a:latin typeface="Times New Roman" panose="02020603050405020304" pitchFamily="18" charset="0"/>
              <a:cs typeface="Times New Roman" panose="02020603050405020304" pitchFamily="18" charset="0"/>
            </a:endParaRPr>
          </a:p>
          <a:p>
            <a:pPr marL="548005" indent="-342900">
              <a:buClr>
                <a:srgbClr val="FF0000"/>
              </a:buClr>
              <a:buFont typeface="Wingdings" panose="05000000000000000000" pitchFamily="2" charset="2"/>
              <a:buChar char="Ø"/>
              <a:tabLst>
                <a:tab pos="434340" algn="l"/>
                <a:tab pos="434975" algn="l"/>
              </a:tabLst>
            </a:pPr>
            <a:r>
              <a:rPr lang="en-GB" sz="2400" b="1" spc="-5" dirty="0">
                <a:solidFill>
                  <a:srgbClr val="554A3B"/>
                </a:solidFill>
                <a:latin typeface="Times New Roman" panose="02020603050405020304" pitchFamily="18" charset="0"/>
                <a:cs typeface="Times New Roman" panose="02020603050405020304" pitchFamily="18" charset="0"/>
              </a:rPr>
              <a:t>Availability</a:t>
            </a:r>
            <a:endParaRPr lang="en-GB" sz="2400" b="1" dirty="0">
              <a:latin typeface="Times New Roman" panose="02020603050405020304" pitchFamily="18" charset="0"/>
              <a:cs typeface="Times New Roman" panose="02020603050405020304" pitchFamily="18" charset="0"/>
            </a:endParaRPr>
          </a:p>
          <a:p>
            <a:pPr marL="342900" indent="-342900">
              <a:spcBef>
                <a:spcPts val="55"/>
              </a:spcBef>
              <a:buClr>
                <a:srgbClr val="FF0000"/>
              </a:buClr>
              <a:buFont typeface="Wingdings" panose="05000000000000000000" pitchFamily="2" charset="2"/>
              <a:buChar char="Ø"/>
            </a:pPr>
            <a:endParaRPr lang="en-GB" sz="2400" b="1" dirty="0">
              <a:latin typeface="Times New Roman" panose="02020603050405020304" pitchFamily="18" charset="0"/>
              <a:cs typeface="Times New Roman" panose="02020603050405020304" pitchFamily="18" charset="0"/>
            </a:endParaRPr>
          </a:p>
          <a:p>
            <a:pPr marL="548005" indent="-342900">
              <a:buClr>
                <a:srgbClr val="FF0000"/>
              </a:buClr>
              <a:buFont typeface="Wingdings" panose="05000000000000000000" pitchFamily="2" charset="2"/>
              <a:buChar char="Ø"/>
              <a:tabLst>
                <a:tab pos="434340" algn="l"/>
                <a:tab pos="434975" algn="l"/>
              </a:tabLst>
            </a:pPr>
            <a:r>
              <a:rPr lang="en-GB" sz="2400" b="1" dirty="0">
                <a:solidFill>
                  <a:srgbClr val="554A3B"/>
                </a:solidFill>
                <a:latin typeface="Times New Roman" panose="02020603050405020304" pitchFamily="18" charset="0"/>
                <a:cs typeface="Times New Roman" panose="02020603050405020304" pitchFamily="18" charset="0"/>
              </a:rPr>
              <a:t>Access</a:t>
            </a:r>
            <a:r>
              <a:rPr lang="en-GB" sz="2400" b="1" spc="-30" dirty="0">
                <a:solidFill>
                  <a:srgbClr val="554A3B"/>
                </a:solidFill>
                <a:latin typeface="Times New Roman" panose="02020603050405020304" pitchFamily="18" charset="0"/>
                <a:cs typeface="Times New Roman" panose="02020603050405020304" pitchFamily="18" charset="0"/>
              </a:rPr>
              <a:t> </a:t>
            </a:r>
            <a:r>
              <a:rPr lang="en-GB" sz="2400" b="1" dirty="0">
                <a:solidFill>
                  <a:srgbClr val="554A3B"/>
                </a:solidFill>
                <a:latin typeface="Times New Roman" panose="02020603050405020304" pitchFamily="18" charset="0"/>
                <a:cs typeface="Times New Roman" panose="02020603050405020304" pitchFamily="18" charset="0"/>
              </a:rPr>
              <a:t>Control</a:t>
            </a:r>
            <a:endParaRPr lang="en-GB" sz="2400" b="1" dirty="0">
              <a:latin typeface="Times New Roman" panose="02020603050405020304" pitchFamily="18" charset="0"/>
              <a:cs typeface="Times New Roman" panose="02020603050405020304" pitchFamily="18" charset="0"/>
            </a:endParaRPr>
          </a:p>
        </p:txBody>
      </p:sp>
      <p:sp>
        <p:nvSpPr>
          <p:cNvPr id="11" name="Slide Number Placeholder 10"/>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36</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8784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1097280" y="1849919"/>
            <a:ext cx="10115203" cy="4493623"/>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286603"/>
            <a:ext cx="8908869" cy="129254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CONFIDENTIALITY</a:t>
            </a:r>
            <a:r>
              <a:rPr lang="en-GB" sz="4000" b="1" spc="-15" dirty="0">
                <a:latin typeface="Times New Roman" panose="02020603050405020304" pitchFamily="18" charset="0"/>
                <a:cs typeface="Times New Roman" panose="02020603050405020304" pitchFamily="18" charset="0"/>
              </a:rPr>
              <a:t> </a:t>
            </a:r>
            <a:r>
              <a:rPr lang="en-GB" sz="4000" b="1" dirty="0">
                <a:latin typeface="Times New Roman" panose="02020603050405020304" pitchFamily="18" charset="0"/>
                <a:cs typeface="Times New Roman" panose="02020603050405020304" pitchFamily="18" charset="0"/>
              </a:rPr>
              <a:t>(SECRECY)</a:t>
            </a:r>
          </a:p>
        </p:txBody>
      </p:sp>
      <p:sp>
        <p:nvSpPr>
          <p:cNvPr id="11" name="object 7"/>
          <p:cNvSpPr txBox="1"/>
          <p:nvPr/>
        </p:nvSpPr>
        <p:spPr>
          <a:xfrm>
            <a:off x="1928959" y="2069073"/>
            <a:ext cx="3288029" cy="1270220"/>
          </a:xfrm>
          <a:prstGeom prst="rect">
            <a:avLst/>
          </a:prstGeom>
        </p:spPr>
        <p:txBody>
          <a:bodyPr vert="horz" wrap="square" lIns="0" tIns="13335" rIns="0" bIns="0" rtlCol="0">
            <a:spAutoFit/>
          </a:bodyPr>
          <a:lstStyle/>
          <a:p>
            <a:pPr marL="355600" indent="-342900">
              <a:spcBef>
                <a:spcPts val="105"/>
              </a:spcBef>
              <a:buClr>
                <a:srgbClr val="FF0000"/>
              </a:buClr>
              <a:buFont typeface="Wingdings" panose="05000000000000000000" pitchFamily="2" charset="2"/>
              <a:buChar char="v"/>
              <a:tabLst>
                <a:tab pos="240665" algn="l"/>
                <a:tab pos="241300" algn="l"/>
              </a:tabLst>
            </a:pPr>
            <a:r>
              <a:rPr sz="2000" dirty="0">
                <a:solidFill>
                  <a:srgbClr val="554A3B"/>
                </a:solidFill>
                <a:latin typeface="Times New Roman" panose="02020603050405020304" pitchFamily="18" charset="0"/>
                <a:cs typeface="Times New Roman" panose="02020603050405020304" pitchFamily="18" charset="0"/>
              </a:rPr>
              <a:t>Protect transmitted</a:t>
            </a:r>
            <a:r>
              <a:rPr sz="2000" spc="-125"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data</a:t>
            </a:r>
            <a:endParaRPr lang="en-US" sz="2000" dirty="0">
              <a:solidFill>
                <a:srgbClr val="554A3B"/>
              </a:solidFill>
              <a:latin typeface="Times New Roman" panose="02020603050405020304" pitchFamily="18" charset="0"/>
              <a:cs typeface="Times New Roman" panose="02020603050405020304" pitchFamily="18" charset="0"/>
            </a:endParaRPr>
          </a:p>
          <a:p>
            <a:pPr marL="355600" indent="-342900">
              <a:spcBef>
                <a:spcPts val="105"/>
              </a:spcBef>
              <a:buClr>
                <a:srgbClr val="FF0000"/>
              </a:buClr>
              <a:buFont typeface="Wingdings" panose="05000000000000000000" pitchFamily="2" charset="2"/>
              <a:buChar char="v"/>
              <a:tabLst>
                <a:tab pos="240665" algn="l"/>
                <a:tab pos="241300" algn="l"/>
              </a:tabLst>
            </a:pPr>
            <a:r>
              <a:rPr lang="en-GB" sz="2000" dirty="0">
                <a:solidFill>
                  <a:srgbClr val="554A3B"/>
                </a:solidFill>
                <a:latin typeface="Times New Roman" panose="02020603050405020304" pitchFamily="18" charset="0"/>
                <a:cs typeface="Times New Roman" panose="02020603050405020304" pitchFamily="18" charset="0"/>
              </a:rPr>
              <a:t>Protect </a:t>
            </a:r>
            <a:r>
              <a:rPr lang="en-GB" sz="2000" spc="-5" dirty="0">
                <a:solidFill>
                  <a:srgbClr val="554A3B"/>
                </a:solidFill>
                <a:latin typeface="Times New Roman" panose="02020603050405020304" pitchFamily="18" charset="0"/>
                <a:cs typeface="Times New Roman" panose="02020603050405020304" pitchFamily="18" charset="0"/>
              </a:rPr>
              <a:t>against</a:t>
            </a:r>
            <a:r>
              <a:rPr lang="en-GB" sz="2000" spc="-120" dirty="0">
                <a:solidFill>
                  <a:srgbClr val="554A3B"/>
                </a:solidFill>
                <a:latin typeface="Times New Roman" panose="02020603050405020304" pitchFamily="18" charset="0"/>
                <a:cs typeface="Times New Roman" panose="02020603050405020304" pitchFamily="18" charset="0"/>
              </a:rPr>
              <a:t> </a:t>
            </a:r>
            <a:r>
              <a:rPr lang="en-GB" sz="2000" dirty="0">
                <a:solidFill>
                  <a:srgbClr val="554A3B"/>
                </a:solidFill>
                <a:latin typeface="Times New Roman" panose="02020603050405020304" pitchFamily="18" charset="0"/>
                <a:cs typeface="Times New Roman" panose="02020603050405020304" pitchFamily="18" charset="0"/>
              </a:rPr>
              <a:t>traffic  </a:t>
            </a:r>
            <a:r>
              <a:rPr lang="en-GB" sz="2000" spc="-5" dirty="0">
                <a:solidFill>
                  <a:srgbClr val="554A3B"/>
                </a:solidFill>
                <a:latin typeface="Times New Roman" panose="02020603050405020304" pitchFamily="18" charset="0"/>
                <a:cs typeface="Times New Roman" panose="02020603050405020304" pitchFamily="18" charset="0"/>
              </a:rPr>
              <a:t>analysis</a:t>
            </a:r>
            <a:endParaRPr lang="en-GB" sz="2000" dirty="0">
              <a:latin typeface="Times New Roman" panose="02020603050405020304" pitchFamily="18" charset="0"/>
              <a:cs typeface="Times New Roman" panose="02020603050405020304" pitchFamily="18" charset="0"/>
            </a:endParaRPr>
          </a:p>
          <a:p>
            <a:pPr marL="241300" indent="-228600">
              <a:spcBef>
                <a:spcPts val="105"/>
              </a:spcBef>
              <a:buClr>
                <a:srgbClr val="92A199"/>
              </a:buClr>
              <a:buFont typeface="Arial"/>
              <a:buChar char="•"/>
              <a:tabLst>
                <a:tab pos="240665" algn="l"/>
                <a:tab pos="241300" algn="l"/>
              </a:tabLst>
            </a:pPr>
            <a:endParaRPr sz="2000" dirty="0">
              <a:latin typeface="Times New Roman" panose="02020603050405020304" pitchFamily="18" charset="0"/>
              <a:cs typeface="Times New Roman" panose="02020603050405020304" pitchFamily="18" charset="0"/>
            </a:endParaRPr>
          </a:p>
        </p:txBody>
      </p:sp>
      <p:sp>
        <p:nvSpPr>
          <p:cNvPr id="13" name="object 10"/>
          <p:cNvSpPr txBox="1"/>
          <p:nvPr/>
        </p:nvSpPr>
        <p:spPr>
          <a:xfrm>
            <a:off x="6434958" y="2069073"/>
            <a:ext cx="4088129" cy="971035"/>
          </a:xfrm>
          <a:prstGeom prst="rect">
            <a:avLst/>
          </a:prstGeom>
          <a:ln w="12700">
            <a:solidFill>
              <a:srgbClr val="92A199"/>
            </a:solidFill>
          </a:ln>
        </p:spPr>
        <p:txBody>
          <a:bodyPr vert="horz" wrap="square" lIns="0" tIns="38100" rIns="0" bIns="0" rtlCol="0">
            <a:spAutoFit/>
          </a:bodyPr>
          <a:lstStyle/>
          <a:p>
            <a:pPr marL="549275" marR="835660" indent="-342900">
              <a:lnSpc>
                <a:spcPct val="100800"/>
              </a:lnSpc>
              <a:spcBef>
                <a:spcPts val="300"/>
              </a:spcBef>
              <a:buClr>
                <a:srgbClr val="FF0000"/>
              </a:buClr>
              <a:buFont typeface="Wingdings" panose="05000000000000000000" pitchFamily="2" charset="2"/>
              <a:buChar char="v"/>
              <a:tabLst>
                <a:tab pos="434975" algn="l"/>
                <a:tab pos="435609" algn="l"/>
              </a:tabLst>
            </a:pPr>
            <a:r>
              <a:rPr sz="2000" b="1" dirty="0">
                <a:solidFill>
                  <a:srgbClr val="554A3B"/>
                </a:solidFill>
                <a:latin typeface="Times New Roman" panose="02020603050405020304" pitchFamily="18" charset="0"/>
                <a:cs typeface="Times New Roman" panose="02020603050405020304" pitchFamily="18" charset="0"/>
              </a:rPr>
              <a:t>INTERCEPTION  </a:t>
            </a:r>
            <a:r>
              <a:rPr sz="2000" dirty="0">
                <a:solidFill>
                  <a:srgbClr val="554A3B"/>
                </a:solidFill>
                <a:latin typeface="Times New Roman" panose="02020603050405020304" pitchFamily="18" charset="0"/>
                <a:cs typeface="Times New Roman" panose="02020603050405020304" pitchFamily="18" charset="0"/>
              </a:rPr>
              <a:t>Unauthorised </a:t>
            </a:r>
            <a:r>
              <a:rPr sz="2000" spc="-5" dirty="0">
                <a:solidFill>
                  <a:srgbClr val="554A3B"/>
                </a:solidFill>
                <a:latin typeface="Times New Roman" panose="02020603050405020304" pitchFamily="18" charset="0"/>
                <a:cs typeface="Times New Roman" panose="02020603050405020304" pitchFamily="18" charset="0"/>
              </a:rPr>
              <a:t>party</a:t>
            </a:r>
            <a:r>
              <a:rPr sz="2000" spc="-85"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gains  access </a:t>
            </a:r>
            <a:r>
              <a:rPr sz="2000" spc="-5" dirty="0">
                <a:solidFill>
                  <a:srgbClr val="554A3B"/>
                </a:solidFill>
                <a:latin typeface="Times New Roman" panose="02020603050405020304" pitchFamily="18" charset="0"/>
                <a:cs typeface="Times New Roman" panose="02020603050405020304" pitchFamily="18" charset="0"/>
              </a:rPr>
              <a:t>to</a:t>
            </a:r>
            <a:r>
              <a:rPr sz="2000" spc="-40"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data</a:t>
            </a:r>
            <a:endParaRPr sz="2000" dirty="0">
              <a:latin typeface="Times New Roman" panose="02020603050405020304" pitchFamily="18" charset="0"/>
              <a:cs typeface="Times New Roman" panose="02020603050405020304" pitchFamily="18" charset="0"/>
            </a:endParaRPr>
          </a:p>
        </p:txBody>
      </p:sp>
      <p:grpSp>
        <p:nvGrpSpPr>
          <p:cNvPr id="14" name="object 11"/>
          <p:cNvGrpSpPr/>
          <p:nvPr/>
        </p:nvGrpSpPr>
        <p:grpSpPr>
          <a:xfrm>
            <a:off x="1928959" y="3643725"/>
            <a:ext cx="7724492" cy="2374265"/>
            <a:chOff x="704874" y="3783952"/>
            <a:chExt cx="7527290" cy="2374265"/>
          </a:xfrm>
        </p:grpSpPr>
        <p:sp>
          <p:nvSpPr>
            <p:cNvPr id="15" name="object 12"/>
            <p:cNvSpPr/>
            <p:nvPr/>
          </p:nvSpPr>
          <p:spPr>
            <a:xfrm>
              <a:off x="1547749" y="4108449"/>
              <a:ext cx="5561330" cy="929005"/>
            </a:xfrm>
            <a:custGeom>
              <a:avLst/>
              <a:gdLst/>
              <a:ahLst/>
              <a:cxnLst/>
              <a:rect l="l" t="t" r="r" b="b"/>
              <a:pathLst>
                <a:path w="5561330" h="929004">
                  <a:moveTo>
                    <a:pt x="1591056" y="104394"/>
                  </a:moveTo>
                  <a:lnTo>
                    <a:pt x="1547749" y="104394"/>
                  </a:lnTo>
                  <a:lnTo>
                    <a:pt x="1533525" y="104394"/>
                  </a:lnTo>
                  <a:lnTo>
                    <a:pt x="1533398" y="132969"/>
                  </a:lnTo>
                  <a:lnTo>
                    <a:pt x="1591056" y="104394"/>
                  </a:lnTo>
                  <a:close/>
                </a:path>
                <a:path w="5561330" h="929004">
                  <a:moveTo>
                    <a:pt x="1619250" y="90424"/>
                  </a:moveTo>
                  <a:lnTo>
                    <a:pt x="1533779" y="47244"/>
                  </a:lnTo>
                  <a:lnTo>
                    <a:pt x="1533652" y="75755"/>
                  </a:lnTo>
                  <a:lnTo>
                    <a:pt x="127" y="68199"/>
                  </a:lnTo>
                  <a:lnTo>
                    <a:pt x="0" y="96774"/>
                  </a:lnTo>
                  <a:lnTo>
                    <a:pt x="1533525" y="104330"/>
                  </a:lnTo>
                  <a:lnTo>
                    <a:pt x="1547749" y="104394"/>
                  </a:lnTo>
                  <a:lnTo>
                    <a:pt x="1591195" y="104330"/>
                  </a:lnTo>
                  <a:lnTo>
                    <a:pt x="1619250" y="90424"/>
                  </a:lnTo>
                  <a:close/>
                </a:path>
                <a:path w="5561330" h="929004">
                  <a:moveTo>
                    <a:pt x="5560822" y="841629"/>
                  </a:moveTo>
                  <a:lnTo>
                    <a:pt x="5532120" y="842606"/>
                  </a:lnTo>
                  <a:lnTo>
                    <a:pt x="5531739" y="833882"/>
                  </a:lnTo>
                  <a:lnTo>
                    <a:pt x="5527421" y="787527"/>
                  </a:lnTo>
                  <a:lnTo>
                    <a:pt x="5521452" y="741934"/>
                  </a:lnTo>
                  <a:lnTo>
                    <a:pt x="5513832" y="697230"/>
                  </a:lnTo>
                  <a:lnTo>
                    <a:pt x="5504815" y="653288"/>
                  </a:lnTo>
                  <a:lnTo>
                    <a:pt x="5504561" y="652272"/>
                  </a:lnTo>
                  <a:lnTo>
                    <a:pt x="5504561" y="865886"/>
                  </a:lnTo>
                  <a:lnTo>
                    <a:pt x="5504116" y="856742"/>
                  </a:lnTo>
                  <a:lnTo>
                    <a:pt x="5504180" y="858012"/>
                  </a:lnTo>
                  <a:lnTo>
                    <a:pt x="5504561" y="865886"/>
                  </a:lnTo>
                  <a:lnTo>
                    <a:pt x="5504561" y="652272"/>
                  </a:lnTo>
                  <a:lnTo>
                    <a:pt x="5494147" y="610235"/>
                  </a:lnTo>
                  <a:lnTo>
                    <a:pt x="5482082" y="568198"/>
                  </a:lnTo>
                  <a:lnTo>
                    <a:pt x="5468493" y="527177"/>
                  </a:lnTo>
                  <a:lnTo>
                    <a:pt x="5453507" y="487299"/>
                  </a:lnTo>
                  <a:lnTo>
                    <a:pt x="5437251" y="448437"/>
                  </a:lnTo>
                  <a:lnTo>
                    <a:pt x="5419725" y="410718"/>
                  </a:lnTo>
                  <a:lnTo>
                    <a:pt x="5400802" y="374396"/>
                  </a:lnTo>
                  <a:lnTo>
                    <a:pt x="5380736" y="339344"/>
                  </a:lnTo>
                  <a:lnTo>
                    <a:pt x="5359400" y="305689"/>
                  </a:lnTo>
                  <a:lnTo>
                    <a:pt x="5336921" y="273431"/>
                  </a:lnTo>
                  <a:lnTo>
                    <a:pt x="5313426" y="242570"/>
                  </a:lnTo>
                  <a:lnTo>
                    <a:pt x="5288788" y="213360"/>
                  </a:lnTo>
                  <a:lnTo>
                    <a:pt x="5236464" y="159766"/>
                  </a:lnTo>
                  <a:lnTo>
                    <a:pt x="5180330" y="112903"/>
                  </a:lnTo>
                  <a:lnTo>
                    <a:pt x="5120640" y="73660"/>
                  </a:lnTo>
                  <a:lnTo>
                    <a:pt x="5057902" y="42037"/>
                  </a:lnTo>
                  <a:lnTo>
                    <a:pt x="4992116" y="19050"/>
                  </a:lnTo>
                  <a:lnTo>
                    <a:pt x="4924425" y="4953"/>
                  </a:lnTo>
                  <a:lnTo>
                    <a:pt x="4871974" y="381"/>
                  </a:lnTo>
                  <a:lnTo>
                    <a:pt x="4854575" y="0"/>
                  </a:lnTo>
                  <a:lnTo>
                    <a:pt x="4845177" y="0"/>
                  </a:lnTo>
                  <a:lnTo>
                    <a:pt x="4838700" y="6477"/>
                  </a:lnTo>
                  <a:lnTo>
                    <a:pt x="4838700" y="22225"/>
                  </a:lnTo>
                  <a:lnTo>
                    <a:pt x="4845177" y="28575"/>
                  </a:lnTo>
                  <a:lnTo>
                    <a:pt x="4854575" y="28575"/>
                  </a:lnTo>
                  <a:lnTo>
                    <a:pt x="4871466" y="28956"/>
                  </a:lnTo>
                  <a:lnTo>
                    <a:pt x="4920869" y="33274"/>
                  </a:lnTo>
                  <a:lnTo>
                    <a:pt x="4985372" y="46863"/>
                  </a:lnTo>
                  <a:lnTo>
                    <a:pt x="5047475" y="68707"/>
                  </a:lnTo>
                  <a:lnTo>
                    <a:pt x="5107051" y="98679"/>
                  </a:lnTo>
                  <a:lnTo>
                    <a:pt x="5163947" y="136398"/>
                  </a:lnTo>
                  <a:lnTo>
                    <a:pt x="5217541" y="181229"/>
                  </a:lnTo>
                  <a:lnTo>
                    <a:pt x="5267833" y="232791"/>
                  </a:lnTo>
                  <a:lnTo>
                    <a:pt x="5314188" y="290703"/>
                  </a:lnTo>
                  <a:lnTo>
                    <a:pt x="5356606" y="354584"/>
                  </a:lnTo>
                  <a:lnTo>
                    <a:pt x="5376037" y="388620"/>
                  </a:lnTo>
                  <a:lnTo>
                    <a:pt x="5394325" y="423926"/>
                  </a:lnTo>
                  <a:lnTo>
                    <a:pt x="5411470" y="460502"/>
                  </a:lnTo>
                  <a:lnTo>
                    <a:pt x="5427218" y="498348"/>
                  </a:lnTo>
                  <a:lnTo>
                    <a:pt x="5441696" y="537210"/>
                  </a:lnTo>
                  <a:lnTo>
                    <a:pt x="5454904" y="577215"/>
                  </a:lnTo>
                  <a:lnTo>
                    <a:pt x="5466588" y="618109"/>
                  </a:lnTo>
                  <a:lnTo>
                    <a:pt x="5477129" y="660146"/>
                  </a:lnTo>
                  <a:lnTo>
                    <a:pt x="5485892" y="703072"/>
                  </a:lnTo>
                  <a:lnTo>
                    <a:pt x="5493258" y="746760"/>
                  </a:lnTo>
                  <a:lnTo>
                    <a:pt x="5499100" y="791210"/>
                  </a:lnTo>
                  <a:lnTo>
                    <a:pt x="5503291" y="836549"/>
                  </a:lnTo>
                  <a:lnTo>
                    <a:pt x="5503570" y="843584"/>
                  </a:lnTo>
                  <a:lnTo>
                    <a:pt x="5475097" y="844550"/>
                  </a:lnTo>
                  <a:lnTo>
                    <a:pt x="5520944" y="928751"/>
                  </a:lnTo>
                  <a:lnTo>
                    <a:pt x="5546928" y="871982"/>
                  </a:lnTo>
                  <a:lnTo>
                    <a:pt x="5560822" y="841629"/>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6" name="object 13"/>
            <p:cNvSpPr/>
            <p:nvPr/>
          </p:nvSpPr>
          <p:spPr>
            <a:xfrm>
              <a:off x="704874" y="3811968"/>
              <a:ext cx="696789" cy="826313"/>
            </a:xfrm>
            <a:prstGeom prst="rect">
              <a:avLst/>
            </a:prstGeom>
            <a:blipFill>
              <a:blip r:embed="rId4"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7" name="object 14"/>
            <p:cNvSpPr/>
            <p:nvPr/>
          </p:nvSpPr>
          <p:spPr>
            <a:xfrm>
              <a:off x="6753225" y="5181599"/>
              <a:ext cx="736600" cy="976630"/>
            </a:xfrm>
            <a:custGeom>
              <a:avLst/>
              <a:gdLst/>
              <a:ahLst/>
              <a:cxnLst/>
              <a:rect l="l" t="t" r="r" b="b"/>
              <a:pathLst>
                <a:path w="736600" h="976629">
                  <a:moveTo>
                    <a:pt x="736600" y="0"/>
                  </a:moveTo>
                  <a:lnTo>
                    <a:pt x="0" y="0"/>
                  </a:lnTo>
                  <a:lnTo>
                    <a:pt x="0" y="976312"/>
                  </a:lnTo>
                  <a:lnTo>
                    <a:pt x="736600" y="976312"/>
                  </a:lnTo>
                  <a:lnTo>
                    <a:pt x="736600" y="0"/>
                  </a:lnTo>
                  <a:close/>
                </a:path>
              </a:pathLst>
            </a:custGeom>
            <a:solidFill>
              <a:srgbClr val="FFFFDB"/>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8" name="object 15"/>
            <p:cNvSpPr/>
            <p:nvPr/>
          </p:nvSpPr>
          <p:spPr>
            <a:xfrm>
              <a:off x="7110443" y="5321352"/>
              <a:ext cx="197515" cy="216477"/>
            </a:xfrm>
            <a:prstGeom prst="rect">
              <a:avLst/>
            </a:prstGeom>
            <a:blipFill>
              <a:blip r:embed="rId5"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9" name="object 16"/>
            <p:cNvSpPr/>
            <p:nvPr/>
          </p:nvSpPr>
          <p:spPr>
            <a:xfrm>
              <a:off x="6753225" y="5181637"/>
              <a:ext cx="734695" cy="974090"/>
            </a:xfrm>
            <a:custGeom>
              <a:avLst/>
              <a:gdLst/>
              <a:ahLst/>
              <a:cxnLst/>
              <a:rect l="l" t="t" r="r" b="b"/>
              <a:pathLst>
                <a:path w="734695" h="974089">
                  <a:moveTo>
                    <a:pt x="734402" y="98399"/>
                  </a:moveTo>
                  <a:lnTo>
                    <a:pt x="704227" y="101142"/>
                  </a:lnTo>
                  <a:lnTo>
                    <a:pt x="699135" y="92887"/>
                  </a:lnTo>
                  <a:lnTo>
                    <a:pt x="724230" y="62966"/>
                  </a:lnTo>
                  <a:lnTo>
                    <a:pt x="719137" y="54711"/>
                  </a:lnTo>
                  <a:lnTo>
                    <a:pt x="694042" y="81864"/>
                  </a:lnTo>
                  <a:lnTo>
                    <a:pt x="688962" y="81864"/>
                  </a:lnTo>
                  <a:lnTo>
                    <a:pt x="688962" y="43688"/>
                  </a:lnTo>
                  <a:lnTo>
                    <a:pt x="683844" y="38176"/>
                  </a:lnTo>
                  <a:lnTo>
                    <a:pt x="676211" y="40919"/>
                  </a:lnTo>
                  <a:lnTo>
                    <a:pt x="678751" y="81864"/>
                  </a:lnTo>
                  <a:lnTo>
                    <a:pt x="673658" y="84607"/>
                  </a:lnTo>
                  <a:lnTo>
                    <a:pt x="653313" y="62966"/>
                  </a:lnTo>
                  <a:lnTo>
                    <a:pt x="638390" y="60223"/>
                  </a:lnTo>
                  <a:lnTo>
                    <a:pt x="640943" y="71208"/>
                  </a:lnTo>
                  <a:lnTo>
                    <a:pt x="663486" y="95631"/>
                  </a:lnTo>
                  <a:lnTo>
                    <a:pt x="663486" y="109423"/>
                  </a:lnTo>
                  <a:lnTo>
                    <a:pt x="655853" y="136944"/>
                  </a:lnTo>
                  <a:lnTo>
                    <a:pt x="655853" y="202679"/>
                  </a:lnTo>
                  <a:lnTo>
                    <a:pt x="645655" y="254660"/>
                  </a:lnTo>
                  <a:lnTo>
                    <a:pt x="618007" y="328637"/>
                  </a:lnTo>
                  <a:lnTo>
                    <a:pt x="597623" y="361340"/>
                  </a:lnTo>
                  <a:lnTo>
                    <a:pt x="541972" y="391629"/>
                  </a:lnTo>
                  <a:lnTo>
                    <a:pt x="465975" y="402653"/>
                  </a:lnTo>
                  <a:lnTo>
                    <a:pt x="463765" y="402221"/>
                  </a:lnTo>
                  <a:lnTo>
                    <a:pt x="448856" y="384530"/>
                  </a:lnTo>
                  <a:lnTo>
                    <a:pt x="414680" y="372364"/>
                  </a:lnTo>
                  <a:lnTo>
                    <a:pt x="395744" y="373507"/>
                  </a:lnTo>
                  <a:lnTo>
                    <a:pt x="377850" y="385292"/>
                  </a:lnTo>
                  <a:lnTo>
                    <a:pt x="354291" y="369989"/>
                  </a:lnTo>
                  <a:lnTo>
                    <a:pt x="339026" y="369989"/>
                  </a:lnTo>
                  <a:lnTo>
                    <a:pt x="301180" y="328637"/>
                  </a:lnTo>
                  <a:lnTo>
                    <a:pt x="263347" y="271195"/>
                  </a:lnTo>
                  <a:lnTo>
                    <a:pt x="250621" y="227507"/>
                  </a:lnTo>
                  <a:lnTo>
                    <a:pt x="245529" y="188925"/>
                  </a:lnTo>
                  <a:lnTo>
                    <a:pt x="242989" y="128701"/>
                  </a:lnTo>
                  <a:lnTo>
                    <a:pt x="245529" y="96037"/>
                  </a:lnTo>
                  <a:lnTo>
                    <a:pt x="240436" y="71208"/>
                  </a:lnTo>
                  <a:lnTo>
                    <a:pt x="240436" y="51943"/>
                  </a:lnTo>
                  <a:lnTo>
                    <a:pt x="253174" y="16497"/>
                  </a:lnTo>
                  <a:lnTo>
                    <a:pt x="253174" y="2743"/>
                  </a:lnTo>
                  <a:lnTo>
                    <a:pt x="248081" y="2743"/>
                  </a:lnTo>
                  <a:lnTo>
                    <a:pt x="227711" y="46431"/>
                  </a:lnTo>
                  <a:lnTo>
                    <a:pt x="220065" y="43688"/>
                  </a:lnTo>
                  <a:lnTo>
                    <a:pt x="210248" y="2743"/>
                  </a:lnTo>
                  <a:lnTo>
                    <a:pt x="205155" y="0"/>
                  </a:lnTo>
                  <a:lnTo>
                    <a:pt x="200063" y="2743"/>
                  </a:lnTo>
                  <a:lnTo>
                    <a:pt x="207695" y="43688"/>
                  </a:lnTo>
                  <a:lnTo>
                    <a:pt x="200063" y="46431"/>
                  </a:lnTo>
                  <a:lnTo>
                    <a:pt x="164414" y="24790"/>
                  </a:lnTo>
                  <a:lnTo>
                    <a:pt x="156781" y="27520"/>
                  </a:lnTo>
                  <a:lnTo>
                    <a:pt x="156781" y="38176"/>
                  </a:lnTo>
                  <a:lnTo>
                    <a:pt x="200063" y="65735"/>
                  </a:lnTo>
                  <a:lnTo>
                    <a:pt x="194970" y="71208"/>
                  </a:lnTo>
                  <a:lnTo>
                    <a:pt x="164414" y="73990"/>
                  </a:lnTo>
                  <a:lnTo>
                    <a:pt x="154597" y="79502"/>
                  </a:lnTo>
                  <a:lnTo>
                    <a:pt x="161861" y="87744"/>
                  </a:lnTo>
                  <a:lnTo>
                    <a:pt x="205155" y="85013"/>
                  </a:lnTo>
                  <a:lnTo>
                    <a:pt x="220065" y="101549"/>
                  </a:lnTo>
                  <a:lnTo>
                    <a:pt x="222618" y="123190"/>
                  </a:lnTo>
                  <a:lnTo>
                    <a:pt x="222618" y="208191"/>
                  </a:lnTo>
                  <a:lnTo>
                    <a:pt x="232803" y="273926"/>
                  </a:lnTo>
                  <a:lnTo>
                    <a:pt x="248081" y="312508"/>
                  </a:lnTo>
                  <a:lnTo>
                    <a:pt x="280809" y="361708"/>
                  </a:lnTo>
                  <a:lnTo>
                    <a:pt x="331368" y="413677"/>
                  </a:lnTo>
                  <a:lnTo>
                    <a:pt x="338302" y="418934"/>
                  </a:lnTo>
                  <a:lnTo>
                    <a:pt x="328815" y="429806"/>
                  </a:lnTo>
                  <a:lnTo>
                    <a:pt x="300824" y="471131"/>
                  </a:lnTo>
                  <a:lnTo>
                    <a:pt x="281901" y="520331"/>
                  </a:lnTo>
                  <a:lnTo>
                    <a:pt x="262991" y="595909"/>
                  </a:lnTo>
                  <a:lnTo>
                    <a:pt x="260438" y="656145"/>
                  </a:lnTo>
                  <a:lnTo>
                    <a:pt x="268084" y="702589"/>
                  </a:lnTo>
                  <a:lnTo>
                    <a:pt x="269900" y="705891"/>
                  </a:lnTo>
                  <a:lnTo>
                    <a:pt x="265899" y="734072"/>
                  </a:lnTo>
                  <a:lnTo>
                    <a:pt x="263347" y="754545"/>
                  </a:lnTo>
                  <a:lnTo>
                    <a:pt x="246989" y="803744"/>
                  </a:lnTo>
                  <a:lnTo>
                    <a:pt x="221526" y="837996"/>
                  </a:lnTo>
                  <a:lnTo>
                    <a:pt x="202603" y="853338"/>
                  </a:lnTo>
                  <a:lnTo>
                    <a:pt x="183692" y="853338"/>
                  </a:lnTo>
                  <a:lnTo>
                    <a:pt x="164414" y="837996"/>
                  </a:lnTo>
                  <a:lnTo>
                    <a:pt x="152044" y="805319"/>
                  </a:lnTo>
                  <a:lnTo>
                    <a:pt x="137858" y="750608"/>
                  </a:lnTo>
                  <a:lnTo>
                    <a:pt x="129133" y="694321"/>
                  </a:lnTo>
                  <a:lnTo>
                    <a:pt x="130581" y="651814"/>
                  </a:lnTo>
                  <a:lnTo>
                    <a:pt x="137858" y="635266"/>
                  </a:lnTo>
                  <a:lnTo>
                    <a:pt x="136766" y="620318"/>
                  </a:lnTo>
                  <a:lnTo>
                    <a:pt x="106210" y="623087"/>
                  </a:lnTo>
                  <a:lnTo>
                    <a:pt x="84747" y="628599"/>
                  </a:lnTo>
                  <a:lnTo>
                    <a:pt x="62191" y="647877"/>
                  </a:lnTo>
                  <a:lnTo>
                    <a:pt x="39281" y="665581"/>
                  </a:lnTo>
                  <a:lnTo>
                    <a:pt x="26555" y="668337"/>
                  </a:lnTo>
                  <a:lnTo>
                    <a:pt x="12725" y="664019"/>
                  </a:lnTo>
                  <a:lnTo>
                    <a:pt x="0" y="676605"/>
                  </a:lnTo>
                  <a:lnTo>
                    <a:pt x="0" y="689991"/>
                  </a:lnTo>
                  <a:lnTo>
                    <a:pt x="8724" y="698258"/>
                  </a:lnTo>
                  <a:lnTo>
                    <a:pt x="37820" y="698258"/>
                  </a:lnTo>
                  <a:lnTo>
                    <a:pt x="57111" y="684872"/>
                  </a:lnTo>
                  <a:lnTo>
                    <a:pt x="73469" y="660069"/>
                  </a:lnTo>
                  <a:lnTo>
                    <a:pt x="91300" y="645121"/>
                  </a:lnTo>
                  <a:lnTo>
                    <a:pt x="106210" y="647877"/>
                  </a:lnTo>
                  <a:lnTo>
                    <a:pt x="111302" y="657326"/>
                  </a:lnTo>
                  <a:lnTo>
                    <a:pt x="111302" y="710857"/>
                  </a:lnTo>
                  <a:lnTo>
                    <a:pt x="118948" y="756119"/>
                  </a:lnTo>
                  <a:lnTo>
                    <a:pt x="129133" y="821855"/>
                  </a:lnTo>
                  <a:lnTo>
                    <a:pt x="145491" y="877747"/>
                  </a:lnTo>
                  <a:lnTo>
                    <a:pt x="194970" y="894283"/>
                  </a:lnTo>
                  <a:lnTo>
                    <a:pt x="224066" y="883259"/>
                  </a:lnTo>
                  <a:lnTo>
                    <a:pt x="250621" y="861212"/>
                  </a:lnTo>
                  <a:lnTo>
                    <a:pt x="282270" y="820280"/>
                  </a:lnTo>
                  <a:lnTo>
                    <a:pt x="307733" y="772261"/>
                  </a:lnTo>
                  <a:lnTo>
                    <a:pt x="311785" y="758698"/>
                  </a:lnTo>
                  <a:lnTo>
                    <a:pt x="312102" y="758875"/>
                  </a:lnTo>
                  <a:lnTo>
                    <a:pt x="340093" y="758875"/>
                  </a:lnTo>
                  <a:lnTo>
                    <a:pt x="370306" y="743915"/>
                  </a:lnTo>
                  <a:lnTo>
                    <a:pt x="395744" y="730135"/>
                  </a:lnTo>
                  <a:lnTo>
                    <a:pt x="399135" y="722668"/>
                  </a:lnTo>
                  <a:lnTo>
                    <a:pt x="445973" y="722668"/>
                  </a:lnTo>
                  <a:lnTo>
                    <a:pt x="461225" y="726986"/>
                  </a:lnTo>
                  <a:lnTo>
                    <a:pt x="471411" y="741946"/>
                  </a:lnTo>
                  <a:lnTo>
                    <a:pt x="475424" y="754545"/>
                  </a:lnTo>
                  <a:lnTo>
                    <a:pt x="467791" y="776198"/>
                  </a:lnTo>
                  <a:lnTo>
                    <a:pt x="452501" y="800989"/>
                  </a:lnTo>
                  <a:lnTo>
                    <a:pt x="429602" y="833666"/>
                  </a:lnTo>
                  <a:lnTo>
                    <a:pt x="385229" y="895464"/>
                  </a:lnTo>
                  <a:lnTo>
                    <a:pt x="385229" y="951750"/>
                  </a:lnTo>
                  <a:lnTo>
                    <a:pt x="391756" y="961186"/>
                  </a:lnTo>
                  <a:lnTo>
                    <a:pt x="404139" y="963942"/>
                  </a:lnTo>
                  <a:lnTo>
                    <a:pt x="445973" y="955675"/>
                  </a:lnTo>
                  <a:lnTo>
                    <a:pt x="471411" y="952931"/>
                  </a:lnTo>
                  <a:lnTo>
                    <a:pt x="495427" y="968273"/>
                  </a:lnTo>
                  <a:lnTo>
                    <a:pt x="513245" y="973785"/>
                  </a:lnTo>
                  <a:lnTo>
                    <a:pt x="524510" y="969454"/>
                  </a:lnTo>
                  <a:lnTo>
                    <a:pt x="532180" y="957249"/>
                  </a:lnTo>
                  <a:lnTo>
                    <a:pt x="524510" y="943483"/>
                  </a:lnTo>
                  <a:lnTo>
                    <a:pt x="497979" y="932459"/>
                  </a:lnTo>
                  <a:lnTo>
                    <a:pt x="472884" y="932459"/>
                  </a:lnTo>
                  <a:lnTo>
                    <a:pt x="433590" y="939152"/>
                  </a:lnTo>
                  <a:lnTo>
                    <a:pt x="408127" y="939152"/>
                  </a:lnTo>
                  <a:lnTo>
                    <a:pt x="406679" y="931278"/>
                  </a:lnTo>
                  <a:lnTo>
                    <a:pt x="404139" y="918679"/>
                  </a:lnTo>
                  <a:lnTo>
                    <a:pt x="410667" y="902144"/>
                  </a:lnTo>
                  <a:lnTo>
                    <a:pt x="419392" y="878928"/>
                  </a:lnTo>
                  <a:lnTo>
                    <a:pt x="440880" y="849007"/>
                  </a:lnTo>
                  <a:lnTo>
                    <a:pt x="468858" y="815949"/>
                  </a:lnTo>
                  <a:lnTo>
                    <a:pt x="490347" y="776198"/>
                  </a:lnTo>
                  <a:lnTo>
                    <a:pt x="497979" y="750214"/>
                  </a:lnTo>
                  <a:lnTo>
                    <a:pt x="495427" y="725424"/>
                  </a:lnTo>
                  <a:lnTo>
                    <a:pt x="484162" y="709282"/>
                  </a:lnTo>
                  <a:lnTo>
                    <a:pt x="457581" y="696683"/>
                  </a:lnTo>
                  <a:lnTo>
                    <a:pt x="407022" y="693839"/>
                  </a:lnTo>
                  <a:lnTo>
                    <a:pt x="407022" y="664413"/>
                  </a:lnTo>
                  <a:lnTo>
                    <a:pt x="399389" y="628599"/>
                  </a:lnTo>
                  <a:lnTo>
                    <a:pt x="391756" y="591578"/>
                  </a:lnTo>
                  <a:lnTo>
                    <a:pt x="399389" y="553402"/>
                  </a:lnTo>
                  <a:lnTo>
                    <a:pt x="411048" y="520331"/>
                  </a:lnTo>
                  <a:lnTo>
                    <a:pt x="438683" y="480606"/>
                  </a:lnTo>
                  <a:lnTo>
                    <a:pt x="457365" y="443331"/>
                  </a:lnTo>
                  <a:lnTo>
                    <a:pt x="509257" y="432587"/>
                  </a:lnTo>
                  <a:lnTo>
                    <a:pt x="567448" y="410540"/>
                  </a:lnTo>
                  <a:lnTo>
                    <a:pt x="615467" y="375094"/>
                  </a:lnTo>
                  <a:lnTo>
                    <a:pt x="643483" y="328637"/>
                  </a:lnTo>
                  <a:lnTo>
                    <a:pt x="668578" y="249148"/>
                  </a:lnTo>
                  <a:lnTo>
                    <a:pt x="676211" y="175158"/>
                  </a:lnTo>
                  <a:lnTo>
                    <a:pt x="676211" y="139725"/>
                  </a:lnTo>
                  <a:lnTo>
                    <a:pt x="688962" y="117678"/>
                  </a:lnTo>
                  <a:lnTo>
                    <a:pt x="711504" y="109423"/>
                  </a:lnTo>
                  <a:lnTo>
                    <a:pt x="731862" y="109423"/>
                  </a:lnTo>
                  <a:lnTo>
                    <a:pt x="734402" y="98399"/>
                  </a:lnTo>
                  <a:close/>
                </a:path>
              </a:pathLst>
            </a:custGeom>
            <a:solidFill>
              <a:srgbClr val="FF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0" name="object 17"/>
            <p:cNvSpPr/>
            <p:nvPr/>
          </p:nvSpPr>
          <p:spPr>
            <a:xfrm>
              <a:off x="5861050" y="4071873"/>
              <a:ext cx="1738630" cy="85725"/>
            </a:xfrm>
            <a:custGeom>
              <a:avLst/>
              <a:gdLst/>
              <a:ahLst/>
              <a:cxnLst/>
              <a:rect l="l" t="t" r="r" b="b"/>
              <a:pathLst>
                <a:path w="1738629" h="85725">
                  <a:moveTo>
                    <a:pt x="1652524" y="0"/>
                  </a:moveTo>
                  <a:lnTo>
                    <a:pt x="1652524" y="85725"/>
                  </a:lnTo>
                  <a:lnTo>
                    <a:pt x="1709758" y="57150"/>
                  </a:lnTo>
                  <a:lnTo>
                    <a:pt x="1666875" y="57150"/>
                  </a:lnTo>
                  <a:lnTo>
                    <a:pt x="1666875" y="28575"/>
                  </a:lnTo>
                  <a:lnTo>
                    <a:pt x="1709589" y="28575"/>
                  </a:lnTo>
                  <a:lnTo>
                    <a:pt x="1652524" y="0"/>
                  </a:lnTo>
                  <a:close/>
                </a:path>
                <a:path w="1738629" h="85725">
                  <a:moveTo>
                    <a:pt x="1652524" y="28575"/>
                  </a:moveTo>
                  <a:lnTo>
                    <a:pt x="0" y="28575"/>
                  </a:lnTo>
                  <a:lnTo>
                    <a:pt x="0" y="57150"/>
                  </a:lnTo>
                  <a:lnTo>
                    <a:pt x="1652524" y="57150"/>
                  </a:lnTo>
                  <a:lnTo>
                    <a:pt x="1652524" y="28575"/>
                  </a:lnTo>
                  <a:close/>
                </a:path>
                <a:path w="1738629" h="85725">
                  <a:moveTo>
                    <a:pt x="1709589" y="28575"/>
                  </a:moveTo>
                  <a:lnTo>
                    <a:pt x="1666875" y="28575"/>
                  </a:lnTo>
                  <a:lnTo>
                    <a:pt x="1666875" y="57150"/>
                  </a:lnTo>
                  <a:lnTo>
                    <a:pt x="1709758" y="57150"/>
                  </a:lnTo>
                  <a:lnTo>
                    <a:pt x="1738249" y="42925"/>
                  </a:lnTo>
                  <a:lnTo>
                    <a:pt x="1709589" y="28575"/>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1" name="object 18"/>
            <p:cNvSpPr/>
            <p:nvPr/>
          </p:nvSpPr>
          <p:spPr>
            <a:xfrm>
              <a:off x="5137116" y="3811966"/>
              <a:ext cx="698363" cy="826318"/>
            </a:xfrm>
            <a:prstGeom prst="rect">
              <a:avLst/>
            </a:prstGeom>
            <a:blipFill>
              <a:blip r:embed="rId6"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2" name="object 19"/>
            <p:cNvSpPr/>
            <p:nvPr/>
          </p:nvSpPr>
          <p:spPr>
            <a:xfrm>
              <a:off x="7752177" y="3820192"/>
              <a:ext cx="447675" cy="818515"/>
            </a:xfrm>
            <a:custGeom>
              <a:avLst/>
              <a:gdLst/>
              <a:ahLst/>
              <a:cxnLst/>
              <a:rect l="l" t="t" r="r" b="b"/>
              <a:pathLst>
                <a:path w="447675" h="818514">
                  <a:moveTo>
                    <a:pt x="223622" y="0"/>
                  </a:moveTo>
                  <a:lnTo>
                    <a:pt x="149850" y="10026"/>
                  </a:lnTo>
                  <a:lnTo>
                    <a:pt x="101438" y="35041"/>
                  </a:lnTo>
                  <a:lnTo>
                    <a:pt x="69161" y="57558"/>
                  </a:lnTo>
                  <a:lnTo>
                    <a:pt x="41497" y="90101"/>
                  </a:lnTo>
                  <a:lnTo>
                    <a:pt x="18443" y="150157"/>
                  </a:lnTo>
                  <a:lnTo>
                    <a:pt x="11527" y="197723"/>
                  </a:lnTo>
                  <a:lnTo>
                    <a:pt x="11527" y="237761"/>
                  </a:lnTo>
                  <a:lnTo>
                    <a:pt x="13832" y="307810"/>
                  </a:lnTo>
                  <a:lnTo>
                    <a:pt x="16137" y="340353"/>
                  </a:lnTo>
                  <a:lnTo>
                    <a:pt x="0" y="340353"/>
                  </a:lnTo>
                  <a:lnTo>
                    <a:pt x="0" y="375394"/>
                  </a:lnTo>
                  <a:lnTo>
                    <a:pt x="9221" y="390417"/>
                  </a:lnTo>
                  <a:lnTo>
                    <a:pt x="16137" y="410436"/>
                  </a:lnTo>
                  <a:lnTo>
                    <a:pt x="16137" y="425425"/>
                  </a:lnTo>
                  <a:lnTo>
                    <a:pt x="25359" y="450473"/>
                  </a:lnTo>
                  <a:lnTo>
                    <a:pt x="29969" y="460466"/>
                  </a:lnTo>
                  <a:lnTo>
                    <a:pt x="41497" y="457968"/>
                  </a:lnTo>
                  <a:lnTo>
                    <a:pt x="46107" y="452972"/>
                  </a:lnTo>
                  <a:lnTo>
                    <a:pt x="53023" y="472990"/>
                  </a:lnTo>
                  <a:lnTo>
                    <a:pt x="55329" y="518028"/>
                  </a:lnTo>
                  <a:lnTo>
                    <a:pt x="57636" y="530539"/>
                  </a:lnTo>
                  <a:lnTo>
                    <a:pt x="62245" y="545554"/>
                  </a:lnTo>
                  <a:lnTo>
                    <a:pt x="82993" y="573081"/>
                  </a:lnTo>
                  <a:lnTo>
                    <a:pt x="92215" y="593103"/>
                  </a:lnTo>
                  <a:lnTo>
                    <a:pt x="110657" y="688198"/>
                  </a:lnTo>
                  <a:lnTo>
                    <a:pt x="140627" y="728236"/>
                  </a:lnTo>
                  <a:lnTo>
                    <a:pt x="175210" y="745753"/>
                  </a:lnTo>
                  <a:lnTo>
                    <a:pt x="223622" y="775784"/>
                  </a:lnTo>
                  <a:lnTo>
                    <a:pt x="248983" y="818326"/>
                  </a:lnTo>
                  <a:lnTo>
                    <a:pt x="276647" y="770778"/>
                  </a:lnTo>
                  <a:lnTo>
                    <a:pt x="325046" y="723232"/>
                  </a:lnTo>
                  <a:lnTo>
                    <a:pt x="366560" y="673182"/>
                  </a:lnTo>
                  <a:lnTo>
                    <a:pt x="366560" y="600608"/>
                  </a:lnTo>
                  <a:lnTo>
                    <a:pt x="401125" y="558065"/>
                  </a:lnTo>
                  <a:lnTo>
                    <a:pt x="405738" y="543053"/>
                  </a:lnTo>
                  <a:lnTo>
                    <a:pt x="410350" y="525536"/>
                  </a:lnTo>
                  <a:lnTo>
                    <a:pt x="412657" y="503012"/>
                  </a:lnTo>
                  <a:lnTo>
                    <a:pt x="417269" y="452972"/>
                  </a:lnTo>
                  <a:lnTo>
                    <a:pt x="428801" y="457968"/>
                  </a:lnTo>
                  <a:lnTo>
                    <a:pt x="435720" y="450473"/>
                  </a:lnTo>
                  <a:lnTo>
                    <a:pt x="435720" y="442945"/>
                  </a:lnTo>
                  <a:lnTo>
                    <a:pt x="438027" y="412934"/>
                  </a:lnTo>
                  <a:lnTo>
                    <a:pt x="440333" y="397911"/>
                  </a:lnTo>
                  <a:lnTo>
                    <a:pt x="447252" y="357874"/>
                  </a:lnTo>
                  <a:lnTo>
                    <a:pt x="440333" y="340353"/>
                  </a:lnTo>
                  <a:lnTo>
                    <a:pt x="433414" y="332858"/>
                  </a:lnTo>
                  <a:lnTo>
                    <a:pt x="428801" y="330327"/>
                  </a:lnTo>
                  <a:lnTo>
                    <a:pt x="435720" y="292787"/>
                  </a:lnTo>
                  <a:lnTo>
                    <a:pt x="438027" y="262776"/>
                  </a:lnTo>
                  <a:lnTo>
                    <a:pt x="447252" y="202719"/>
                  </a:lnTo>
                  <a:lnTo>
                    <a:pt x="444946" y="170176"/>
                  </a:lnTo>
                  <a:lnTo>
                    <a:pt x="428801" y="107622"/>
                  </a:lnTo>
                  <a:lnTo>
                    <a:pt x="389624" y="60056"/>
                  </a:lnTo>
                  <a:lnTo>
                    <a:pt x="313545" y="15022"/>
                  </a:lnTo>
                  <a:lnTo>
                    <a:pt x="265118" y="5029"/>
                  </a:lnTo>
                  <a:lnTo>
                    <a:pt x="223622" y="0"/>
                  </a:lnTo>
                  <a:close/>
                </a:path>
              </a:pathLst>
            </a:custGeom>
            <a:solidFill>
              <a:srgbClr val="5F3E1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3" name="object 20"/>
            <p:cNvSpPr/>
            <p:nvPr/>
          </p:nvSpPr>
          <p:spPr>
            <a:xfrm>
              <a:off x="7752177" y="3820192"/>
              <a:ext cx="447675" cy="818515"/>
            </a:xfrm>
            <a:custGeom>
              <a:avLst/>
              <a:gdLst/>
              <a:ahLst/>
              <a:cxnLst/>
              <a:rect l="l" t="t" r="r" b="b"/>
              <a:pathLst>
                <a:path w="447675" h="818514">
                  <a:moveTo>
                    <a:pt x="13832" y="307810"/>
                  </a:moveTo>
                  <a:lnTo>
                    <a:pt x="16137" y="340353"/>
                  </a:lnTo>
                  <a:lnTo>
                    <a:pt x="0" y="340353"/>
                  </a:lnTo>
                  <a:lnTo>
                    <a:pt x="0" y="375394"/>
                  </a:lnTo>
                  <a:lnTo>
                    <a:pt x="9221" y="390417"/>
                  </a:lnTo>
                  <a:lnTo>
                    <a:pt x="16137" y="410436"/>
                  </a:lnTo>
                  <a:lnTo>
                    <a:pt x="16137" y="425425"/>
                  </a:lnTo>
                  <a:lnTo>
                    <a:pt x="25359" y="450473"/>
                  </a:lnTo>
                  <a:lnTo>
                    <a:pt x="29969" y="460466"/>
                  </a:lnTo>
                  <a:lnTo>
                    <a:pt x="41497" y="457968"/>
                  </a:lnTo>
                  <a:lnTo>
                    <a:pt x="46107" y="452972"/>
                  </a:lnTo>
                  <a:lnTo>
                    <a:pt x="53023" y="472990"/>
                  </a:lnTo>
                  <a:lnTo>
                    <a:pt x="55329" y="518028"/>
                  </a:lnTo>
                  <a:lnTo>
                    <a:pt x="57636" y="530539"/>
                  </a:lnTo>
                  <a:lnTo>
                    <a:pt x="62245" y="545554"/>
                  </a:lnTo>
                  <a:lnTo>
                    <a:pt x="82993" y="573081"/>
                  </a:lnTo>
                  <a:lnTo>
                    <a:pt x="92215" y="593103"/>
                  </a:lnTo>
                  <a:lnTo>
                    <a:pt x="110657" y="688198"/>
                  </a:lnTo>
                  <a:lnTo>
                    <a:pt x="140627" y="728236"/>
                  </a:lnTo>
                  <a:lnTo>
                    <a:pt x="175210" y="745753"/>
                  </a:lnTo>
                  <a:lnTo>
                    <a:pt x="223622" y="775784"/>
                  </a:lnTo>
                  <a:lnTo>
                    <a:pt x="248983" y="818326"/>
                  </a:lnTo>
                  <a:lnTo>
                    <a:pt x="276647" y="770778"/>
                  </a:lnTo>
                  <a:lnTo>
                    <a:pt x="325046" y="723232"/>
                  </a:lnTo>
                  <a:lnTo>
                    <a:pt x="366560" y="673182"/>
                  </a:lnTo>
                  <a:lnTo>
                    <a:pt x="366560" y="600608"/>
                  </a:lnTo>
                  <a:lnTo>
                    <a:pt x="401125" y="558065"/>
                  </a:lnTo>
                  <a:lnTo>
                    <a:pt x="405738" y="543053"/>
                  </a:lnTo>
                  <a:lnTo>
                    <a:pt x="410350" y="525536"/>
                  </a:lnTo>
                  <a:lnTo>
                    <a:pt x="412657" y="503012"/>
                  </a:lnTo>
                  <a:lnTo>
                    <a:pt x="417269" y="452972"/>
                  </a:lnTo>
                  <a:lnTo>
                    <a:pt x="428801" y="457968"/>
                  </a:lnTo>
                  <a:lnTo>
                    <a:pt x="435720" y="450473"/>
                  </a:lnTo>
                  <a:lnTo>
                    <a:pt x="435720" y="442945"/>
                  </a:lnTo>
                  <a:lnTo>
                    <a:pt x="438027" y="412934"/>
                  </a:lnTo>
                  <a:lnTo>
                    <a:pt x="440333" y="397911"/>
                  </a:lnTo>
                  <a:lnTo>
                    <a:pt x="447252" y="357874"/>
                  </a:lnTo>
                  <a:lnTo>
                    <a:pt x="440333" y="340353"/>
                  </a:lnTo>
                  <a:lnTo>
                    <a:pt x="433414" y="332858"/>
                  </a:lnTo>
                  <a:lnTo>
                    <a:pt x="428801" y="330327"/>
                  </a:lnTo>
                  <a:lnTo>
                    <a:pt x="435720" y="292787"/>
                  </a:lnTo>
                  <a:lnTo>
                    <a:pt x="438027" y="262776"/>
                  </a:lnTo>
                  <a:lnTo>
                    <a:pt x="442639" y="232731"/>
                  </a:lnTo>
                  <a:lnTo>
                    <a:pt x="447252" y="202719"/>
                  </a:lnTo>
                  <a:lnTo>
                    <a:pt x="444946" y="170176"/>
                  </a:lnTo>
                  <a:lnTo>
                    <a:pt x="428801" y="107622"/>
                  </a:lnTo>
                  <a:lnTo>
                    <a:pt x="389624" y="60056"/>
                  </a:lnTo>
                  <a:lnTo>
                    <a:pt x="313545" y="15022"/>
                  </a:lnTo>
                  <a:lnTo>
                    <a:pt x="265118" y="5029"/>
                  </a:lnTo>
                  <a:lnTo>
                    <a:pt x="223622" y="0"/>
                  </a:lnTo>
                  <a:lnTo>
                    <a:pt x="189042" y="2531"/>
                  </a:lnTo>
                  <a:lnTo>
                    <a:pt x="149850" y="10026"/>
                  </a:lnTo>
                  <a:lnTo>
                    <a:pt x="101438" y="35041"/>
                  </a:lnTo>
                  <a:lnTo>
                    <a:pt x="69161" y="57558"/>
                  </a:lnTo>
                  <a:lnTo>
                    <a:pt x="41497" y="90101"/>
                  </a:lnTo>
                  <a:lnTo>
                    <a:pt x="18443" y="150157"/>
                  </a:lnTo>
                  <a:lnTo>
                    <a:pt x="11527" y="197723"/>
                  </a:lnTo>
                  <a:lnTo>
                    <a:pt x="11527" y="237761"/>
                  </a:lnTo>
                  <a:lnTo>
                    <a:pt x="13832" y="307810"/>
                  </a:lnTo>
                  <a:close/>
                </a:path>
              </a:pathLst>
            </a:custGeom>
            <a:ln w="3175">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4" name="object 21"/>
            <p:cNvSpPr/>
            <p:nvPr/>
          </p:nvSpPr>
          <p:spPr>
            <a:xfrm>
              <a:off x="7740650" y="3807713"/>
              <a:ext cx="491490" cy="378460"/>
            </a:xfrm>
            <a:custGeom>
              <a:avLst/>
              <a:gdLst/>
              <a:ahLst/>
              <a:cxnLst/>
              <a:rect l="l" t="t" r="r" b="b"/>
              <a:pathLst>
                <a:path w="491490" h="378460">
                  <a:moveTo>
                    <a:pt x="193649" y="290283"/>
                  </a:moveTo>
                  <a:lnTo>
                    <a:pt x="191338" y="287782"/>
                  </a:lnTo>
                  <a:lnTo>
                    <a:pt x="182118" y="285254"/>
                  </a:lnTo>
                  <a:lnTo>
                    <a:pt x="170599" y="282752"/>
                  </a:lnTo>
                  <a:lnTo>
                    <a:pt x="161366" y="280263"/>
                  </a:lnTo>
                  <a:lnTo>
                    <a:pt x="147535" y="277761"/>
                  </a:lnTo>
                  <a:lnTo>
                    <a:pt x="136004" y="275259"/>
                  </a:lnTo>
                  <a:lnTo>
                    <a:pt x="126796" y="275259"/>
                  </a:lnTo>
                  <a:lnTo>
                    <a:pt x="115265" y="277761"/>
                  </a:lnTo>
                  <a:lnTo>
                    <a:pt x="99123" y="282752"/>
                  </a:lnTo>
                  <a:lnTo>
                    <a:pt x="85293" y="290283"/>
                  </a:lnTo>
                  <a:lnTo>
                    <a:pt x="69151" y="297776"/>
                  </a:lnTo>
                  <a:lnTo>
                    <a:pt x="78371" y="297776"/>
                  </a:lnTo>
                  <a:lnTo>
                    <a:pt x="85293" y="295275"/>
                  </a:lnTo>
                  <a:lnTo>
                    <a:pt x="94513" y="292785"/>
                  </a:lnTo>
                  <a:lnTo>
                    <a:pt x="108343" y="287782"/>
                  </a:lnTo>
                  <a:lnTo>
                    <a:pt x="122174" y="285254"/>
                  </a:lnTo>
                  <a:lnTo>
                    <a:pt x="131394" y="285254"/>
                  </a:lnTo>
                  <a:lnTo>
                    <a:pt x="138315" y="287782"/>
                  </a:lnTo>
                  <a:lnTo>
                    <a:pt x="147535" y="290283"/>
                  </a:lnTo>
                  <a:lnTo>
                    <a:pt x="170599" y="292785"/>
                  </a:lnTo>
                  <a:lnTo>
                    <a:pt x="186728" y="295275"/>
                  </a:lnTo>
                  <a:lnTo>
                    <a:pt x="191338" y="295275"/>
                  </a:lnTo>
                  <a:lnTo>
                    <a:pt x="193649" y="290283"/>
                  </a:lnTo>
                  <a:close/>
                </a:path>
                <a:path w="491490" h="378460">
                  <a:moveTo>
                    <a:pt x="401142" y="312801"/>
                  </a:moveTo>
                  <a:lnTo>
                    <a:pt x="359625" y="292785"/>
                  </a:lnTo>
                  <a:lnTo>
                    <a:pt x="331952" y="282752"/>
                  </a:lnTo>
                  <a:lnTo>
                    <a:pt x="320459" y="282752"/>
                  </a:lnTo>
                  <a:lnTo>
                    <a:pt x="308927" y="285254"/>
                  </a:lnTo>
                  <a:lnTo>
                    <a:pt x="281254" y="287782"/>
                  </a:lnTo>
                  <a:lnTo>
                    <a:pt x="278942" y="292785"/>
                  </a:lnTo>
                  <a:lnTo>
                    <a:pt x="276644" y="295275"/>
                  </a:lnTo>
                  <a:lnTo>
                    <a:pt x="278942" y="297776"/>
                  </a:lnTo>
                  <a:lnTo>
                    <a:pt x="285864" y="300278"/>
                  </a:lnTo>
                  <a:lnTo>
                    <a:pt x="308927" y="295275"/>
                  </a:lnTo>
                  <a:lnTo>
                    <a:pt x="318147" y="292785"/>
                  </a:lnTo>
                  <a:lnTo>
                    <a:pt x="345795" y="292785"/>
                  </a:lnTo>
                  <a:lnTo>
                    <a:pt x="352717" y="295275"/>
                  </a:lnTo>
                  <a:lnTo>
                    <a:pt x="361937" y="297776"/>
                  </a:lnTo>
                  <a:lnTo>
                    <a:pt x="373468" y="300278"/>
                  </a:lnTo>
                  <a:lnTo>
                    <a:pt x="387311" y="310299"/>
                  </a:lnTo>
                  <a:lnTo>
                    <a:pt x="401142" y="312801"/>
                  </a:lnTo>
                  <a:close/>
                </a:path>
                <a:path w="491490" h="378460">
                  <a:moveTo>
                    <a:pt x="491032" y="252742"/>
                  </a:moveTo>
                  <a:lnTo>
                    <a:pt x="488721" y="227698"/>
                  </a:lnTo>
                  <a:lnTo>
                    <a:pt x="484111" y="185166"/>
                  </a:lnTo>
                  <a:lnTo>
                    <a:pt x="479501" y="160147"/>
                  </a:lnTo>
                  <a:lnTo>
                    <a:pt x="477227" y="142621"/>
                  </a:lnTo>
                  <a:lnTo>
                    <a:pt x="467995" y="117614"/>
                  </a:lnTo>
                  <a:lnTo>
                    <a:pt x="454164" y="105079"/>
                  </a:lnTo>
                  <a:lnTo>
                    <a:pt x="447243" y="97586"/>
                  </a:lnTo>
                  <a:lnTo>
                    <a:pt x="421868" y="82562"/>
                  </a:lnTo>
                  <a:lnTo>
                    <a:pt x="414947" y="65049"/>
                  </a:lnTo>
                  <a:lnTo>
                    <a:pt x="408038" y="52527"/>
                  </a:lnTo>
                  <a:lnTo>
                    <a:pt x="394220" y="40030"/>
                  </a:lnTo>
                  <a:lnTo>
                    <a:pt x="382689" y="30010"/>
                  </a:lnTo>
                  <a:lnTo>
                    <a:pt x="371157" y="22517"/>
                  </a:lnTo>
                  <a:lnTo>
                    <a:pt x="355015" y="17513"/>
                  </a:lnTo>
                  <a:lnTo>
                    <a:pt x="341185" y="12484"/>
                  </a:lnTo>
                  <a:lnTo>
                    <a:pt x="329679" y="7493"/>
                  </a:lnTo>
                  <a:lnTo>
                    <a:pt x="301993" y="2489"/>
                  </a:lnTo>
                  <a:lnTo>
                    <a:pt x="274332" y="0"/>
                  </a:lnTo>
                  <a:lnTo>
                    <a:pt x="209778" y="0"/>
                  </a:lnTo>
                  <a:lnTo>
                    <a:pt x="138315" y="15011"/>
                  </a:lnTo>
                  <a:lnTo>
                    <a:pt x="94513" y="35039"/>
                  </a:lnTo>
                  <a:lnTo>
                    <a:pt x="76073" y="42532"/>
                  </a:lnTo>
                  <a:lnTo>
                    <a:pt x="64541" y="52527"/>
                  </a:lnTo>
                  <a:lnTo>
                    <a:pt x="50711" y="62547"/>
                  </a:lnTo>
                  <a:lnTo>
                    <a:pt x="39192" y="72542"/>
                  </a:lnTo>
                  <a:lnTo>
                    <a:pt x="13830" y="105079"/>
                  </a:lnTo>
                  <a:lnTo>
                    <a:pt x="0" y="167640"/>
                  </a:lnTo>
                  <a:lnTo>
                    <a:pt x="0" y="230225"/>
                  </a:lnTo>
                  <a:lnTo>
                    <a:pt x="2298" y="255244"/>
                  </a:lnTo>
                  <a:lnTo>
                    <a:pt x="6908" y="290283"/>
                  </a:lnTo>
                  <a:lnTo>
                    <a:pt x="9220" y="320294"/>
                  </a:lnTo>
                  <a:lnTo>
                    <a:pt x="9220" y="357835"/>
                  </a:lnTo>
                  <a:lnTo>
                    <a:pt x="11518" y="377850"/>
                  </a:lnTo>
                  <a:lnTo>
                    <a:pt x="18440" y="365366"/>
                  </a:lnTo>
                  <a:lnTo>
                    <a:pt x="20739" y="357835"/>
                  </a:lnTo>
                  <a:lnTo>
                    <a:pt x="25349" y="355333"/>
                  </a:lnTo>
                  <a:lnTo>
                    <a:pt x="41490" y="345338"/>
                  </a:lnTo>
                  <a:lnTo>
                    <a:pt x="46101" y="335318"/>
                  </a:lnTo>
                  <a:lnTo>
                    <a:pt x="48399" y="325323"/>
                  </a:lnTo>
                  <a:lnTo>
                    <a:pt x="46101" y="305269"/>
                  </a:lnTo>
                  <a:lnTo>
                    <a:pt x="43789" y="292785"/>
                  </a:lnTo>
                  <a:lnTo>
                    <a:pt x="43789" y="245211"/>
                  </a:lnTo>
                  <a:lnTo>
                    <a:pt x="46101" y="217703"/>
                  </a:lnTo>
                  <a:lnTo>
                    <a:pt x="55321" y="202679"/>
                  </a:lnTo>
                  <a:lnTo>
                    <a:pt x="59931" y="197688"/>
                  </a:lnTo>
                  <a:lnTo>
                    <a:pt x="64541" y="175171"/>
                  </a:lnTo>
                  <a:lnTo>
                    <a:pt x="71462" y="157645"/>
                  </a:lnTo>
                  <a:lnTo>
                    <a:pt x="73761" y="140131"/>
                  </a:lnTo>
                  <a:lnTo>
                    <a:pt x="80683" y="127596"/>
                  </a:lnTo>
                  <a:lnTo>
                    <a:pt x="85293" y="120103"/>
                  </a:lnTo>
                  <a:lnTo>
                    <a:pt x="87591" y="120103"/>
                  </a:lnTo>
                  <a:lnTo>
                    <a:pt x="99123" y="117614"/>
                  </a:lnTo>
                  <a:lnTo>
                    <a:pt x="117563" y="127596"/>
                  </a:lnTo>
                  <a:lnTo>
                    <a:pt x="131394" y="137629"/>
                  </a:lnTo>
                  <a:lnTo>
                    <a:pt x="149847" y="147624"/>
                  </a:lnTo>
                  <a:lnTo>
                    <a:pt x="168287" y="155143"/>
                  </a:lnTo>
                  <a:lnTo>
                    <a:pt x="170599" y="157645"/>
                  </a:lnTo>
                  <a:lnTo>
                    <a:pt x="184429" y="160147"/>
                  </a:lnTo>
                  <a:lnTo>
                    <a:pt x="195948" y="160147"/>
                  </a:lnTo>
                  <a:lnTo>
                    <a:pt x="209778" y="157645"/>
                  </a:lnTo>
                  <a:lnTo>
                    <a:pt x="225920" y="155143"/>
                  </a:lnTo>
                  <a:lnTo>
                    <a:pt x="237451" y="152654"/>
                  </a:lnTo>
                  <a:lnTo>
                    <a:pt x="255892" y="147624"/>
                  </a:lnTo>
                  <a:lnTo>
                    <a:pt x="262801" y="147624"/>
                  </a:lnTo>
                  <a:lnTo>
                    <a:pt x="278942" y="140131"/>
                  </a:lnTo>
                  <a:lnTo>
                    <a:pt x="292773" y="130098"/>
                  </a:lnTo>
                  <a:lnTo>
                    <a:pt x="304304" y="122605"/>
                  </a:lnTo>
                  <a:lnTo>
                    <a:pt x="315836" y="112610"/>
                  </a:lnTo>
                  <a:lnTo>
                    <a:pt x="327367" y="105079"/>
                  </a:lnTo>
                  <a:lnTo>
                    <a:pt x="350405" y="95097"/>
                  </a:lnTo>
                  <a:lnTo>
                    <a:pt x="359625" y="92595"/>
                  </a:lnTo>
                  <a:lnTo>
                    <a:pt x="371157" y="87566"/>
                  </a:lnTo>
                  <a:lnTo>
                    <a:pt x="382689" y="87566"/>
                  </a:lnTo>
                  <a:lnTo>
                    <a:pt x="394220" y="85064"/>
                  </a:lnTo>
                  <a:lnTo>
                    <a:pt x="405726" y="85064"/>
                  </a:lnTo>
                  <a:lnTo>
                    <a:pt x="414947" y="97586"/>
                  </a:lnTo>
                  <a:lnTo>
                    <a:pt x="419569" y="97586"/>
                  </a:lnTo>
                  <a:lnTo>
                    <a:pt x="421868" y="110083"/>
                  </a:lnTo>
                  <a:lnTo>
                    <a:pt x="424180" y="117614"/>
                  </a:lnTo>
                  <a:lnTo>
                    <a:pt x="440321" y="152654"/>
                  </a:lnTo>
                  <a:lnTo>
                    <a:pt x="449541" y="167640"/>
                  </a:lnTo>
                  <a:lnTo>
                    <a:pt x="454164" y="185166"/>
                  </a:lnTo>
                  <a:lnTo>
                    <a:pt x="456463" y="227698"/>
                  </a:lnTo>
                  <a:lnTo>
                    <a:pt x="447243" y="262737"/>
                  </a:lnTo>
                  <a:lnTo>
                    <a:pt x="447243" y="287782"/>
                  </a:lnTo>
                  <a:lnTo>
                    <a:pt x="442633" y="315302"/>
                  </a:lnTo>
                  <a:lnTo>
                    <a:pt x="435711" y="360337"/>
                  </a:lnTo>
                  <a:lnTo>
                    <a:pt x="438010" y="357835"/>
                  </a:lnTo>
                  <a:lnTo>
                    <a:pt x="440321" y="347840"/>
                  </a:lnTo>
                  <a:lnTo>
                    <a:pt x="447243" y="345338"/>
                  </a:lnTo>
                  <a:lnTo>
                    <a:pt x="479501" y="322795"/>
                  </a:lnTo>
                  <a:lnTo>
                    <a:pt x="488721" y="280263"/>
                  </a:lnTo>
                  <a:lnTo>
                    <a:pt x="491032" y="252742"/>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5" name="object 22"/>
            <p:cNvSpPr/>
            <p:nvPr/>
          </p:nvSpPr>
          <p:spPr>
            <a:xfrm>
              <a:off x="7898472" y="4236958"/>
              <a:ext cx="156966" cy="132538"/>
            </a:xfrm>
            <a:prstGeom prst="rect">
              <a:avLst/>
            </a:prstGeom>
            <a:blipFill>
              <a:blip r:embed="rId7"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6" name="object 23"/>
            <p:cNvSpPr/>
            <p:nvPr/>
          </p:nvSpPr>
          <p:spPr>
            <a:xfrm>
              <a:off x="7838539" y="4394535"/>
              <a:ext cx="228427" cy="72557"/>
            </a:xfrm>
            <a:prstGeom prst="rect">
              <a:avLst/>
            </a:prstGeom>
            <a:blipFill>
              <a:blip r:embed="rId8"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7" name="object 24"/>
            <p:cNvSpPr/>
            <p:nvPr/>
          </p:nvSpPr>
          <p:spPr>
            <a:xfrm>
              <a:off x="8021908" y="4128003"/>
              <a:ext cx="90170" cy="35560"/>
            </a:xfrm>
            <a:custGeom>
              <a:avLst/>
              <a:gdLst/>
              <a:ahLst/>
              <a:cxnLst/>
              <a:rect l="l" t="t" r="r" b="b"/>
              <a:pathLst>
                <a:path w="90170" h="35560">
                  <a:moveTo>
                    <a:pt x="50702" y="0"/>
                  </a:moveTo>
                  <a:lnTo>
                    <a:pt x="39201" y="0"/>
                  </a:lnTo>
                  <a:lnTo>
                    <a:pt x="32282" y="2498"/>
                  </a:lnTo>
                  <a:lnTo>
                    <a:pt x="20747" y="10026"/>
                  </a:lnTo>
                  <a:lnTo>
                    <a:pt x="6915" y="17520"/>
                  </a:lnTo>
                  <a:lnTo>
                    <a:pt x="2303" y="22517"/>
                  </a:lnTo>
                  <a:lnTo>
                    <a:pt x="0" y="27546"/>
                  </a:lnTo>
                  <a:lnTo>
                    <a:pt x="2303" y="30044"/>
                  </a:lnTo>
                  <a:lnTo>
                    <a:pt x="16138" y="30044"/>
                  </a:lnTo>
                  <a:lnTo>
                    <a:pt x="39201" y="35041"/>
                  </a:lnTo>
                  <a:lnTo>
                    <a:pt x="64540" y="35041"/>
                  </a:lnTo>
                  <a:lnTo>
                    <a:pt x="73766" y="32543"/>
                  </a:lnTo>
                  <a:lnTo>
                    <a:pt x="80685" y="30044"/>
                  </a:lnTo>
                  <a:lnTo>
                    <a:pt x="89910" y="25048"/>
                  </a:lnTo>
                  <a:lnTo>
                    <a:pt x="82991" y="17520"/>
                  </a:lnTo>
                  <a:lnTo>
                    <a:pt x="62234" y="2498"/>
                  </a:lnTo>
                  <a:lnTo>
                    <a:pt x="50702" y="0"/>
                  </a:lnTo>
                  <a:close/>
                </a:path>
              </a:pathLst>
            </a:custGeom>
            <a:solidFill>
              <a:srgbClr val="DFDFD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8" name="object 25"/>
            <p:cNvSpPr/>
            <p:nvPr/>
          </p:nvSpPr>
          <p:spPr>
            <a:xfrm>
              <a:off x="8047265" y="4125504"/>
              <a:ext cx="39370" cy="38100"/>
            </a:xfrm>
            <a:custGeom>
              <a:avLst/>
              <a:gdLst/>
              <a:ahLst/>
              <a:cxnLst/>
              <a:rect l="l" t="t" r="r" b="b"/>
              <a:pathLst>
                <a:path w="39370" h="38100">
                  <a:moveTo>
                    <a:pt x="19594" y="0"/>
                  </a:moveTo>
                  <a:lnTo>
                    <a:pt x="11966" y="1473"/>
                  </a:lnTo>
                  <a:lnTo>
                    <a:pt x="5738" y="5496"/>
                  </a:lnTo>
                  <a:lnTo>
                    <a:pt x="1539" y="11466"/>
                  </a:lnTo>
                  <a:lnTo>
                    <a:pt x="0" y="18786"/>
                  </a:lnTo>
                  <a:lnTo>
                    <a:pt x="1539" y="26086"/>
                  </a:lnTo>
                  <a:lnTo>
                    <a:pt x="5738" y="32047"/>
                  </a:lnTo>
                  <a:lnTo>
                    <a:pt x="11966" y="36066"/>
                  </a:lnTo>
                  <a:lnTo>
                    <a:pt x="19594" y="37539"/>
                  </a:lnTo>
                  <a:lnTo>
                    <a:pt x="27222" y="36066"/>
                  </a:lnTo>
                  <a:lnTo>
                    <a:pt x="33448" y="32047"/>
                  </a:lnTo>
                  <a:lnTo>
                    <a:pt x="37644" y="26086"/>
                  </a:lnTo>
                  <a:lnTo>
                    <a:pt x="39183" y="18786"/>
                  </a:lnTo>
                  <a:lnTo>
                    <a:pt x="37644" y="11466"/>
                  </a:lnTo>
                  <a:lnTo>
                    <a:pt x="33448" y="5496"/>
                  </a:lnTo>
                  <a:lnTo>
                    <a:pt x="27222" y="1473"/>
                  </a:lnTo>
                  <a:lnTo>
                    <a:pt x="19594" y="0"/>
                  </a:lnTo>
                  <a:close/>
                </a:path>
              </a:pathLst>
            </a:custGeom>
            <a:solidFill>
              <a:srgbClr val="7E3E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9" name="object 26"/>
            <p:cNvSpPr/>
            <p:nvPr/>
          </p:nvSpPr>
          <p:spPr>
            <a:xfrm>
              <a:off x="8051884" y="4128003"/>
              <a:ext cx="30480" cy="35560"/>
            </a:xfrm>
            <a:custGeom>
              <a:avLst/>
              <a:gdLst/>
              <a:ahLst/>
              <a:cxnLst/>
              <a:rect l="l" t="t" r="r" b="b"/>
              <a:pathLst>
                <a:path w="30479" h="35560">
                  <a:moveTo>
                    <a:pt x="23248" y="0"/>
                  </a:moveTo>
                  <a:lnTo>
                    <a:pt x="6703" y="0"/>
                  </a:lnTo>
                  <a:lnTo>
                    <a:pt x="0" y="7860"/>
                  </a:lnTo>
                  <a:lnTo>
                    <a:pt x="0" y="27213"/>
                  </a:lnTo>
                  <a:lnTo>
                    <a:pt x="6703" y="35041"/>
                  </a:lnTo>
                  <a:lnTo>
                    <a:pt x="23248" y="35041"/>
                  </a:lnTo>
                  <a:lnTo>
                    <a:pt x="29951" y="27213"/>
                  </a:lnTo>
                  <a:lnTo>
                    <a:pt x="29951" y="7860"/>
                  </a:lnTo>
                  <a:close/>
                </a:path>
              </a:pathLst>
            </a:custGeom>
            <a:solidFill>
              <a:srgbClr val="BE7E3E"/>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0" name="object 27"/>
            <p:cNvSpPr/>
            <p:nvPr/>
          </p:nvSpPr>
          <p:spPr>
            <a:xfrm>
              <a:off x="8056497" y="4133032"/>
              <a:ext cx="20955" cy="25400"/>
            </a:xfrm>
            <a:custGeom>
              <a:avLst/>
              <a:gdLst/>
              <a:ahLst/>
              <a:cxnLst/>
              <a:rect l="l" t="t" r="r" b="b"/>
              <a:pathLst>
                <a:path w="20954" h="25400">
                  <a:moveTo>
                    <a:pt x="16082" y="0"/>
                  </a:moveTo>
                  <a:lnTo>
                    <a:pt x="4643" y="0"/>
                  </a:lnTo>
                  <a:lnTo>
                    <a:pt x="0" y="5595"/>
                  </a:lnTo>
                  <a:lnTo>
                    <a:pt x="0" y="19419"/>
                  </a:lnTo>
                  <a:lnTo>
                    <a:pt x="4643" y="25015"/>
                  </a:lnTo>
                  <a:lnTo>
                    <a:pt x="16082" y="25015"/>
                  </a:lnTo>
                  <a:lnTo>
                    <a:pt x="20726" y="19419"/>
                  </a:lnTo>
                  <a:lnTo>
                    <a:pt x="20726" y="5595"/>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1" name="object 28"/>
            <p:cNvSpPr/>
            <p:nvPr/>
          </p:nvSpPr>
          <p:spPr>
            <a:xfrm>
              <a:off x="8021908" y="4128003"/>
              <a:ext cx="94615" cy="25400"/>
            </a:xfrm>
            <a:custGeom>
              <a:avLst/>
              <a:gdLst/>
              <a:ahLst/>
              <a:cxnLst/>
              <a:rect l="l" t="t" r="r" b="b"/>
              <a:pathLst>
                <a:path w="94615" h="25400">
                  <a:moveTo>
                    <a:pt x="0" y="25048"/>
                  </a:moveTo>
                  <a:lnTo>
                    <a:pt x="4609" y="22517"/>
                  </a:lnTo>
                  <a:lnTo>
                    <a:pt x="9219" y="17520"/>
                  </a:lnTo>
                  <a:lnTo>
                    <a:pt x="16138" y="12524"/>
                  </a:lnTo>
                  <a:lnTo>
                    <a:pt x="20747" y="7527"/>
                  </a:lnTo>
                  <a:lnTo>
                    <a:pt x="27670" y="5029"/>
                  </a:lnTo>
                  <a:lnTo>
                    <a:pt x="39201" y="0"/>
                  </a:lnTo>
                  <a:lnTo>
                    <a:pt x="46120" y="0"/>
                  </a:lnTo>
                  <a:lnTo>
                    <a:pt x="53009" y="0"/>
                  </a:lnTo>
                  <a:lnTo>
                    <a:pt x="62234" y="2498"/>
                  </a:lnTo>
                  <a:lnTo>
                    <a:pt x="69153" y="7527"/>
                  </a:lnTo>
                  <a:lnTo>
                    <a:pt x="78379" y="12524"/>
                  </a:lnTo>
                  <a:lnTo>
                    <a:pt x="85298" y="20018"/>
                  </a:lnTo>
                  <a:lnTo>
                    <a:pt x="89910" y="22517"/>
                  </a:lnTo>
                  <a:lnTo>
                    <a:pt x="94523" y="25048"/>
                  </a:lnTo>
                </a:path>
              </a:pathLst>
            </a:custGeom>
            <a:ln w="3175">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2" name="object 29"/>
            <p:cNvSpPr/>
            <p:nvPr/>
          </p:nvSpPr>
          <p:spPr>
            <a:xfrm>
              <a:off x="7851308" y="4118010"/>
              <a:ext cx="90170" cy="35560"/>
            </a:xfrm>
            <a:custGeom>
              <a:avLst/>
              <a:gdLst/>
              <a:ahLst/>
              <a:cxnLst/>
              <a:rect l="l" t="t" r="r" b="b"/>
              <a:pathLst>
                <a:path w="90170" h="35560">
                  <a:moveTo>
                    <a:pt x="39192" y="0"/>
                  </a:moveTo>
                  <a:lnTo>
                    <a:pt x="27663" y="2498"/>
                  </a:lnTo>
                  <a:lnTo>
                    <a:pt x="13831" y="12490"/>
                  </a:lnTo>
                  <a:lnTo>
                    <a:pt x="6915" y="20018"/>
                  </a:lnTo>
                  <a:lnTo>
                    <a:pt x="0" y="25015"/>
                  </a:lnTo>
                  <a:lnTo>
                    <a:pt x="9222" y="30011"/>
                  </a:lnTo>
                  <a:lnTo>
                    <a:pt x="16138" y="32509"/>
                  </a:lnTo>
                  <a:lnTo>
                    <a:pt x="25357" y="35041"/>
                  </a:lnTo>
                  <a:lnTo>
                    <a:pt x="64550" y="35041"/>
                  </a:lnTo>
                  <a:lnTo>
                    <a:pt x="76078" y="30011"/>
                  </a:lnTo>
                  <a:lnTo>
                    <a:pt x="87604" y="30011"/>
                  </a:lnTo>
                  <a:lnTo>
                    <a:pt x="89910" y="27513"/>
                  </a:lnTo>
                  <a:lnTo>
                    <a:pt x="87604" y="22517"/>
                  </a:lnTo>
                  <a:lnTo>
                    <a:pt x="82994" y="20018"/>
                  </a:lnTo>
                  <a:lnTo>
                    <a:pt x="78382" y="15022"/>
                  </a:lnTo>
                  <a:lnTo>
                    <a:pt x="71466" y="9992"/>
                  </a:lnTo>
                  <a:lnTo>
                    <a:pt x="50718" y="2498"/>
                  </a:lnTo>
                  <a:lnTo>
                    <a:pt x="39192" y="0"/>
                  </a:lnTo>
                  <a:close/>
                </a:path>
              </a:pathLst>
            </a:custGeom>
            <a:solidFill>
              <a:srgbClr val="DFDFD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3" name="object 30"/>
            <p:cNvSpPr/>
            <p:nvPr/>
          </p:nvSpPr>
          <p:spPr>
            <a:xfrm>
              <a:off x="7874362" y="4118010"/>
              <a:ext cx="37465" cy="35560"/>
            </a:xfrm>
            <a:custGeom>
              <a:avLst/>
              <a:gdLst/>
              <a:ahLst/>
              <a:cxnLst/>
              <a:rect l="l" t="t" r="r" b="b"/>
              <a:pathLst>
                <a:path w="37465" h="35560">
                  <a:moveTo>
                    <a:pt x="18441" y="0"/>
                  </a:moveTo>
                  <a:lnTo>
                    <a:pt x="11263" y="1374"/>
                  </a:lnTo>
                  <a:lnTo>
                    <a:pt x="5401" y="5125"/>
                  </a:lnTo>
                  <a:lnTo>
                    <a:pt x="1449" y="10693"/>
                  </a:lnTo>
                  <a:lnTo>
                    <a:pt x="0" y="17520"/>
                  </a:lnTo>
                  <a:lnTo>
                    <a:pt x="1449" y="24333"/>
                  </a:lnTo>
                  <a:lnTo>
                    <a:pt x="5401" y="29903"/>
                  </a:lnTo>
                  <a:lnTo>
                    <a:pt x="11263" y="33662"/>
                  </a:lnTo>
                  <a:lnTo>
                    <a:pt x="18441" y="35041"/>
                  </a:lnTo>
                  <a:lnTo>
                    <a:pt x="25621" y="33662"/>
                  </a:lnTo>
                  <a:lnTo>
                    <a:pt x="31484" y="29903"/>
                  </a:lnTo>
                  <a:lnTo>
                    <a:pt x="35436" y="24333"/>
                  </a:lnTo>
                  <a:lnTo>
                    <a:pt x="36886" y="17520"/>
                  </a:lnTo>
                  <a:lnTo>
                    <a:pt x="35436" y="10693"/>
                  </a:lnTo>
                  <a:lnTo>
                    <a:pt x="31484" y="5125"/>
                  </a:lnTo>
                  <a:lnTo>
                    <a:pt x="25621" y="1374"/>
                  </a:lnTo>
                  <a:lnTo>
                    <a:pt x="18441" y="0"/>
                  </a:lnTo>
                  <a:close/>
                </a:path>
              </a:pathLst>
            </a:custGeom>
            <a:solidFill>
              <a:srgbClr val="7E3E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4" name="object 31"/>
            <p:cNvSpPr/>
            <p:nvPr/>
          </p:nvSpPr>
          <p:spPr>
            <a:xfrm>
              <a:off x="7878972" y="4120508"/>
              <a:ext cx="30480" cy="33020"/>
            </a:xfrm>
            <a:custGeom>
              <a:avLst/>
              <a:gdLst/>
              <a:ahLst/>
              <a:cxnLst/>
              <a:rect l="l" t="t" r="r" b="b"/>
              <a:pathLst>
                <a:path w="30479" h="33020">
                  <a:moveTo>
                    <a:pt x="23260" y="0"/>
                  </a:moveTo>
                  <a:lnTo>
                    <a:pt x="6709" y="0"/>
                  </a:lnTo>
                  <a:lnTo>
                    <a:pt x="0" y="7294"/>
                  </a:lnTo>
                  <a:lnTo>
                    <a:pt x="0" y="25248"/>
                  </a:lnTo>
                  <a:lnTo>
                    <a:pt x="6709" y="32543"/>
                  </a:lnTo>
                  <a:lnTo>
                    <a:pt x="23260" y="32543"/>
                  </a:lnTo>
                  <a:lnTo>
                    <a:pt x="29970" y="25248"/>
                  </a:lnTo>
                  <a:lnTo>
                    <a:pt x="29970" y="7294"/>
                  </a:lnTo>
                  <a:close/>
                </a:path>
              </a:pathLst>
            </a:custGeom>
            <a:solidFill>
              <a:srgbClr val="BE7E3E"/>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5" name="object 32"/>
            <p:cNvSpPr/>
            <p:nvPr/>
          </p:nvSpPr>
          <p:spPr>
            <a:xfrm>
              <a:off x="7881278" y="4123006"/>
              <a:ext cx="23495" cy="25400"/>
            </a:xfrm>
            <a:custGeom>
              <a:avLst/>
              <a:gdLst/>
              <a:ahLst/>
              <a:cxnLst/>
              <a:rect l="l" t="t" r="r" b="b"/>
              <a:pathLst>
                <a:path w="23495" h="25400">
                  <a:moveTo>
                    <a:pt x="17891" y="0"/>
                  </a:moveTo>
                  <a:lnTo>
                    <a:pt x="5160" y="0"/>
                  </a:lnTo>
                  <a:lnTo>
                    <a:pt x="0" y="5595"/>
                  </a:lnTo>
                  <a:lnTo>
                    <a:pt x="0" y="19419"/>
                  </a:lnTo>
                  <a:lnTo>
                    <a:pt x="5160" y="25015"/>
                  </a:lnTo>
                  <a:lnTo>
                    <a:pt x="17891" y="25015"/>
                  </a:lnTo>
                  <a:lnTo>
                    <a:pt x="23054" y="19419"/>
                  </a:lnTo>
                  <a:lnTo>
                    <a:pt x="23054" y="5595"/>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6" name="object 33"/>
            <p:cNvSpPr/>
            <p:nvPr/>
          </p:nvSpPr>
          <p:spPr>
            <a:xfrm>
              <a:off x="7846699" y="4118010"/>
              <a:ext cx="94615" cy="27940"/>
            </a:xfrm>
            <a:custGeom>
              <a:avLst/>
              <a:gdLst/>
              <a:ahLst/>
              <a:cxnLst/>
              <a:rect l="l" t="t" r="r" b="b"/>
              <a:pathLst>
                <a:path w="94615" h="27939">
                  <a:moveTo>
                    <a:pt x="94520" y="27513"/>
                  </a:moveTo>
                  <a:lnTo>
                    <a:pt x="92214" y="22517"/>
                  </a:lnTo>
                  <a:lnTo>
                    <a:pt x="85298" y="17520"/>
                  </a:lnTo>
                  <a:lnTo>
                    <a:pt x="80688" y="12490"/>
                  </a:lnTo>
                  <a:lnTo>
                    <a:pt x="73772" y="7494"/>
                  </a:lnTo>
                  <a:lnTo>
                    <a:pt x="66853" y="4996"/>
                  </a:lnTo>
                  <a:lnTo>
                    <a:pt x="55327" y="2498"/>
                  </a:lnTo>
                  <a:lnTo>
                    <a:pt x="48411" y="0"/>
                  </a:lnTo>
                  <a:lnTo>
                    <a:pt x="41495" y="0"/>
                  </a:lnTo>
                  <a:lnTo>
                    <a:pt x="32273" y="2498"/>
                  </a:lnTo>
                  <a:lnTo>
                    <a:pt x="25357" y="7494"/>
                  </a:lnTo>
                  <a:lnTo>
                    <a:pt x="18441" y="12490"/>
                  </a:lnTo>
                  <a:lnTo>
                    <a:pt x="9219" y="20018"/>
                  </a:lnTo>
                  <a:lnTo>
                    <a:pt x="4609" y="25015"/>
                  </a:lnTo>
                  <a:lnTo>
                    <a:pt x="0" y="25015"/>
                  </a:lnTo>
                </a:path>
              </a:pathLst>
            </a:custGeom>
            <a:ln w="3175">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7" name="object 34"/>
            <p:cNvSpPr/>
            <p:nvPr/>
          </p:nvSpPr>
          <p:spPr>
            <a:xfrm>
              <a:off x="3389726" y="3796443"/>
              <a:ext cx="447675" cy="818515"/>
            </a:xfrm>
            <a:custGeom>
              <a:avLst/>
              <a:gdLst/>
              <a:ahLst/>
              <a:cxnLst/>
              <a:rect l="l" t="t" r="r" b="b"/>
              <a:pathLst>
                <a:path w="447675" h="818514">
                  <a:moveTo>
                    <a:pt x="223622" y="0"/>
                  </a:moveTo>
                  <a:lnTo>
                    <a:pt x="149850" y="10026"/>
                  </a:lnTo>
                  <a:lnTo>
                    <a:pt x="101438" y="35041"/>
                  </a:lnTo>
                  <a:lnTo>
                    <a:pt x="69161" y="57558"/>
                  </a:lnTo>
                  <a:lnTo>
                    <a:pt x="41497" y="90101"/>
                  </a:lnTo>
                  <a:lnTo>
                    <a:pt x="18443" y="150157"/>
                  </a:lnTo>
                  <a:lnTo>
                    <a:pt x="11527" y="197723"/>
                  </a:lnTo>
                  <a:lnTo>
                    <a:pt x="11527" y="237761"/>
                  </a:lnTo>
                  <a:lnTo>
                    <a:pt x="13832" y="307810"/>
                  </a:lnTo>
                  <a:lnTo>
                    <a:pt x="16137" y="340353"/>
                  </a:lnTo>
                  <a:lnTo>
                    <a:pt x="0" y="340353"/>
                  </a:lnTo>
                  <a:lnTo>
                    <a:pt x="0" y="375394"/>
                  </a:lnTo>
                  <a:lnTo>
                    <a:pt x="9221" y="390417"/>
                  </a:lnTo>
                  <a:lnTo>
                    <a:pt x="16137" y="410436"/>
                  </a:lnTo>
                  <a:lnTo>
                    <a:pt x="16137" y="425425"/>
                  </a:lnTo>
                  <a:lnTo>
                    <a:pt x="25359" y="450473"/>
                  </a:lnTo>
                  <a:lnTo>
                    <a:pt x="29969" y="460466"/>
                  </a:lnTo>
                  <a:lnTo>
                    <a:pt x="41497" y="457968"/>
                  </a:lnTo>
                  <a:lnTo>
                    <a:pt x="46107" y="452972"/>
                  </a:lnTo>
                  <a:lnTo>
                    <a:pt x="53023" y="472990"/>
                  </a:lnTo>
                  <a:lnTo>
                    <a:pt x="55329" y="518028"/>
                  </a:lnTo>
                  <a:lnTo>
                    <a:pt x="57636" y="530539"/>
                  </a:lnTo>
                  <a:lnTo>
                    <a:pt x="62245" y="545554"/>
                  </a:lnTo>
                  <a:lnTo>
                    <a:pt x="82993" y="573081"/>
                  </a:lnTo>
                  <a:lnTo>
                    <a:pt x="92215" y="593103"/>
                  </a:lnTo>
                  <a:lnTo>
                    <a:pt x="110657" y="688198"/>
                  </a:lnTo>
                  <a:lnTo>
                    <a:pt x="140627" y="728236"/>
                  </a:lnTo>
                  <a:lnTo>
                    <a:pt x="175210" y="745753"/>
                  </a:lnTo>
                  <a:lnTo>
                    <a:pt x="223622" y="775784"/>
                  </a:lnTo>
                  <a:lnTo>
                    <a:pt x="248983" y="818326"/>
                  </a:lnTo>
                  <a:lnTo>
                    <a:pt x="276647" y="770778"/>
                  </a:lnTo>
                  <a:lnTo>
                    <a:pt x="325046" y="723232"/>
                  </a:lnTo>
                  <a:lnTo>
                    <a:pt x="366560" y="673182"/>
                  </a:lnTo>
                  <a:lnTo>
                    <a:pt x="366560" y="600608"/>
                  </a:lnTo>
                  <a:lnTo>
                    <a:pt x="401125" y="558065"/>
                  </a:lnTo>
                  <a:lnTo>
                    <a:pt x="405738" y="543053"/>
                  </a:lnTo>
                  <a:lnTo>
                    <a:pt x="410350" y="525536"/>
                  </a:lnTo>
                  <a:lnTo>
                    <a:pt x="412657" y="503012"/>
                  </a:lnTo>
                  <a:lnTo>
                    <a:pt x="417269" y="452972"/>
                  </a:lnTo>
                  <a:lnTo>
                    <a:pt x="428801" y="457968"/>
                  </a:lnTo>
                  <a:lnTo>
                    <a:pt x="435720" y="450473"/>
                  </a:lnTo>
                  <a:lnTo>
                    <a:pt x="435720" y="442945"/>
                  </a:lnTo>
                  <a:lnTo>
                    <a:pt x="438027" y="412934"/>
                  </a:lnTo>
                  <a:lnTo>
                    <a:pt x="440333" y="397911"/>
                  </a:lnTo>
                  <a:lnTo>
                    <a:pt x="447252" y="357874"/>
                  </a:lnTo>
                  <a:lnTo>
                    <a:pt x="440333" y="340353"/>
                  </a:lnTo>
                  <a:lnTo>
                    <a:pt x="433414" y="332858"/>
                  </a:lnTo>
                  <a:lnTo>
                    <a:pt x="428801" y="330327"/>
                  </a:lnTo>
                  <a:lnTo>
                    <a:pt x="435720" y="292787"/>
                  </a:lnTo>
                  <a:lnTo>
                    <a:pt x="438027" y="262776"/>
                  </a:lnTo>
                  <a:lnTo>
                    <a:pt x="447252" y="202719"/>
                  </a:lnTo>
                  <a:lnTo>
                    <a:pt x="444946" y="170176"/>
                  </a:lnTo>
                  <a:lnTo>
                    <a:pt x="428801" y="107622"/>
                  </a:lnTo>
                  <a:lnTo>
                    <a:pt x="389624" y="60056"/>
                  </a:lnTo>
                  <a:lnTo>
                    <a:pt x="313545" y="15022"/>
                  </a:lnTo>
                  <a:lnTo>
                    <a:pt x="265118" y="5029"/>
                  </a:lnTo>
                  <a:lnTo>
                    <a:pt x="223622" y="0"/>
                  </a:lnTo>
                  <a:close/>
                </a:path>
              </a:pathLst>
            </a:custGeom>
            <a:solidFill>
              <a:srgbClr val="5F3E1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8" name="object 35"/>
            <p:cNvSpPr/>
            <p:nvPr/>
          </p:nvSpPr>
          <p:spPr>
            <a:xfrm>
              <a:off x="3389726" y="3796443"/>
              <a:ext cx="447675" cy="818515"/>
            </a:xfrm>
            <a:custGeom>
              <a:avLst/>
              <a:gdLst/>
              <a:ahLst/>
              <a:cxnLst/>
              <a:rect l="l" t="t" r="r" b="b"/>
              <a:pathLst>
                <a:path w="447675" h="818514">
                  <a:moveTo>
                    <a:pt x="13832" y="307810"/>
                  </a:moveTo>
                  <a:lnTo>
                    <a:pt x="16137" y="340353"/>
                  </a:lnTo>
                  <a:lnTo>
                    <a:pt x="0" y="340353"/>
                  </a:lnTo>
                  <a:lnTo>
                    <a:pt x="0" y="375394"/>
                  </a:lnTo>
                  <a:lnTo>
                    <a:pt x="9221" y="390417"/>
                  </a:lnTo>
                  <a:lnTo>
                    <a:pt x="16137" y="410436"/>
                  </a:lnTo>
                  <a:lnTo>
                    <a:pt x="16137" y="425425"/>
                  </a:lnTo>
                  <a:lnTo>
                    <a:pt x="25359" y="450473"/>
                  </a:lnTo>
                  <a:lnTo>
                    <a:pt x="29969" y="460466"/>
                  </a:lnTo>
                  <a:lnTo>
                    <a:pt x="41497" y="457968"/>
                  </a:lnTo>
                  <a:lnTo>
                    <a:pt x="46107" y="452972"/>
                  </a:lnTo>
                  <a:lnTo>
                    <a:pt x="53023" y="472990"/>
                  </a:lnTo>
                  <a:lnTo>
                    <a:pt x="55329" y="518028"/>
                  </a:lnTo>
                  <a:lnTo>
                    <a:pt x="57636" y="530539"/>
                  </a:lnTo>
                  <a:lnTo>
                    <a:pt x="62245" y="545554"/>
                  </a:lnTo>
                  <a:lnTo>
                    <a:pt x="82993" y="573081"/>
                  </a:lnTo>
                  <a:lnTo>
                    <a:pt x="92215" y="593103"/>
                  </a:lnTo>
                  <a:lnTo>
                    <a:pt x="110657" y="688198"/>
                  </a:lnTo>
                  <a:lnTo>
                    <a:pt x="140627" y="728236"/>
                  </a:lnTo>
                  <a:lnTo>
                    <a:pt x="175210" y="745753"/>
                  </a:lnTo>
                  <a:lnTo>
                    <a:pt x="223622" y="775784"/>
                  </a:lnTo>
                  <a:lnTo>
                    <a:pt x="248983" y="818326"/>
                  </a:lnTo>
                  <a:lnTo>
                    <a:pt x="276647" y="770778"/>
                  </a:lnTo>
                  <a:lnTo>
                    <a:pt x="325046" y="723232"/>
                  </a:lnTo>
                  <a:lnTo>
                    <a:pt x="366560" y="673182"/>
                  </a:lnTo>
                  <a:lnTo>
                    <a:pt x="366560" y="600608"/>
                  </a:lnTo>
                  <a:lnTo>
                    <a:pt x="401125" y="558065"/>
                  </a:lnTo>
                  <a:lnTo>
                    <a:pt x="405738" y="543053"/>
                  </a:lnTo>
                  <a:lnTo>
                    <a:pt x="410350" y="525536"/>
                  </a:lnTo>
                  <a:lnTo>
                    <a:pt x="412657" y="503012"/>
                  </a:lnTo>
                  <a:lnTo>
                    <a:pt x="417269" y="452972"/>
                  </a:lnTo>
                  <a:lnTo>
                    <a:pt x="428801" y="457968"/>
                  </a:lnTo>
                  <a:lnTo>
                    <a:pt x="435720" y="450473"/>
                  </a:lnTo>
                  <a:lnTo>
                    <a:pt x="435720" y="442945"/>
                  </a:lnTo>
                  <a:lnTo>
                    <a:pt x="438027" y="412934"/>
                  </a:lnTo>
                  <a:lnTo>
                    <a:pt x="440333" y="397911"/>
                  </a:lnTo>
                  <a:lnTo>
                    <a:pt x="447252" y="357874"/>
                  </a:lnTo>
                  <a:lnTo>
                    <a:pt x="440333" y="340353"/>
                  </a:lnTo>
                  <a:lnTo>
                    <a:pt x="433414" y="332858"/>
                  </a:lnTo>
                  <a:lnTo>
                    <a:pt x="428801" y="330327"/>
                  </a:lnTo>
                  <a:lnTo>
                    <a:pt x="435720" y="292787"/>
                  </a:lnTo>
                  <a:lnTo>
                    <a:pt x="438027" y="262776"/>
                  </a:lnTo>
                  <a:lnTo>
                    <a:pt x="442639" y="232731"/>
                  </a:lnTo>
                  <a:lnTo>
                    <a:pt x="447252" y="202719"/>
                  </a:lnTo>
                  <a:lnTo>
                    <a:pt x="444946" y="170176"/>
                  </a:lnTo>
                  <a:lnTo>
                    <a:pt x="428801" y="107622"/>
                  </a:lnTo>
                  <a:lnTo>
                    <a:pt x="389624" y="60056"/>
                  </a:lnTo>
                  <a:lnTo>
                    <a:pt x="313545" y="15022"/>
                  </a:lnTo>
                  <a:lnTo>
                    <a:pt x="265118" y="5029"/>
                  </a:lnTo>
                  <a:lnTo>
                    <a:pt x="223622" y="0"/>
                  </a:lnTo>
                  <a:lnTo>
                    <a:pt x="189042" y="2531"/>
                  </a:lnTo>
                  <a:lnTo>
                    <a:pt x="149850" y="10026"/>
                  </a:lnTo>
                  <a:lnTo>
                    <a:pt x="101438" y="35041"/>
                  </a:lnTo>
                  <a:lnTo>
                    <a:pt x="69161" y="57558"/>
                  </a:lnTo>
                  <a:lnTo>
                    <a:pt x="41497" y="90101"/>
                  </a:lnTo>
                  <a:lnTo>
                    <a:pt x="18443" y="150157"/>
                  </a:lnTo>
                  <a:lnTo>
                    <a:pt x="11527" y="197723"/>
                  </a:lnTo>
                  <a:lnTo>
                    <a:pt x="11527" y="237761"/>
                  </a:lnTo>
                  <a:lnTo>
                    <a:pt x="13832" y="307810"/>
                  </a:lnTo>
                  <a:close/>
                </a:path>
              </a:pathLst>
            </a:custGeom>
            <a:ln w="3175">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9" name="object 36"/>
            <p:cNvSpPr/>
            <p:nvPr/>
          </p:nvSpPr>
          <p:spPr>
            <a:xfrm>
              <a:off x="3378200" y="3783964"/>
              <a:ext cx="491490" cy="378460"/>
            </a:xfrm>
            <a:custGeom>
              <a:avLst/>
              <a:gdLst/>
              <a:ahLst/>
              <a:cxnLst/>
              <a:rect l="l" t="t" r="r" b="b"/>
              <a:pathLst>
                <a:path w="491489" h="378460">
                  <a:moveTo>
                    <a:pt x="193649" y="290283"/>
                  </a:moveTo>
                  <a:lnTo>
                    <a:pt x="191338" y="287782"/>
                  </a:lnTo>
                  <a:lnTo>
                    <a:pt x="182118" y="285254"/>
                  </a:lnTo>
                  <a:lnTo>
                    <a:pt x="170599" y="282752"/>
                  </a:lnTo>
                  <a:lnTo>
                    <a:pt x="161366" y="280263"/>
                  </a:lnTo>
                  <a:lnTo>
                    <a:pt x="147535" y="277761"/>
                  </a:lnTo>
                  <a:lnTo>
                    <a:pt x="136004" y="275259"/>
                  </a:lnTo>
                  <a:lnTo>
                    <a:pt x="126796" y="275259"/>
                  </a:lnTo>
                  <a:lnTo>
                    <a:pt x="115265" y="277761"/>
                  </a:lnTo>
                  <a:lnTo>
                    <a:pt x="99123" y="282752"/>
                  </a:lnTo>
                  <a:lnTo>
                    <a:pt x="85293" y="290283"/>
                  </a:lnTo>
                  <a:lnTo>
                    <a:pt x="69151" y="297776"/>
                  </a:lnTo>
                  <a:lnTo>
                    <a:pt x="78371" y="297776"/>
                  </a:lnTo>
                  <a:lnTo>
                    <a:pt x="85293" y="295275"/>
                  </a:lnTo>
                  <a:lnTo>
                    <a:pt x="94513" y="292785"/>
                  </a:lnTo>
                  <a:lnTo>
                    <a:pt x="108343" y="287782"/>
                  </a:lnTo>
                  <a:lnTo>
                    <a:pt x="122174" y="285254"/>
                  </a:lnTo>
                  <a:lnTo>
                    <a:pt x="131394" y="285254"/>
                  </a:lnTo>
                  <a:lnTo>
                    <a:pt x="138315" y="287782"/>
                  </a:lnTo>
                  <a:lnTo>
                    <a:pt x="147535" y="290283"/>
                  </a:lnTo>
                  <a:lnTo>
                    <a:pt x="170599" y="292785"/>
                  </a:lnTo>
                  <a:lnTo>
                    <a:pt x="186728" y="295275"/>
                  </a:lnTo>
                  <a:lnTo>
                    <a:pt x="191338" y="295275"/>
                  </a:lnTo>
                  <a:lnTo>
                    <a:pt x="193649" y="290283"/>
                  </a:lnTo>
                  <a:close/>
                </a:path>
                <a:path w="491489" h="378460">
                  <a:moveTo>
                    <a:pt x="401142" y="312801"/>
                  </a:moveTo>
                  <a:lnTo>
                    <a:pt x="359625" y="292785"/>
                  </a:lnTo>
                  <a:lnTo>
                    <a:pt x="331952" y="282752"/>
                  </a:lnTo>
                  <a:lnTo>
                    <a:pt x="320459" y="282752"/>
                  </a:lnTo>
                  <a:lnTo>
                    <a:pt x="308927" y="285254"/>
                  </a:lnTo>
                  <a:lnTo>
                    <a:pt x="281254" y="287782"/>
                  </a:lnTo>
                  <a:lnTo>
                    <a:pt x="278942" y="292785"/>
                  </a:lnTo>
                  <a:lnTo>
                    <a:pt x="276644" y="295275"/>
                  </a:lnTo>
                  <a:lnTo>
                    <a:pt x="278942" y="297776"/>
                  </a:lnTo>
                  <a:lnTo>
                    <a:pt x="285864" y="300278"/>
                  </a:lnTo>
                  <a:lnTo>
                    <a:pt x="308927" y="295275"/>
                  </a:lnTo>
                  <a:lnTo>
                    <a:pt x="318147" y="292785"/>
                  </a:lnTo>
                  <a:lnTo>
                    <a:pt x="345795" y="292785"/>
                  </a:lnTo>
                  <a:lnTo>
                    <a:pt x="352717" y="295275"/>
                  </a:lnTo>
                  <a:lnTo>
                    <a:pt x="361937" y="297776"/>
                  </a:lnTo>
                  <a:lnTo>
                    <a:pt x="373468" y="300278"/>
                  </a:lnTo>
                  <a:lnTo>
                    <a:pt x="387311" y="310299"/>
                  </a:lnTo>
                  <a:lnTo>
                    <a:pt x="401142" y="312801"/>
                  </a:lnTo>
                  <a:close/>
                </a:path>
                <a:path w="491489" h="378460">
                  <a:moveTo>
                    <a:pt x="491032" y="252742"/>
                  </a:moveTo>
                  <a:lnTo>
                    <a:pt x="488721" y="227698"/>
                  </a:lnTo>
                  <a:lnTo>
                    <a:pt x="484111" y="185166"/>
                  </a:lnTo>
                  <a:lnTo>
                    <a:pt x="479501" y="160147"/>
                  </a:lnTo>
                  <a:lnTo>
                    <a:pt x="477227" y="142621"/>
                  </a:lnTo>
                  <a:lnTo>
                    <a:pt x="467995" y="117614"/>
                  </a:lnTo>
                  <a:lnTo>
                    <a:pt x="454164" y="105079"/>
                  </a:lnTo>
                  <a:lnTo>
                    <a:pt x="447243" y="97586"/>
                  </a:lnTo>
                  <a:lnTo>
                    <a:pt x="421868" y="82562"/>
                  </a:lnTo>
                  <a:lnTo>
                    <a:pt x="414947" y="65049"/>
                  </a:lnTo>
                  <a:lnTo>
                    <a:pt x="408038" y="52527"/>
                  </a:lnTo>
                  <a:lnTo>
                    <a:pt x="394220" y="40030"/>
                  </a:lnTo>
                  <a:lnTo>
                    <a:pt x="382689" y="30010"/>
                  </a:lnTo>
                  <a:lnTo>
                    <a:pt x="371157" y="22517"/>
                  </a:lnTo>
                  <a:lnTo>
                    <a:pt x="355015" y="17513"/>
                  </a:lnTo>
                  <a:lnTo>
                    <a:pt x="341185" y="12484"/>
                  </a:lnTo>
                  <a:lnTo>
                    <a:pt x="329679" y="7493"/>
                  </a:lnTo>
                  <a:lnTo>
                    <a:pt x="301993" y="2489"/>
                  </a:lnTo>
                  <a:lnTo>
                    <a:pt x="274332" y="0"/>
                  </a:lnTo>
                  <a:lnTo>
                    <a:pt x="209778" y="0"/>
                  </a:lnTo>
                  <a:lnTo>
                    <a:pt x="138315" y="15011"/>
                  </a:lnTo>
                  <a:lnTo>
                    <a:pt x="94513" y="35039"/>
                  </a:lnTo>
                  <a:lnTo>
                    <a:pt x="76073" y="42532"/>
                  </a:lnTo>
                  <a:lnTo>
                    <a:pt x="64541" y="52527"/>
                  </a:lnTo>
                  <a:lnTo>
                    <a:pt x="50711" y="62547"/>
                  </a:lnTo>
                  <a:lnTo>
                    <a:pt x="39192" y="72542"/>
                  </a:lnTo>
                  <a:lnTo>
                    <a:pt x="13830" y="105079"/>
                  </a:lnTo>
                  <a:lnTo>
                    <a:pt x="0" y="167640"/>
                  </a:lnTo>
                  <a:lnTo>
                    <a:pt x="0" y="230225"/>
                  </a:lnTo>
                  <a:lnTo>
                    <a:pt x="2298" y="255244"/>
                  </a:lnTo>
                  <a:lnTo>
                    <a:pt x="6908" y="290283"/>
                  </a:lnTo>
                  <a:lnTo>
                    <a:pt x="9220" y="320294"/>
                  </a:lnTo>
                  <a:lnTo>
                    <a:pt x="9220" y="357835"/>
                  </a:lnTo>
                  <a:lnTo>
                    <a:pt x="11518" y="377850"/>
                  </a:lnTo>
                  <a:lnTo>
                    <a:pt x="18440" y="365366"/>
                  </a:lnTo>
                  <a:lnTo>
                    <a:pt x="20739" y="357835"/>
                  </a:lnTo>
                  <a:lnTo>
                    <a:pt x="25349" y="355333"/>
                  </a:lnTo>
                  <a:lnTo>
                    <a:pt x="41490" y="345338"/>
                  </a:lnTo>
                  <a:lnTo>
                    <a:pt x="46101" y="335318"/>
                  </a:lnTo>
                  <a:lnTo>
                    <a:pt x="48399" y="325323"/>
                  </a:lnTo>
                  <a:lnTo>
                    <a:pt x="46101" y="305269"/>
                  </a:lnTo>
                  <a:lnTo>
                    <a:pt x="43789" y="292785"/>
                  </a:lnTo>
                  <a:lnTo>
                    <a:pt x="43789" y="245211"/>
                  </a:lnTo>
                  <a:lnTo>
                    <a:pt x="46101" y="217703"/>
                  </a:lnTo>
                  <a:lnTo>
                    <a:pt x="55321" y="202679"/>
                  </a:lnTo>
                  <a:lnTo>
                    <a:pt x="59931" y="197688"/>
                  </a:lnTo>
                  <a:lnTo>
                    <a:pt x="64541" y="175171"/>
                  </a:lnTo>
                  <a:lnTo>
                    <a:pt x="71462" y="157645"/>
                  </a:lnTo>
                  <a:lnTo>
                    <a:pt x="73761" y="140131"/>
                  </a:lnTo>
                  <a:lnTo>
                    <a:pt x="80683" y="127596"/>
                  </a:lnTo>
                  <a:lnTo>
                    <a:pt x="85293" y="120103"/>
                  </a:lnTo>
                  <a:lnTo>
                    <a:pt x="87591" y="120103"/>
                  </a:lnTo>
                  <a:lnTo>
                    <a:pt x="99123" y="117614"/>
                  </a:lnTo>
                  <a:lnTo>
                    <a:pt x="117563" y="127596"/>
                  </a:lnTo>
                  <a:lnTo>
                    <a:pt x="131394" y="137629"/>
                  </a:lnTo>
                  <a:lnTo>
                    <a:pt x="149847" y="147624"/>
                  </a:lnTo>
                  <a:lnTo>
                    <a:pt x="168287" y="155143"/>
                  </a:lnTo>
                  <a:lnTo>
                    <a:pt x="170599" y="157645"/>
                  </a:lnTo>
                  <a:lnTo>
                    <a:pt x="184429" y="160147"/>
                  </a:lnTo>
                  <a:lnTo>
                    <a:pt x="195948" y="160147"/>
                  </a:lnTo>
                  <a:lnTo>
                    <a:pt x="209778" y="157645"/>
                  </a:lnTo>
                  <a:lnTo>
                    <a:pt x="225920" y="155143"/>
                  </a:lnTo>
                  <a:lnTo>
                    <a:pt x="237451" y="152654"/>
                  </a:lnTo>
                  <a:lnTo>
                    <a:pt x="255892" y="147624"/>
                  </a:lnTo>
                  <a:lnTo>
                    <a:pt x="262801" y="147624"/>
                  </a:lnTo>
                  <a:lnTo>
                    <a:pt x="278942" y="140131"/>
                  </a:lnTo>
                  <a:lnTo>
                    <a:pt x="292773" y="130098"/>
                  </a:lnTo>
                  <a:lnTo>
                    <a:pt x="304304" y="122605"/>
                  </a:lnTo>
                  <a:lnTo>
                    <a:pt x="315836" y="112610"/>
                  </a:lnTo>
                  <a:lnTo>
                    <a:pt x="327367" y="105079"/>
                  </a:lnTo>
                  <a:lnTo>
                    <a:pt x="350405" y="95097"/>
                  </a:lnTo>
                  <a:lnTo>
                    <a:pt x="359625" y="92595"/>
                  </a:lnTo>
                  <a:lnTo>
                    <a:pt x="371157" y="87566"/>
                  </a:lnTo>
                  <a:lnTo>
                    <a:pt x="382689" y="87566"/>
                  </a:lnTo>
                  <a:lnTo>
                    <a:pt x="394220" y="85064"/>
                  </a:lnTo>
                  <a:lnTo>
                    <a:pt x="405726" y="85064"/>
                  </a:lnTo>
                  <a:lnTo>
                    <a:pt x="414947" y="97586"/>
                  </a:lnTo>
                  <a:lnTo>
                    <a:pt x="419569" y="97586"/>
                  </a:lnTo>
                  <a:lnTo>
                    <a:pt x="421868" y="110083"/>
                  </a:lnTo>
                  <a:lnTo>
                    <a:pt x="424180" y="117614"/>
                  </a:lnTo>
                  <a:lnTo>
                    <a:pt x="440321" y="152654"/>
                  </a:lnTo>
                  <a:lnTo>
                    <a:pt x="449541" y="167640"/>
                  </a:lnTo>
                  <a:lnTo>
                    <a:pt x="454164" y="185166"/>
                  </a:lnTo>
                  <a:lnTo>
                    <a:pt x="456463" y="227698"/>
                  </a:lnTo>
                  <a:lnTo>
                    <a:pt x="447243" y="262737"/>
                  </a:lnTo>
                  <a:lnTo>
                    <a:pt x="447243" y="287782"/>
                  </a:lnTo>
                  <a:lnTo>
                    <a:pt x="442633" y="315302"/>
                  </a:lnTo>
                  <a:lnTo>
                    <a:pt x="435711" y="360337"/>
                  </a:lnTo>
                  <a:lnTo>
                    <a:pt x="438010" y="357835"/>
                  </a:lnTo>
                  <a:lnTo>
                    <a:pt x="440321" y="347840"/>
                  </a:lnTo>
                  <a:lnTo>
                    <a:pt x="447243" y="345338"/>
                  </a:lnTo>
                  <a:lnTo>
                    <a:pt x="479501" y="322795"/>
                  </a:lnTo>
                  <a:lnTo>
                    <a:pt x="488721" y="280263"/>
                  </a:lnTo>
                  <a:lnTo>
                    <a:pt x="491032" y="252742"/>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0" name="object 37"/>
            <p:cNvSpPr/>
            <p:nvPr/>
          </p:nvSpPr>
          <p:spPr>
            <a:xfrm>
              <a:off x="3536022" y="4213209"/>
              <a:ext cx="156966" cy="132538"/>
            </a:xfrm>
            <a:prstGeom prst="rect">
              <a:avLst/>
            </a:prstGeom>
            <a:blipFill>
              <a:blip r:embed="rId9"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1" name="object 38"/>
            <p:cNvSpPr/>
            <p:nvPr/>
          </p:nvSpPr>
          <p:spPr>
            <a:xfrm>
              <a:off x="3476089" y="4370786"/>
              <a:ext cx="228427" cy="72557"/>
            </a:xfrm>
            <a:prstGeom prst="rect">
              <a:avLst/>
            </a:prstGeom>
            <a:blipFill>
              <a:blip r:embed="rId8"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2" name="object 39"/>
            <p:cNvSpPr/>
            <p:nvPr/>
          </p:nvSpPr>
          <p:spPr>
            <a:xfrm>
              <a:off x="3659458" y="4104254"/>
              <a:ext cx="90170" cy="35560"/>
            </a:xfrm>
            <a:custGeom>
              <a:avLst/>
              <a:gdLst/>
              <a:ahLst/>
              <a:cxnLst/>
              <a:rect l="l" t="t" r="r" b="b"/>
              <a:pathLst>
                <a:path w="90170" h="35560">
                  <a:moveTo>
                    <a:pt x="50702" y="0"/>
                  </a:moveTo>
                  <a:lnTo>
                    <a:pt x="39201" y="0"/>
                  </a:lnTo>
                  <a:lnTo>
                    <a:pt x="32282" y="2498"/>
                  </a:lnTo>
                  <a:lnTo>
                    <a:pt x="20747" y="10026"/>
                  </a:lnTo>
                  <a:lnTo>
                    <a:pt x="6915" y="17520"/>
                  </a:lnTo>
                  <a:lnTo>
                    <a:pt x="2303" y="22517"/>
                  </a:lnTo>
                  <a:lnTo>
                    <a:pt x="0" y="27546"/>
                  </a:lnTo>
                  <a:lnTo>
                    <a:pt x="2303" y="30044"/>
                  </a:lnTo>
                  <a:lnTo>
                    <a:pt x="16138" y="30044"/>
                  </a:lnTo>
                  <a:lnTo>
                    <a:pt x="39201" y="35041"/>
                  </a:lnTo>
                  <a:lnTo>
                    <a:pt x="64540" y="35041"/>
                  </a:lnTo>
                  <a:lnTo>
                    <a:pt x="73766" y="32543"/>
                  </a:lnTo>
                  <a:lnTo>
                    <a:pt x="80685" y="30044"/>
                  </a:lnTo>
                  <a:lnTo>
                    <a:pt x="89910" y="25048"/>
                  </a:lnTo>
                  <a:lnTo>
                    <a:pt x="82991" y="17520"/>
                  </a:lnTo>
                  <a:lnTo>
                    <a:pt x="62234" y="2498"/>
                  </a:lnTo>
                  <a:lnTo>
                    <a:pt x="50702" y="0"/>
                  </a:lnTo>
                  <a:close/>
                </a:path>
              </a:pathLst>
            </a:custGeom>
            <a:solidFill>
              <a:srgbClr val="DFDFD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3" name="object 40"/>
            <p:cNvSpPr/>
            <p:nvPr/>
          </p:nvSpPr>
          <p:spPr>
            <a:xfrm>
              <a:off x="3684815" y="4101755"/>
              <a:ext cx="39370" cy="38100"/>
            </a:xfrm>
            <a:custGeom>
              <a:avLst/>
              <a:gdLst/>
              <a:ahLst/>
              <a:cxnLst/>
              <a:rect l="l" t="t" r="r" b="b"/>
              <a:pathLst>
                <a:path w="39370" h="38100">
                  <a:moveTo>
                    <a:pt x="19594" y="0"/>
                  </a:moveTo>
                  <a:lnTo>
                    <a:pt x="11966" y="1473"/>
                  </a:lnTo>
                  <a:lnTo>
                    <a:pt x="5738" y="5496"/>
                  </a:lnTo>
                  <a:lnTo>
                    <a:pt x="1539" y="11466"/>
                  </a:lnTo>
                  <a:lnTo>
                    <a:pt x="0" y="18786"/>
                  </a:lnTo>
                  <a:lnTo>
                    <a:pt x="1539" y="26086"/>
                  </a:lnTo>
                  <a:lnTo>
                    <a:pt x="5738" y="32047"/>
                  </a:lnTo>
                  <a:lnTo>
                    <a:pt x="11966" y="36066"/>
                  </a:lnTo>
                  <a:lnTo>
                    <a:pt x="19594" y="37539"/>
                  </a:lnTo>
                  <a:lnTo>
                    <a:pt x="27222" y="36066"/>
                  </a:lnTo>
                  <a:lnTo>
                    <a:pt x="33448" y="32047"/>
                  </a:lnTo>
                  <a:lnTo>
                    <a:pt x="37644" y="26086"/>
                  </a:lnTo>
                  <a:lnTo>
                    <a:pt x="39183" y="18786"/>
                  </a:lnTo>
                  <a:lnTo>
                    <a:pt x="37644" y="11466"/>
                  </a:lnTo>
                  <a:lnTo>
                    <a:pt x="33448" y="5496"/>
                  </a:lnTo>
                  <a:lnTo>
                    <a:pt x="27222" y="1473"/>
                  </a:lnTo>
                  <a:lnTo>
                    <a:pt x="19594" y="0"/>
                  </a:lnTo>
                  <a:close/>
                </a:path>
              </a:pathLst>
            </a:custGeom>
            <a:solidFill>
              <a:srgbClr val="7E3E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4" name="object 41"/>
            <p:cNvSpPr/>
            <p:nvPr/>
          </p:nvSpPr>
          <p:spPr>
            <a:xfrm>
              <a:off x="3689434" y="4104254"/>
              <a:ext cx="30480" cy="35560"/>
            </a:xfrm>
            <a:custGeom>
              <a:avLst/>
              <a:gdLst/>
              <a:ahLst/>
              <a:cxnLst/>
              <a:rect l="l" t="t" r="r" b="b"/>
              <a:pathLst>
                <a:path w="30479" h="35560">
                  <a:moveTo>
                    <a:pt x="23248" y="0"/>
                  </a:moveTo>
                  <a:lnTo>
                    <a:pt x="6703" y="0"/>
                  </a:lnTo>
                  <a:lnTo>
                    <a:pt x="0" y="7860"/>
                  </a:lnTo>
                  <a:lnTo>
                    <a:pt x="0" y="27213"/>
                  </a:lnTo>
                  <a:lnTo>
                    <a:pt x="6703" y="35041"/>
                  </a:lnTo>
                  <a:lnTo>
                    <a:pt x="23248" y="35041"/>
                  </a:lnTo>
                  <a:lnTo>
                    <a:pt x="29951" y="27213"/>
                  </a:lnTo>
                  <a:lnTo>
                    <a:pt x="29951" y="7860"/>
                  </a:lnTo>
                  <a:close/>
                </a:path>
              </a:pathLst>
            </a:custGeom>
            <a:solidFill>
              <a:srgbClr val="BE7E3E"/>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5" name="object 42"/>
            <p:cNvSpPr/>
            <p:nvPr/>
          </p:nvSpPr>
          <p:spPr>
            <a:xfrm>
              <a:off x="3694047" y="4109283"/>
              <a:ext cx="20955" cy="25400"/>
            </a:xfrm>
            <a:custGeom>
              <a:avLst/>
              <a:gdLst/>
              <a:ahLst/>
              <a:cxnLst/>
              <a:rect l="l" t="t" r="r" b="b"/>
              <a:pathLst>
                <a:path w="20954" h="25400">
                  <a:moveTo>
                    <a:pt x="16082" y="0"/>
                  </a:moveTo>
                  <a:lnTo>
                    <a:pt x="4643" y="0"/>
                  </a:lnTo>
                  <a:lnTo>
                    <a:pt x="0" y="5595"/>
                  </a:lnTo>
                  <a:lnTo>
                    <a:pt x="0" y="19419"/>
                  </a:lnTo>
                  <a:lnTo>
                    <a:pt x="4643" y="25015"/>
                  </a:lnTo>
                  <a:lnTo>
                    <a:pt x="16082" y="25015"/>
                  </a:lnTo>
                  <a:lnTo>
                    <a:pt x="20726" y="19419"/>
                  </a:lnTo>
                  <a:lnTo>
                    <a:pt x="20726" y="5595"/>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6" name="object 43"/>
            <p:cNvSpPr/>
            <p:nvPr/>
          </p:nvSpPr>
          <p:spPr>
            <a:xfrm>
              <a:off x="3659458" y="4104254"/>
              <a:ext cx="94615" cy="25400"/>
            </a:xfrm>
            <a:custGeom>
              <a:avLst/>
              <a:gdLst/>
              <a:ahLst/>
              <a:cxnLst/>
              <a:rect l="l" t="t" r="r" b="b"/>
              <a:pathLst>
                <a:path w="94614" h="25400">
                  <a:moveTo>
                    <a:pt x="0" y="25048"/>
                  </a:moveTo>
                  <a:lnTo>
                    <a:pt x="4609" y="22517"/>
                  </a:lnTo>
                  <a:lnTo>
                    <a:pt x="9219" y="17520"/>
                  </a:lnTo>
                  <a:lnTo>
                    <a:pt x="16138" y="12524"/>
                  </a:lnTo>
                  <a:lnTo>
                    <a:pt x="20747" y="7527"/>
                  </a:lnTo>
                  <a:lnTo>
                    <a:pt x="27670" y="5029"/>
                  </a:lnTo>
                  <a:lnTo>
                    <a:pt x="39201" y="0"/>
                  </a:lnTo>
                  <a:lnTo>
                    <a:pt x="46120" y="0"/>
                  </a:lnTo>
                  <a:lnTo>
                    <a:pt x="53009" y="0"/>
                  </a:lnTo>
                  <a:lnTo>
                    <a:pt x="62234" y="2498"/>
                  </a:lnTo>
                  <a:lnTo>
                    <a:pt x="69153" y="7527"/>
                  </a:lnTo>
                  <a:lnTo>
                    <a:pt x="78379" y="12524"/>
                  </a:lnTo>
                  <a:lnTo>
                    <a:pt x="85298" y="20018"/>
                  </a:lnTo>
                  <a:lnTo>
                    <a:pt x="89910" y="22517"/>
                  </a:lnTo>
                  <a:lnTo>
                    <a:pt x="94523" y="25048"/>
                  </a:lnTo>
                </a:path>
              </a:pathLst>
            </a:custGeom>
            <a:ln w="3175">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7" name="object 44"/>
            <p:cNvSpPr/>
            <p:nvPr/>
          </p:nvSpPr>
          <p:spPr>
            <a:xfrm>
              <a:off x="3488858" y="4094261"/>
              <a:ext cx="90170" cy="35560"/>
            </a:xfrm>
            <a:custGeom>
              <a:avLst/>
              <a:gdLst/>
              <a:ahLst/>
              <a:cxnLst/>
              <a:rect l="l" t="t" r="r" b="b"/>
              <a:pathLst>
                <a:path w="90170" h="35560">
                  <a:moveTo>
                    <a:pt x="39192" y="0"/>
                  </a:moveTo>
                  <a:lnTo>
                    <a:pt x="27663" y="2498"/>
                  </a:lnTo>
                  <a:lnTo>
                    <a:pt x="13831" y="12490"/>
                  </a:lnTo>
                  <a:lnTo>
                    <a:pt x="6915" y="20018"/>
                  </a:lnTo>
                  <a:lnTo>
                    <a:pt x="0" y="25015"/>
                  </a:lnTo>
                  <a:lnTo>
                    <a:pt x="9222" y="30011"/>
                  </a:lnTo>
                  <a:lnTo>
                    <a:pt x="16138" y="32509"/>
                  </a:lnTo>
                  <a:lnTo>
                    <a:pt x="25357" y="35041"/>
                  </a:lnTo>
                  <a:lnTo>
                    <a:pt x="64550" y="35041"/>
                  </a:lnTo>
                  <a:lnTo>
                    <a:pt x="76078" y="30011"/>
                  </a:lnTo>
                  <a:lnTo>
                    <a:pt x="87604" y="30011"/>
                  </a:lnTo>
                  <a:lnTo>
                    <a:pt x="89910" y="27513"/>
                  </a:lnTo>
                  <a:lnTo>
                    <a:pt x="87604" y="22517"/>
                  </a:lnTo>
                  <a:lnTo>
                    <a:pt x="82994" y="20018"/>
                  </a:lnTo>
                  <a:lnTo>
                    <a:pt x="78382" y="15022"/>
                  </a:lnTo>
                  <a:lnTo>
                    <a:pt x="71466" y="9992"/>
                  </a:lnTo>
                  <a:lnTo>
                    <a:pt x="50718" y="2498"/>
                  </a:lnTo>
                  <a:lnTo>
                    <a:pt x="39192" y="0"/>
                  </a:lnTo>
                  <a:close/>
                </a:path>
              </a:pathLst>
            </a:custGeom>
            <a:solidFill>
              <a:srgbClr val="DFDFD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8" name="object 45"/>
            <p:cNvSpPr/>
            <p:nvPr/>
          </p:nvSpPr>
          <p:spPr>
            <a:xfrm>
              <a:off x="3511912" y="4094261"/>
              <a:ext cx="37465" cy="35560"/>
            </a:xfrm>
            <a:custGeom>
              <a:avLst/>
              <a:gdLst/>
              <a:ahLst/>
              <a:cxnLst/>
              <a:rect l="l" t="t" r="r" b="b"/>
              <a:pathLst>
                <a:path w="37464" h="35560">
                  <a:moveTo>
                    <a:pt x="18441" y="0"/>
                  </a:moveTo>
                  <a:lnTo>
                    <a:pt x="11263" y="1374"/>
                  </a:lnTo>
                  <a:lnTo>
                    <a:pt x="5401" y="5125"/>
                  </a:lnTo>
                  <a:lnTo>
                    <a:pt x="1449" y="10693"/>
                  </a:lnTo>
                  <a:lnTo>
                    <a:pt x="0" y="17520"/>
                  </a:lnTo>
                  <a:lnTo>
                    <a:pt x="1449" y="24333"/>
                  </a:lnTo>
                  <a:lnTo>
                    <a:pt x="5401" y="29903"/>
                  </a:lnTo>
                  <a:lnTo>
                    <a:pt x="11263" y="33662"/>
                  </a:lnTo>
                  <a:lnTo>
                    <a:pt x="18441" y="35041"/>
                  </a:lnTo>
                  <a:lnTo>
                    <a:pt x="25621" y="33662"/>
                  </a:lnTo>
                  <a:lnTo>
                    <a:pt x="31484" y="29903"/>
                  </a:lnTo>
                  <a:lnTo>
                    <a:pt x="35436" y="24333"/>
                  </a:lnTo>
                  <a:lnTo>
                    <a:pt x="36886" y="17520"/>
                  </a:lnTo>
                  <a:lnTo>
                    <a:pt x="35436" y="10693"/>
                  </a:lnTo>
                  <a:lnTo>
                    <a:pt x="31484" y="5125"/>
                  </a:lnTo>
                  <a:lnTo>
                    <a:pt x="25621" y="1374"/>
                  </a:lnTo>
                  <a:lnTo>
                    <a:pt x="18441" y="0"/>
                  </a:lnTo>
                  <a:close/>
                </a:path>
              </a:pathLst>
            </a:custGeom>
            <a:solidFill>
              <a:srgbClr val="7E3E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9" name="object 46"/>
            <p:cNvSpPr/>
            <p:nvPr/>
          </p:nvSpPr>
          <p:spPr>
            <a:xfrm>
              <a:off x="3516522" y="4096759"/>
              <a:ext cx="30480" cy="33020"/>
            </a:xfrm>
            <a:custGeom>
              <a:avLst/>
              <a:gdLst/>
              <a:ahLst/>
              <a:cxnLst/>
              <a:rect l="l" t="t" r="r" b="b"/>
              <a:pathLst>
                <a:path w="30479" h="33020">
                  <a:moveTo>
                    <a:pt x="23260" y="0"/>
                  </a:moveTo>
                  <a:lnTo>
                    <a:pt x="6709" y="0"/>
                  </a:lnTo>
                  <a:lnTo>
                    <a:pt x="0" y="7294"/>
                  </a:lnTo>
                  <a:lnTo>
                    <a:pt x="0" y="25248"/>
                  </a:lnTo>
                  <a:lnTo>
                    <a:pt x="6709" y="32543"/>
                  </a:lnTo>
                  <a:lnTo>
                    <a:pt x="23260" y="32543"/>
                  </a:lnTo>
                  <a:lnTo>
                    <a:pt x="29970" y="25248"/>
                  </a:lnTo>
                  <a:lnTo>
                    <a:pt x="29970" y="7294"/>
                  </a:lnTo>
                  <a:close/>
                </a:path>
              </a:pathLst>
            </a:custGeom>
            <a:solidFill>
              <a:srgbClr val="BE7E3E"/>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0" name="object 47"/>
            <p:cNvSpPr/>
            <p:nvPr/>
          </p:nvSpPr>
          <p:spPr>
            <a:xfrm>
              <a:off x="3518829" y="4099257"/>
              <a:ext cx="23495" cy="25400"/>
            </a:xfrm>
            <a:custGeom>
              <a:avLst/>
              <a:gdLst/>
              <a:ahLst/>
              <a:cxnLst/>
              <a:rect l="l" t="t" r="r" b="b"/>
              <a:pathLst>
                <a:path w="23495" h="25400">
                  <a:moveTo>
                    <a:pt x="17891" y="0"/>
                  </a:moveTo>
                  <a:lnTo>
                    <a:pt x="5160" y="0"/>
                  </a:lnTo>
                  <a:lnTo>
                    <a:pt x="0" y="5595"/>
                  </a:lnTo>
                  <a:lnTo>
                    <a:pt x="0" y="19419"/>
                  </a:lnTo>
                  <a:lnTo>
                    <a:pt x="5160" y="25015"/>
                  </a:lnTo>
                  <a:lnTo>
                    <a:pt x="17891" y="25015"/>
                  </a:lnTo>
                  <a:lnTo>
                    <a:pt x="23054" y="19419"/>
                  </a:lnTo>
                  <a:lnTo>
                    <a:pt x="23054" y="5595"/>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1" name="object 48"/>
            <p:cNvSpPr/>
            <p:nvPr/>
          </p:nvSpPr>
          <p:spPr>
            <a:xfrm>
              <a:off x="3484249" y="4094261"/>
              <a:ext cx="94615" cy="27940"/>
            </a:xfrm>
            <a:custGeom>
              <a:avLst/>
              <a:gdLst/>
              <a:ahLst/>
              <a:cxnLst/>
              <a:rect l="l" t="t" r="r" b="b"/>
              <a:pathLst>
                <a:path w="94614" h="27939">
                  <a:moveTo>
                    <a:pt x="94520" y="27513"/>
                  </a:moveTo>
                  <a:lnTo>
                    <a:pt x="92214" y="22517"/>
                  </a:lnTo>
                  <a:lnTo>
                    <a:pt x="85298" y="17520"/>
                  </a:lnTo>
                  <a:lnTo>
                    <a:pt x="80688" y="12490"/>
                  </a:lnTo>
                  <a:lnTo>
                    <a:pt x="73772" y="7494"/>
                  </a:lnTo>
                  <a:lnTo>
                    <a:pt x="66853" y="4996"/>
                  </a:lnTo>
                  <a:lnTo>
                    <a:pt x="55327" y="2498"/>
                  </a:lnTo>
                  <a:lnTo>
                    <a:pt x="48411" y="0"/>
                  </a:lnTo>
                  <a:lnTo>
                    <a:pt x="41495" y="0"/>
                  </a:lnTo>
                  <a:lnTo>
                    <a:pt x="32273" y="2498"/>
                  </a:lnTo>
                  <a:lnTo>
                    <a:pt x="25357" y="7494"/>
                  </a:lnTo>
                  <a:lnTo>
                    <a:pt x="18441" y="12490"/>
                  </a:lnTo>
                  <a:lnTo>
                    <a:pt x="9219" y="20018"/>
                  </a:lnTo>
                  <a:lnTo>
                    <a:pt x="4609" y="25015"/>
                  </a:lnTo>
                  <a:lnTo>
                    <a:pt x="0" y="25015"/>
                  </a:lnTo>
                </a:path>
              </a:pathLst>
            </a:custGeom>
            <a:ln w="3175">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52" name="object 49"/>
          <p:cNvSpPr txBox="1"/>
          <p:nvPr/>
        </p:nvSpPr>
        <p:spPr>
          <a:xfrm>
            <a:off x="3024761" y="4303116"/>
            <a:ext cx="992505" cy="299720"/>
          </a:xfrm>
          <a:prstGeom prst="rect">
            <a:avLst/>
          </a:prstGeom>
        </p:spPr>
        <p:txBody>
          <a:bodyPr vert="horz" wrap="square" lIns="0" tIns="12700" rIns="0" bIns="0" rtlCol="0">
            <a:spAutoFit/>
          </a:bodyPr>
          <a:lstStyle/>
          <a:p>
            <a:pPr marL="12700">
              <a:spcBef>
                <a:spcPts val="100"/>
              </a:spcBef>
            </a:pPr>
            <a:r>
              <a:rPr i="1" spc="-110" dirty="0">
                <a:solidFill>
                  <a:srgbClr val="336699"/>
                </a:solidFill>
                <a:latin typeface="Times New Roman"/>
                <a:cs typeface="Times New Roman"/>
              </a:rPr>
              <a:t>T</a:t>
            </a:r>
            <a:r>
              <a:rPr i="1" spc="-5" dirty="0">
                <a:solidFill>
                  <a:srgbClr val="336699"/>
                </a:solidFill>
                <a:latin typeface="Times New Roman"/>
                <a:cs typeface="Times New Roman"/>
              </a:rPr>
              <a:t>ime</a:t>
            </a:r>
            <a:r>
              <a:rPr i="1" dirty="0">
                <a:solidFill>
                  <a:srgbClr val="336699"/>
                </a:solidFill>
                <a:latin typeface="Times New Roman"/>
                <a:cs typeface="Times New Roman"/>
              </a:rPr>
              <a:t>lin</a:t>
            </a:r>
            <a:r>
              <a:rPr i="1" spc="5" dirty="0">
                <a:solidFill>
                  <a:srgbClr val="336699"/>
                </a:solidFill>
                <a:latin typeface="Times New Roman"/>
                <a:cs typeface="Times New Roman"/>
              </a:rPr>
              <a:t>e</a:t>
            </a:r>
            <a:r>
              <a:rPr i="1" spc="-5" dirty="0">
                <a:solidFill>
                  <a:srgbClr val="336699"/>
                </a:solidFill>
                <a:latin typeface="Times New Roman"/>
                <a:cs typeface="Times New Roman"/>
              </a:rPr>
              <a:t>ss</a:t>
            </a:r>
            <a:endParaRPr dirty="0">
              <a:latin typeface="Times New Roman"/>
              <a:cs typeface="Times New Roman"/>
            </a:endParaRPr>
          </a:p>
        </p:txBody>
      </p:sp>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37</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53"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9109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1097280" y="1828800"/>
            <a:ext cx="10115203" cy="4493623"/>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286603"/>
            <a:ext cx="8908869" cy="129254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AUTHENTICATION</a:t>
            </a:r>
          </a:p>
        </p:txBody>
      </p:sp>
      <p:sp>
        <p:nvSpPr>
          <p:cNvPr id="53" name="object 5"/>
          <p:cNvSpPr txBox="1"/>
          <p:nvPr/>
        </p:nvSpPr>
        <p:spPr>
          <a:xfrm>
            <a:off x="1865469" y="2079104"/>
            <a:ext cx="3495675" cy="1565172"/>
          </a:xfrm>
          <a:prstGeom prst="rect">
            <a:avLst/>
          </a:prstGeom>
        </p:spPr>
        <p:txBody>
          <a:bodyPr vert="horz" wrap="square" lIns="0" tIns="13335" rIns="0" bIns="0" rtlCol="0">
            <a:spAutoFit/>
          </a:bodyPr>
          <a:lstStyle/>
          <a:p>
            <a:pPr marL="355600" indent="-342900">
              <a:spcBef>
                <a:spcPts val="105"/>
              </a:spcBef>
              <a:buClr>
                <a:srgbClr val="FF0000"/>
              </a:buClr>
              <a:buFont typeface="Wingdings" panose="05000000000000000000" pitchFamily="2" charset="2"/>
              <a:buChar char="v"/>
              <a:tabLst>
                <a:tab pos="240665" algn="l"/>
                <a:tab pos="241300" algn="l"/>
              </a:tabLst>
            </a:pPr>
            <a:r>
              <a:rPr sz="2000" dirty="0">
                <a:solidFill>
                  <a:srgbClr val="554A3B"/>
                </a:solidFill>
                <a:latin typeface="Times New Roman" panose="02020603050405020304" pitchFamily="18" charset="0"/>
                <a:cs typeface="Times New Roman" panose="02020603050405020304" pitchFamily="18" charset="0"/>
              </a:rPr>
              <a:t>Assurance that message</a:t>
            </a:r>
            <a:r>
              <a:rPr sz="2000" spc="-175"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is</a:t>
            </a:r>
            <a:r>
              <a:rPr lang="en-US" sz="2000" dirty="0">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from proper</a:t>
            </a:r>
            <a:r>
              <a:rPr sz="2000" spc="-35"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source</a:t>
            </a:r>
            <a:endParaRPr lang="en-US" sz="2000" spc="-5" dirty="0">
              <a:solidFill>
                <a:srgbClr val="554A3B"/>
              </a:solidFill>
              <a:latin typeface="Times New Roman" panose="02020603050405020304" pitchFamily="18" charset="0"/>
              <a:cs typeface="Times New Roman" panose="02020603050405020304" pitchFamily="18" charset="0"/>
            </a:endParaRPr>
          </a:p>
          <a:p>
            <a:pPr marL="355600" indent="-342900">
              <a:spcBef>
                <a:spcPts val="105"/>
              </a:spcBef>
              <a:buClr>
                <a:srgbClr val="FF0000"/>
              </a:buClr>
              <a:buFont typeface="Wingdings" panose="05000000000000000000" pitchFamily="2" charset="2"/>
              <a:buChar char="v"/>
              <a:tabLst>
                <a:tab pos="240665" algn="l"/>
                <a:tab pos="241300" algn="l"/>
              </a:tabLst>
            </a:pPr>
            <a:r>
              <a:rPr lang="en-GB" sz="2000" dirty="0">
                <a:solidFill>
                  <a:srgbClr val="554A3B"/>
                </a:solidFill>
                <a:latin typeface="Times New Roman" panose="02020603050405020304" pitchFamily="18" charset="0"/>
                <a:cs typeface="Times New Roman" panose="02020603050405020304" pitchFamily="18" charset="0"/>
              </a:rPr>
              <a:t>Protect </a:t>
            </a:r>
            <a:r>
              <a:rPr lang="en-GB" sz="2000" spc="-5" dirty="0">
                <a:solidFill>
                  <a:srgbClr val="554A3B"/>
                </a:solidFill>
                <a:latin typeface="Times New Roman" panose="02020603050405020304" pitchFamily="18" charset="0"/>
                <a:cs typeface="Times New Roman" panose="02020603050405020304" pitchFamily="18" charset="0"/>
              </a:rPr>
              <a:t>from </a:t>
            </a:r>
            <a:r>
              <a:rPr lang="en-GB" sz="2000" dirty="0">
                <a:solidFill>
                  <a:srgbClr val="554A3B"/>
                </a:solidFill>
                <a:latin typeface="Times New Roman" panose="02020603050405020304" pitchFamily="18" charset="0"/>
                <a:cs typeface="Times New Roman" panose="02020603050405020304" pitchFamily="18" charset="0"/>
              </a:rPr>
              <a:t>third</a:t>
            </a:r>
            <a:r>
              <a:rPr lang="en-GB" sz="2000" spc="-105" dirty="0">
                <a:solidFill>
                  <a:srgbClr val="554A3B"/>
                </a:solidFill>
                <a:latin typeface="Times New Roman" panose="02020603050405020304" pitchFamily="18" charset="0"/>
                <a:cs typeface="Times New Roman" panose="02020603050405020304" pitchFamily="18" charset="0"/>
              </a:rPr>
              <a:t> </a:t>
            </a:r>
            <a:r>
              <a:rPr lang="en-GB" sz="2000" dirty="0">
                <a:solidFill>
                  <a:srgbClr val="554A3B"/>
                </a:solidFill>
                <a:latin typeface="Times New Roman" panose="02020603050405020304" pitchFamily="18" charset="0"/>
                <a:cs typeface="Times New Roman" panose="02020603050405020304" pitchFamily="18" charset="0"/>
              </a:rPr>
              <a:t>party  masquerade</a:t>
            </a:r>
            <a:endParaRPr lang="en-GB" sz="2000" dirty="0">
              <a:latin typeface="Times New Roman" panose="02020603050405020304" pitchFamily="18" charset="0"/>
              <a:cs typeface="Times New Roman" panose="02020603050405020304" pitchFamily="18" charset="0"/>
            </a:endParaRPr>
          </a:p>
          <a:p>
            <a:pPr marL="240665"/>
            <a:endParaRPr sz="2000" dirty="0">
              <a:latin typeface="Times New Roman" panose="02020603050405020304" pitchFamily="18" charset="0"/>
              <a:cs typeface="Times New Roman" panose="02020603050405020304" pitchFamily="18" charset="0"/>
            </a:endParaRPr>
          </a:p>
        </p:txBody>
      </p:sp>
      <p:sp>
        <p:nvSpPr>
          <p:cNvPr id="54" name="object 8"/>
          <p:cNvSpPr txBox="1"/>
          <p:nvPr/>
        </p:nvSpPr>
        <p:spPr>
          <a:xfrm>
            <a:off x="6242749" y="2079104"/>
            <a:ext cx="4088129" cy="656590"/>
          </a:xfrm>
          <a:prstGeom prst="rect">
            <a:avLst/>
          </a:prstGeom>
          <a:ln w="12700">
            <a:solidFill>
              <a:srgbClr val="92A199"/>
            </a:solidFill>
          </a:ln>
        </p:spPr>
        <p:txBody>
          <a:bodyPr vert="horz" wrap="square" lIns="0" tIns="40640" rIns="0" bIns="0" rtlCol="0">
            <a:spAutoFit/>
          </a:bodyPr>
          <a:lstStyle/>
          <a:p>
            <a:pPr marL="548640" indent="-342900">
              <a:spcBef>
                <a:spcPts val="320"/>
              </a:spcBef>
              <a:buClr>
                <a:srgbClr val="FF0000"/>
              </a:buClr>
              <a:buFont typeface="Wingdings" panose="05000000000000000000" pitchFamily="2" charset="2"/>
              <a:buChar char="v"/>
              <a:tabLst>
                <a:tab pos="434975" algn="l"/>
                <a:tab pos="435609" algn="l"/>
              </a:tabLst>
            </a:pPr>
            <a:r>
              <a:rPr sz="2000" b="1" dirty="0">
                <a:solidFill>
                  <a:srgbClr val="554A3B"/>
                </a:solidFill>
                <a:latin typeface="Times New Roman" panose="02020603050405020304" pitchFamily="18" charset="0"/>
                <a:cs typeface="Times New Roman" panose="02020603050405020304" pitchFamily="18" charset="0"/>
              </a:rPr>
              <a:t>FABRICATION</a:t>
            </a:r>
            <a:endParaRPr sz="2000" dirty="0">
              <a:latin typeface="Times New Roman" panose="02020603050405020304" pitchFamily="18" charset="0"/>
              <a:cs typeface="Times New Roman" panose="02020603050405020304" pitchFamily="18" charset="0"/>
            </a:endParaRPr>
          </a:p>
          <a:p>
            <a:pPr marL="434975">
              <a:buClr>
                <a:srgbClr val="FF0000"/>
              </a:buClr>
            </a:pPr>
            <a:r>
              <a:rPr sz="2000" dirty="0">
                <a:solidFill>
                  <a:srgbClr val="554A3B"/>
                </a:solidFill>
                <a:latin typeface="Times New Roman" panose="02020603050405020304" pitchFamily="18" charset="0"/>
                <a:cs typeface="Times New Roman" panose="02020603050405020304" pitchFamily="18" charset="0"/>
              </a:rPr>
              <a:t>Insertion </a:t>
            </a:r>
            <a:r>
              <a:rPr sz="2000" spc="-5" dirty="0">
                <a:solidFill>
                  <a:srgbClr val="554A3B"/>
                </a:solidFill>
                <a:latin typeface="Times New Roman" panose="02020603050405020304" pitchFamily="18" charset="0"/>
                <a:cs typeface="Times New Roman" panose="02020603050405020304" pitchFamily="18" charset="0"/>
              </a:rPr>
              <a:t>of</a:t>
            </a:r>
            <a:r>
              <a:rPr sz="2000" spc="-50"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“counterfeit”</a:t>
            </a:r>
            <a:r>
              <a:rPr lang="en-US" sz="2000"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messages</a:t>
            </a:r>
            <a:endParaRPr sz="2000" dirty="0">
              <a:latin typeface="Times New Roman" panose="02020603050405020304" pitchFamily="18" charset="0"/>
              <a:cs typeface="Times New Roman" panose="02020603050405020304" pitchFamily="18" charset="0"/>
            </a:endParaRPr>
          </a:p>
        </p:txBody>
      </p:sp>
      <p:grpSp>
        <p:nvGrpSpPr>
          <p:cNvPr id="55" name="object 9"/>
          <p:cNvGrpSpPr/>
          <p:nvPr/>
        </p:nvGrpSpPr>
        <p:grpSpPr>
          <a:xfrm>
            <a:off x="6242749" y="3526970"/>
            <a:ext cx="3968063" cy="2587826"/>
            <a:chOff x="4997410" y="2821368"/>
            <a:chExt cx="3093085" cy="2879090"/>
          </a:xfrm>
        </p:grpSpPr>
        <p:sp>
          <p:nvSpPr>
            <p:cNvPr id="56" name="object 10"/>
            <p:cNvSpPr/>
            <p:nvPr/>
          </p:nvSpPr>
          <p:spPr>
            <a:xfrm>
              <a:off x="6161150" y="3235832"/>
              <a:ext cx="1203325" cy="956944"/>
            </a:xfrm>
            <a:custGeom>
              <a:avLst/>
              <a:gdLst/>
              <a:ahLst/>
              <a:cxnLst/>
              <a:rect l="l" t="t" r="r" b="b"/>
              <a:pathLst>
                <a:path w="1203325" h="956945">
                  <a:moveTo>
                    <a:pt x="1117265" y="28719"/>
                  </a:moveTo>
                  <a:lnTo>
                    <a:pt x="1020318" y="36956"/>
                  </a:lnTo>
                  <a:lnTo>
                    <a:pt x="961135" y="44957"/>
                  </a:lnTo>
                  <a:lnTo>
                    <a:pt x="903097" y="55244"/>
                  </a:lnTo>
                  <a:lnTo>
                    <a:pt x="846201" y="67563"/>
                  </a:lnTo>
                  <a:lnTo>
                    <a:pt x="790321" y="81914"/>
                  </a:lnTo>
                  <a:lnTo>
                    <a:pt x="735838" y="98170"/>
                  </a:lnTo>
                  <a:lnTo>
                    <a:pt x="682625" y="116458"/>
                  </a:lnTo>
                  <a:lnTo>
                    <a:pt x="630808" y="136525"/>
                  </a:lnTo>
                  <a:lnTo>
                    <a:pt x="580390" y="158495"/>
                  </a:lnTo>
                  <a:lnTo>
                    <a:pt x="531622" y="182244"/>
                  </a:lnTo>
                  <a:lnTo>
                    <a:pt x="484504" y="207644"/>
                  </a:lnTo>
                  <a:lnTo>
                    <a:pt x="439039" y="234695"/>
                  </a:lnTo>
                  <a:lnTo>
                    <a:pt x="395350" y="263397"/>
                  </a:lnTo>
                  <a:lnTo>
                    <a:pt x="353695" y="293624"/>
                  </a:lnTo>
                  <a:lnTo>
                    <a:pt x="313689" y="325246"/>
                  </a:lnTo>
                  <a:lnTo>
                    <a:pt x="275844" y="358393"/>
                  </a:lnTo>
                  <a:lnTo>
                    <a:pt x="240029" y="392937"/>
                  </a:lnTo>
                  <a:lnTo>
                    <a:pt x="206501" y="428624"/>
                  </a:lnTo>
                  <a:lnTo>
                    <a:pt x="175133" y="465708"/>
                  </a:lnTo>
                  <a:lnTo>
                    <a:pt x="146050" y="504062"/>
                  </a:lnTo>
                  <a:lnTo>
                    <a:pt x="119379" y="543432"/>
                  </a:lnTo>
                  <a:lnTo>
                    <a:pt x="95123" y="584072"/>
                  </a:lnTo>
                  <a:lnTo>
                    <a:pt x="73406" y="625728"/>
                  </a:lnTo>
                  <a:lnTo>
                    <a:pt x="54483" y="668273"/>
                  </a:lnTo>
                  <a:lnTo>
                    <a:pt x="38100" y="711834"/>
                  </a:lnTo>
                  <a:lnTo>
                    <a:pt x="24637" y="756157"/>
                  </a:lnTo>
                  <a:lnTo>
                    <a:pt x="13970" y="801369"/>
                  </a:lnTo>
                  <a:lnTo>
                    <a:pt x="6223" y="847343"/>
                  </a:lnTo>
                  <a:lnTo>
                    <a:pt x="1524" y="893952"/>
                  </a:lnTo>
                  <a:lnTo>
                    <a:pt x="0" y="940942"/>
                  </a:lnTo>
                  <a:lnTo>
                    <a:pt x="0" y="950340"/>
                  </a:lnTo>
                  <a:lnTo>
                    <a:pt x="6350" y="956817"/>
                  </a:lnTo>
                  <a:lnTo>
                    <a:pt x="22225" y="956817"/>
                  </a:lnTo>
                  <a:lnTo>
                    <a:pt x="28575" y="950340"/>
                  </a:lnTo>
                  <a:lnTo>
                    <a:pt x="28575" y="940942"/>
                  </a:lnTo>
                  <a:lnTo>
                    <a:pt x="28956" y="917955"/>
                  </a:lnTo>
                  <a:lnTo>
                    <a:pt x="32003" y="872870"/>
                  </a:lnTo>
                  <a:lnTo>
                    <a:pt x="37973" y="828547"/>
                  </a:lnTo>
                  <a:lnTo>
                    <a:pt x="46862" y="784732"/>
                  </a:lnTo>
                  <a:lnTo>
                    <a:pt x="58547" y="741806"/>
                  </a:lnTo>
                  <a:lnTo>
                    <a:pt x="72771" y="699515"/>
                  </a:lnTo>
                  <a:lnTo>
                    <a:pt x="89915" y="658113"/>
                  </a:lnTo>
                  <a:lnTo>
                    <a:pt x="109474" y="617600"/>
                  </a:lnTo>
                  <a:lnTo>
                    <a:pt x="131572" y="577976"/>
                  </a:lnTo>
                  <a:lnTo>
                    <a:pt x="156210" y="539368"/>
                  </a:lnTo>
                  <a:lnTo>
                    <a:pt x="183261" y="501649"/>
                  </a:lnTo>
                  <a:lnTo>
                    <a:pt x="212598" y="465200"/>
                  </a:lnTo>
                  <a:lnTo>
                    <a:pt x="260858" y="412495"/>
                  </a:lnTo>
                  <a:lnTo>
                    <a:pt x="295656" y="378967"/>
                  </a:lnTo>
                  <a:lnTo>
                    <a:pt x="332486" y="346837"/>
                  </a:lnTo>
                  <a:lnTo>
                    <a:pt x="371348" y="315975"/>
                  </a:lnTo>
                  <a:lnTo>
                    <a:pt x="412115" y="286512"/>
                  </a:lnTo>
                  <a:lnTo>
                    <a:pt x="454787" y="258699"/>
                  </a:lnTo>
                  <a:lnTo>
                    <a:pt x="499237" y="232155"/>
                  </a:lnTo>
                  <a:lnTo>
                    <a:pt x="545210" y="207390"/>
                  </a:lnTo>
                  <a:lnTo>
                    <a:pt x="592835" y="184150"/>
                  </a:lnTo>
                  <a:lnTo>
                    <a:pt x="642112" y="162687"/>
                  </a:lnTo>
                  <a:lnTo>
                    <a:pt x="692912" y="143001"/>
                  </a:lnTo>
                  <a:lnTo>
                    <a:pt x="745108" y="125221"/>
                  </a:lnTo>
                  <a:lnTo>
                    <a:pt x="798449" y="109219"/>
                  </a:lnTo>
                  <a:lnTo>
                    <a:pt x="853313" y="95122"/>
                  </a:lnTo>
                  <a:lnTo>
                    <a:pt x="909193" y="83057"/>
                  </a:lnTo>
                  <a:lnTo>
                    <a:pt x="966089" y="73151"/>
                  </a:lnTo>
                  <a:lnTo>
                    <a:pt x="1024127" y="65150"/>
                  </a:lnTo>
                  <a:lnTo>
                    <a:pt x="1083182" y="59436"/>
                  </a:lnTo>
                  <a:lnTo>
                    <a:pt x="1118068" y="57236"/>
                  </a:lnTo>
                  <a:lnTo>
                    <a:pt x="1117265" y="28719"/>
                  </a:lnTo>
                  <a:close/>
                </a:path>
                <a:path w="1203325" h="956945">
                  <a:moveTo>
                    <a:pt x="1176554" y="27939"/>
                  </a:moveTo>
                  <a:lnTo>
                    <a:pt x="1139317" y="27939"/>
                  </a:lnTo>
                  <a:lnTo>
                    <a:pt x="1145921" y="34036"/>
                  </a:lnTo>
                  <a:lnTo>
                    <a:pt x="1146302" y="41909"/>
                  </a:lnTo>
                  <a:lnTo>
                    <a:pt x="1146555" y="49783"/>
                  </a:lnTo>
                  <a:lnTo>
                    <a:pt x="1140332" y="56387"/>
                  </a:lnTo>
                  <a:lnTo>
                    <a:pt x="1132458" y="56768"/>
                  </a:lnTo>
                  <a:lnTo>
                    <a:pt x="1118068" y="57236"/>
                  </a:lnTo>
                  <a:lnTo>
                    <a:pt x="1118870" y="85725"/>
                  </a:lnTo>
                  <a:lnTo>
                    <a:pt x="1203325" y="40386"/>
                  </a:lnTo>
                  <a:lnTo>
                    <a:pt x="1176554" y="27939"/>
                  </a:lnTo>
                  <a:close/>
                </a:path>
                <a:path w="1203325" h="956945">
                  <a:moveTo>
                    <a:pt x="1139317" y="27939"/>
                  </a:moveTo>
                  <a:lnTo>
                    <a:pt x="1117265" y="28719"/>
                  </a:lnTo>
                  <a:lnTo>
                    <a:pt x="1118068" y="57236"/>
                  </a:lnTo>
                  <a:lnTo>
                    <a:pt x="1132458" y="56768"/>
                  </a:lnTo>
                  <a:lnTo>
                    <a:pt x="1140332" y="56387"/>
                  </a:lnTo>
                  <a:lnTo>
                    <a:pt x="1146555" y="49783"/>
                  </a:lnTo>
                  <a:lnTo>
                    <a:pt x="1146302" y="41909"/>
                  </a:lnTo>
                  <a:lnTo>
                    <a:pt x="1145921" y="34036"/>
                  </a:lnTo>
                  <a:lnTo>
                    <a:pt x="1139317" y="27939"/>
                  </a:lnTo>
                  <a:close/>
                </a:path>
                <a:path w="1203325" h="956945">
                  <a:moveTo>
                    <a:pt x="1116456" y="0"/>
                  </a:moveTo>
                  <a:lnTo>
                    <a:pt x="1117265" y="28719"/>
                  </a:lnTo>
                  <a:lnTo>
                    <a:pt x="1139317" y="27939"/>
                  </a:lnTo>
                  <a:lnTo>
                    <a:pt x="1176554" y="27939"/>
                  </a:lnTo>
                  <a:lnTo>
                    <a:pt x="1116456" y="0"/>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7" name="object 11"/>
            <p:cNvSpPr/>
            <p:nvPr/>
          </p:nvSpPr>
          <p:spPr>
            <a:xfrm>
              <a:off x="4997410" y="2821368"/>
              <a:ext cx="696789" cy="826313"/>
            </a:xfrm>
            <a:prstGeom prst="rect">
              <a:avLst/>
            </a:prstGeom>
            <a:blipFill>
              <a:blip r:embed="rId5"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8" name="object 12"/>
            <p:cNvSpPr/>
            <p:nvPr/>
          </p:nvSpPr>
          <p:spPr>
            <a:xfrm>
              <a:off x="6191913" y="4434833"/>
              <a:ext cx="76200" cy="146050"/>
            </a:xfrm>
            <a:custGeom>
              <a:avLst/>
              <a:gdLst/>
              <a:ahLst/>
              <a:cxnLst/>
              <a:rect l="l" t="t" r="r" b="b"/>
              <a:pathLst>
                <a:path w="76200" h="146050">
                  <a:moveTo>
                    <a:pt x="35594" y="0"/>
                  </a:moveTo>
                  <a:lnTo>
                    <a:pt x="22881" y="3853"/>
                  </a:lnTo>
                  <a:lnTo>
                    <a:pt x="8643" y="16463"/>
                  </a:lnTo>
                  <a:lnTo>
                    <a:pt x="1016" y="35685"/>
                  </a:lnTo>
                  <a:lnTo>
                    <a:pt x="0" y="51053"/>
                  </a:lnTo>
                  <a:lnTo>
                    <a:pt x="11184" y="74654"/>
                  </a:lnTo>
                  <a:lnTo>
                    <a:pt x="20340" y="90022"/>
                  </a:lnTo>
                  <a:lnTo>
                    <a:pt x="25426" y="108106"/>
                  </a:lnTo>
                  <a:lnTo>
                    <a:pt x="24405" y="131706"/>
                  </a:lnTo>
                  <a:lnTo>
                    <a:pt x="37118" y="145455"/>
                  </a:lnTo>
                  <a:lnTo>
                    <a:pt x="43729" y="135559"/>
                  </a:lnTo>
                  <a:lnTo>
                    <a:pt x="49831" y="121854"/>
                  </a:lnTo>
                  <a:lnTo>
                    <a:pt x="48815" y="108106"/>
                  </a:lnTo>
                  <a:lnTo>
                    <a:pt x="51360" y="91117"/>
                  </a:lnTo>
                  <a:lnTo>
                    <a:pt x="64073" y="67517"/>
                  </a:lnTo>
                  <a:lnTo>
                    <a:pt x="73225" y="52673"/>
                  </a:lnTo>
                  <a:lnTo>
                    <a:pt x="75770" y="35685"/>
                  </a:lnTo>
                  <a:lnTo>
                    <a:pt x="69155" y="19221"/>
                  </a:lnTo>
                  <a:lnTo>
                    <a:pt x="57462" y="8231"/>
                  </a:lnTo>
                  <a:lnTo>
                    <a:pt x="48815" y="2758"/>
                  </a:lnTo>
                  <a:lnTo>
                    <a:pt x="35594" y="0"/>
                  </a:lnTo>
                  <a:close/>
                </a:path>
              </a:pathLst>
            </a:custGeom>
            <a:solidFill>
              <a:srgbClr val="FFFF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9" name="object 13"/>
            <p:cNvSpPr/>
            <p:nvPr/>
          </p:nvSpPr>
          <p:spPr>
            <a:xfrm>
              <a:off x="6110541" y="4342104"/>
              <a:ext cx="226695" cy="241935"/>
            </a:xfrm>
            <a:custGeom>
              <a:avLst/>
              <a:gdLst/>
              <a:ahLst/>
              <a:cxnLst/>
              <a:rect l="l" t="t" r="r" b="b"/>
              <a:pathLst>
                <a:path w="226695" h="241935">
                  <a:moveTo>
                    <a:pt x="55422" y="113055"/>
                  </a:moveTo>
                  <a:lnTo>
                    <a:pt x="14236" y="85077"/>
                  </a:lnTo>
                  <a:lnTo>
                    <a:pt x="3556" y="86169"/>
                  </a:lnTo>
                  <a:lnTo>
                    <a:pt x="0" y="94399"/>
                  </a:lnTo>
                  <a:lnTo>
                    <a:pt x="9156" y="104254"/>
                  </a:lnTo>
                  <a:lnTo>
                    <a:pt x="55422" y="113055"/>
                  </a:lnTo>
                  <a:close/>
                </a:path>
                <a:path w="226695" h="241935">
                  <a:moveTo>
                    <a:pt x="79832" y="58140"/>
                  </a:moveTo>
                  <a:lnTo>
                    <a:pt x="76276" y="20840"/>
                  </a:lnTo>
                  <a:lnTo>
                    <a:pt x="69672" y="12039"/>
                  </a:lnTo>
                  <a:lnTo>
                    <a:pt x="57975" y="16459"/>
                  </a:lnTo>
                  <a:lnTo>
                    <a:pt x="55422" y="29070"/>
                  </a:lnTo>
                  <a:lnTo>
                    <a:pt x="79832" y="58140"/>
                  </a:lnTo>
                  <a:close/>
                </a:path>
                <a:path w="226695" h="241935">
                  <a:moveTo>
                    <a:pt x="137490" y="97561"/>
                  </a:moveTo>
                  <a:lnTo>
                    <a:pt x="137185" y="97370"/>
                  </a:lnTo>
                  <a:lnTo>
                    <a:pt x="133184" y="94830"/>
                  </a:lnTo>
                  <a:lnTo>
                    <a:pt x="130911" y="93395"/>
                  </a:lnTo>
                  <a:lnTo>
                    <a:pt x="88328" y="107835"/>
                  </a:lnTo>
                  <a:lnTo>
                    <a:pt x="79298" y="144221"/>
                  </a:lnTo>
                  <a:lnTo>
                    <a:pt x="90792" y="168478"/>
                  </a:lnTo>
                  <a:lnTo>
                    <a:pt x="99847" y="183692"/>
                  </a:lnTo>
                  <a:lnTo>
                    <a:pt x="99923" y="183934"/>
                  </a:lnTo>
                  <a:lnTo>
                    <a:pt x="99987" y="184200"/>
                  </a:lnTo>
                  <a:lnTo>
                    <a:pt x="104736" y="201129"/>
                  </a:lnTo>
                  <a:lnTo>
                    <a:pt x="104762" y="200748"/>
                  </a:lnTo>
                  <a:lnTo>
                    <a:pt x="104838" y="201498"/>
                  </a:lnTo>
                  <a:lnTo>
                    <a:pt x="104736" y="201129"/>
                  </a:lnTo>
                  <a:lnTo>
                    <a:pt x="104724" y="201498"/>
                  </a:lnTo>
                  <a:lnTo>
                    <a:pt x="103695" y="225323"/>
                  </a:lnTo>
                  <a:lnTo>
                    <a:pt x="118732" y="241566"/>
                  </a:lnTo>
                  <a:lnTo>
                    <a:pt x="121869" y="236880"/>
                  </a:lnTo>
                  <a:lnTo>
                    <a:pt x="126847" y="229438"/>
                  </a:lnTo>
                  <a:lnTo>
                    <a:pt x="127927" y="227025"/>
                  </a:lnTo>
                  <a:lnTo>
                    <a:pt x="133273" y="214985"/>
                  </a:lnTo>
                  <a:lnTo>
                    <a:pt x="133261" y="214769"/>
                  </a:lnTo>
                  <a:lnTo>
                    <a:pt x="129171" y="214769"/>
                  </a:lnTo>
                  <a:lnTo>
                    <a:pt x="128854" y="214769"/>
                  </a:lnTo>
                  <a:lnTo>
                    <a:pt x="123304" y="227253"/>
                  </a:lnTo>
                  <a:lnTo>
                    <a:pt x="118237" y="234797"/>
                  </a:lnTo>
                  <a:lnTo>
                    <a:pt x="108750" y="224574"/>
                  </a:lnTo>
                  <a:lnTo>
                    <a:pt x="107848" y="223596"/>
                  </a:lnTo>
                  <a:lnTo>
                    <a:pt x="107873" y="222910"/>
                  </a:lnTo>
                  <a:lnTo>
                    <a:pt x="108826" y="200748"/>
                  </a:lnTo>
                  <a:lnTo>
                    <a:pt x="108839" y="200583"/>
                  </a:lnTo>
                  <a:lnTo>
                    <a:pt x="104013" y="183375"/>
                  </a:lnTo>
                  <a:lnTo>
                    <a:pt x="103568" y="181800"/>
                  </a:lnTo>
                  <a:lnTo>
                    <a:pt x="94361" y="166382"/>
                  </a:lnTo>
                  <a:lnTo>
                    <a:pt x="94284" y="166204"/>
                  </a:lnTo>
                  <a:lnTo>
                    <a:pt x="83718" y="143916"/>
                  </a:lnTo>
                  <a:lnTo>
                    <a:pt x="83439" y="143332"/>
                  </a:lnTo>
                  <a:lnTo>
                    <a:pt x="83464" y="142786"/>
                  </a:lnTo>
                  <a:lnTo>
                    <a:pt x="84366" y="129298"/>
                  </a:lnTo>
                  <a:lnTo>
                    <a:pt x="84378" y="128968"/>
                  </a:lnTo>
                  <a:lnTo>
                    <a:pt x="84543" y="128549"/>
                  </a:lnTo>
                  <a:lnTo>
                    <a:pt x="91554" y="110909"/>
                  </a:lnTo>
                  <a:lnTo>
                    <a:pt x="91681" y="110566"/>
                  </a:lnTo>
                  <a:lnTo>
                    <a:pt x="92240" y="110070"/>
                  </a:lnTo>
                  <a:lnTo>
                    <a:pt x="105092" y="98691"/>
                  </a:lnTo>
                  <a:lnTo>
                    <a:pt x="105244" y="98552"/>
                  </a:lnTo>
                  <a:lnTo>
                    <a:pt x="106095" y="98298"/>
                  </a:lnTo>
                  <a:lnTo>
                    <a:pt x="117043" y="94983"/>
                  </a:lnTo>
                  <a:lnTo>
                    <a:pt x="129451" y="97561"/>
                  </a:lnTo>
                  <a:lnTo>
                    <a:pt x="129603" y="97561"/>
                  </a:lnTo>
                  <a:lnTo>
                    <a:pt x="137490" y="97561"/>
                  </a:lnTo>
                  <a:close/>
                </a:path>
                <a:path w="226695" h="241935">
                  <a:moveTo>
                    <a:pt x="154597" y="6045"/>
                  </a:moveTo>
                  <a:lnTo>
                    <a:pt x="144932" y="0"/>
                  </a:lnTo>
                  <a:lnTo>
                    <a:pt x="133743" y="14274"/>
                  </a:lnTo>
                  <a:lnTo>
                    <a:pt x="136791" y="55435"/>
                  </a:lnTo>
                  <a:lnTo>
                    <a:pt x="153060" y="16992"/>
                  </a:lnTo>
                  <a:lnTo>
                    <a:pt x="154597" y="6045"/>
                  </a:lnTo>
                  <a:close/>
                </a:path>
                <a:path w="226695" h="241935">
                  <a:moveTo>
                    <a:pt x="159219" y="128066"/>
                  </a:moveTo>
                  <a:lnTo>
                    <a:pt x="153416" y="113626"/>
                  </a:lnTo>
                  <a:lnTo>
                    <a:pt x="153098" y="112826"/>
                  </a:lnTo>
                  <a:lnTo>
                    <a:pt x="152209" y="110604"/>
                  </a:lnTo>
                  <a:lnTo>
                    <a:pt x="143713" y="102628"/>
                  </a:lnTo>
                  <a:lnTo>
                    <a:pt x="140017" y="99174"/>
                  </a:lnTo>
                  <a:lnTo>
                    <a:pt x="137604" y="97637"/>
                  </a:lnTo>
                  <a:lnTo>
                    <a:pt x="129794" y="97637"/>
                  </a:lnTo>
                  <a:lnTo>
                    <a:pt x="129565" y="97637"/>
                  </a:lnTo>
                  <a:lnTo>
                    <a:pt x="137579" y="102704"/>
                  </a:lnTo>
                  <a:lnTo>
                    <a:pt x="137718" y="102844"/>
                  </a:lnTo>
                  <a:lnTo>
                    <a:pt x="148844" y="113296"/>
                  </a:lnTo>
                  <a:lnTo>
                    <a:pt x="155028" y="128714"/>
                  </a:lnTo>
                  <a:lnTo>
                    <a:pt x="155130" y="128066"/>
                  </a:lnTo>
                  <a:lnTo>
                    <a:pt x="155130" y="128968"/>
                  </a:lnTo>
                  <a:lnTo>
                    <a:pt x="155028" y="128714"/>
                  </a:lnTo>
                  <a:lnTo>
                    <a:pt x="152641" y="144640"/>
                  </a:lnTo>
                  <a:lnTo>
                    <a:pt x="143713" y="159067"/>
                  </a:lnTo>
                  <a:lnTo>
                    <a:pt x="130771" y="183108"/>
                  </a:lnTo>
                  <a:lnTo>
                    <a:pt x="128168" y="200583"/>
                  </a:lnTo>
                  <a:lnTo>
                    <a:pt x="128193" y="201498"/>
                  </a:lnTo>
                  <a:lnTo>
                    <a:pt x="129133" y="214160"/>
                  </a:lnTo>
                  <a:lnTo>
                    <a:pt x="129273" y="214160"/>
                  </a:lnTo>
                  <a:lnTo>
                    <a:pt x="133210" y="214160"/>
                  </a:lnTo>
                  <a:lnTo>
                    <a:pt x="133172" y="213626"/>
                  </a:lnTo>
                  <a:lnTo>
                    <a:pt x="132270" y="201498"/>
                  </a:lnTo>
                  <a:lnTo>
                    <a:pt x="132194" y="201193"/>
                  </a:lnTo>
                  <a:lnTo>
                    <a:pt x="132232" y="200939"/>
                  </a:lnTo>
                  <a:lnTo>
                    <a:pt x="147129" y="161480"/>
                  </a:lnTo>
                  <a:lnTo>
                    <a:pt x="156527" y="146240"/>
                  </a:lnTo>
                  <a:lnTo>
                    <a:pt x="156705" y="145059"/>
                  </a:lnTo>
                  <a:lnTo>
                    <a:pt x="156832" y="144221"/>
                  </a:lnTo>
                  <a:lnTo>
                    <a:pt x="159067" y="129298"/>
                  </a:lnTo>
                  <a:lnTo>
                    <a:pt x="159169" y="128549"/>
                  </a:lnTo>
                  <a:lnTo>
                    <a:pt x="159219" y="128066"/>
                  </a:lnTo>
                  <a:close/>
                </a:path>
                <a:path w="226695" h="241935">
                  <a:moveTo>
                    <a:pt x="226288" y="49390"/>
                  </a:moveTo>
                  <a:lnTo>
                    <a:pt x="213575" y="42773"/>
                  </a:lnTo>
                  <a:lnTo>
                    <a:pt x="176453" y="77368"/>
                  </a:lnTo>
                  <a:lnTo>
                    <a:pt x="218668" y="66370"/>
                  </a:lnTo>
                  <a:lnTo>
                    <a:pt x="225272" y="60909"/>
                  </a:lnTo>
                  <a:lnTo>
                    <a:pt x="226288" y="49390"/>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0" name="object 14"/>
            <p:cNvSpPr/>
            <p:nvPr/>
          </p:nvSpPr>
          <p:spPr>
            <a:xfrm>
              <a:off x="6125803" y="4633487"/>
              <a:ext cx="207987" cy="222298"/>
            </a:xfrm>
            <a:prstGeom prst="rect">
              <a:avLst/>
            </a:prstGeom>
            <a:blipFill>
              <a:blip r:embed="rId6"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1" name="object 15"/>
            <p:cNvSpPr/>
            <p:nvPr/>
          </p:nvSpPr>
          <p:spPr>
            <a:xfrm>
              <a:off x="6051042" y="4422749"/>
              <a:ext cx="414020" cy="1277620"/>
            </a:xfrm>
            <a:custGeom>
              <a:avLst/>
              <a:gdLst/>
              <a:ahLst/>
              <a:cxnLst/>
              <a:rect l="l" t="t" r="r" b="b"/>
              <a:pathLst>
                <a:path w="414020" h="1277620">
                  <a:moveTo>
                    <a:pt x="413943" y="1154734"/>
                  </a:moveTo>
                  <a:lnTo>
                    <a:pt x="403771" y="1143762"/>
                  </a:lnTo>
                  <a:lnTo>
                    <a:pt x="360032" y="1137716"/>
                  </a:lnTo>
                  <a:lnTo>
                    <a:pt x="311213" y="1137716"/>
                  </a:lnTo>
                  <a:lnTo>
                    <a:pt x="290372" y="1134973"/>
                  </a:lnTo>
                  <a:lnTo>
                    <a:pt x="285280" y="1118514"/>
                  </a:lnTo>
                  <a:lnTo>
                    <a:pt x="290372" y="1087780"/>
                  </a:lnTo>
                  <a:lnTo>
                    <a:pt x="293420" y="1035088"/>
                  </a:lnTo>
                  <a:lnTo>
                    <a:pt x="287832" y="976922"/>
                  </a:lnTo>
                  <a:lnTo>
                    <a:pt x="280200" y="899528"/>
                  </a:lnTo>
                  <a:lnTo>
                    <a:pt x="282740" y="832586"/>
                  </a:lnTo>
                  <a:lnTo>
                    <a:pt x="282740" y="810602"/>
                  </a:lnTo>
                  <a:lnTo>
                    <a:pt x="277660" y="766165"/>
                  </a:lnTo>
                  <a:lnTo>
                    <a:pt x="276402" y="764971"/>
                  </a:lnTo>
                  <a:lnTo>
                    <a:pt x="292912" y="727189"/>
                  </a:lnTo>
                  <a:lnTo>
                    <a:pt x="290372" y="674522"/>
                  </a:lnTo>
                  <a:lnTo>
                    <a:pt x="275120" y="613613"/>
                  </a:lnTo>
                  <a:lnTo>
                    <a:pt x="272567" y="560895"/>
                  </a:lnTo>
                  <a:lnTo>
                    <a:pt x="256895" y="492175"/>
                  </a:lnTo>
                  <a:lnTo>
                    <a:pt x="275120" y="485711"/>
                  </a:lnTo>
                  <a:lnTo>
                    <a:pt x="321386" y="446747"/>
                  </a:lnTo>
                  <a:lnTo>
                    <a:pt x="362585" y="400113"/>
                  </a:lnTo>
                  <a:lnTo>
                    <a:pt x="406298" y="346875"/>
                  </a:lnTo>
                  <a:lnTo>
                    <a:pt x="408863" y="324942"/>
                  </a:lnTo>
                  <a:lnTo>
                    <a:pt x="408863" y="263982"/>
                  </a:lnTo>
                  <a:lnTo>
                    <a:pt x="396138" y="169583"/>
                  </a:lnTo>
                  <a:lnTo>
                    <a:pt x="403771" y="114147"/>
                  </a:lnTo>
                  <a:lnTo>
                    <a:pt x="408863" y="91694"/>
                  </a:lnTo>
                  <a:lnTo>
                    <a:pt x="401231" y="80695"/>
                  </a:lnTo>
                  <a:lnTo>
                    <a:pt x="382917" y="69710"/>
                  </a:lnTo>
                  <a:lnTo>
                    <a:pt x="370205" y="61480"/>
                  </a:lnTo>
                  <a:lnTo>
                    <a:pt x="377837" y="11569"/>
                  </a:lnTo>
                  <a:lnTo>
                    <a:pt x="372745" y="0"/>
                  </a:lnTo>
                  <a:lnTo>
                    <a:pt x="362585" y="3289"/>
                  </a:lnTo>
                  <a:lnTo>
                    <a:pt x="357492" y="66954"/>
                  </a:lnTo>
                  <a:lnTo>
                    <a:pt x="352412" y="83464"/>
                  </a:lnTo>
                  <a:lnTo>
                    <a:pt x="349872" y="94411"/>
                  </a:lnTo>
                  <a:lnTo>
                    <a:pt x="329018" y="86169"/>
                  </a:lnTo>
                  <a:lnTo>
                    <a:pt x="313766" y="86169"/>
                  </a:lnTo>
                  <a:lnTo>
                    <a:pt x="313766" y="97167"/>
                  </a:lnTo>
                  <a:lnTo>
                    <a:pt x="323938" y="105918"/>
                  </a:lnTo>
                  <a:lnTo>
                    <a:pt x="342239" y="105918"/>
                  </a:lnTo>
                  <a:lnTo>
                    <a:pt x="354952" y="116916"/>
                  </a:lnTo>
                  <a:lnTo>
                    <a:pt x="365125" y="136131"/>
                  </a:lnTo>
                  <a:lnTo>
                    <a:pt x="375297" y="166865"/>
                  </a:lnTo>
                  <a:lnTo>
                    <a:pt x="382917" y="227774"/>
                  </a:lnTo>
                  <a:lnTo>
                    <a:pt x="382917" y="283210"/>
                  </a:lnTo>
                  <a:lnTo>
                    <a:pt x="377837" y="327647"/>
                  </a:lnTo>
                  <a:lnTo>
                    <a:pt x="367665" y="346875"/>
                  </a:lnTo>
                  <a:lnTo>
                    <a:pt x="331558" y="374853"/>
                  </a:lnTo>
                  <a:lnTo>
                    <a:pt x="292912" y="400113"/>
                  </a:lnTo>
                  <a:lnTo>
                    <a:pt x="275120" y="419341"/>
                  </a:lnTo>
                  <a:lnTo>
                    <a:pt x="241554" y="446747"/>
                  </a:lnTo>
                  <a:lnTo>
                    <a:pt x="231381" y="455549"/>
                  </a:lnTo>
                  <a:lnTo>
                    <a:pt x="200355" y="444563"/>
                  </a:lnTo>
                  <a:lnTo>
                    <a:pt x="161709" y="450037"/>
                  </a:lnTo>
                  <a:lnTo>
                    <a:pt x="156095" y="461467"/>
                  </a:lnTo>
                  <a:lnTo>
                    <a:pt x="148996" y="458266"/>
                  </a:lnTo>
                  <a:lnTo>
                    <a:pt x="110350" y="461022"/>
                  </a:lnTo>
                  <a:lnTo>
                    <a:pt x="76784" y="489000"/>
                  </a:lnTo>
                  <a:lnTo>
                    <a:pt x="27965" y="547192"/>
                  </a:lnTo>
                  <a:lnTo>
                    <a:pt x="2540" y="594398"/>
                  </a:lnTo>
                  <a:lnTo>
                    <a:pt x="0" y="610857"/>
                  </a:lnTo>
                  <a:lnTo>
                    <a:pt x="12712" y="641591"/>
                  </a:lnTo>
                  <a:lnTo>
                    <a:pt x="40690" y="655294"/>
                  </a:lnTo>
                  <a:lnTo>
                    <a:pt x="76784" y="671766"/>
                  </a:lnTo>
                  <a:lnTo>
                    <a:pt x="105270" y="679996"/>
                  </a:lnTo>
                  <a:lnTo>
                    <a:pt x="117983" y="694270"/>
                  </a:lnTo>
                  <a:lnTo>
                    <a:pt x="110350" y="713486"/>
                  </a:lnTo>
                  <a:lnTo>
                    <a:pt x="90004" y="735990"/>
                  </a:lnTo>
                  <a:lnTo>
                    <a:pt x="64071" y="738708"/>
                  </a:lnTo>
                  <a:lnTo>
                    <a:pt x="46278" y="729945"/>
                  </a:lnTo>
                  <a:lnTo>
                    <a:pt x="35598" y="738708"/>
                  </a:lnTo>
                  <a:lnTo>
                    <a:pt x="38138" y="749693"/>
                  </a:lnTo>
                  <a:lnTo>
                    <a:pt x="58991" y="757936"/>
                  </a:lnTo>
                  <a:lnTo>
                    <a:pt x="90004" y="757936"/>
                  </a:lnTo>
                  <a:lnTo>
                    <a:pt x="117983" y="749693"/>
                  </a:lnTo>
                  <a:lnTo>
                    <a:pt x="133743" y="738708"/>
                  </a:lnTo>
                  <a:lnTo>
                    <a:pt x="143916" y="718959"/>
                  </a:lnTo>
                  <a:lnTo>
                    <a:pt x="148996" y="697026"/>
                  </a:lnTo>
                  <a:lnTo>
                    <a:pt x="136283" y="677278"/>
                  </a:lnTo>
                  <a:lnTo>
                    <a:pt x="105270" y="663524"/>
                  </a:lnTo>
                  <a:lnTo>
                    <a:pt x="69164" y="652576"/>
                  </a:lnTo>
                  <a:lnTo>
                    <a:pt x="38138" y="633361"/>
                  </a:lnTo>
                  <a:lnTo>
                    <a:pt x="30518" y="616331"/>
                  </a:lnTo>
                  <a:lnTo>
                    <a:pt x="35598" y="586155"/>
                  </a:lnTo>
                  <a:lnTo>
                    <a:pt x="58991" y="547192"/>
                  </a:lnTo>
                  <a:lnTo>
                    <a:pt x="87464" y="524687"/>
                  </a:lnTo>
                  <a:lnTo>
                    <a:pt x="131203" y="508228"/>
                  </a:lnTo>
                  <a:lnTo>
                    <a:pt x="144983" y="505091"/>
                  </a:lnTo>
                  <a:lnTo>
                    <a:pt x="146456" y="530733"/>
                  </a:lnTo>
                  <a:lnTo>
                    <a:pt x="156629" y="602627"/>
                  </a:lnTo>
                  <a:lnTo>
                    <a:pt x="156629" y="666292"/>
                  </a:lnTo>
                  <a:lnTo>
                    <a:pt x="143916" y="721715"/>
                  </a:lnTo>
                  <a:lnTo>
                    <a:pt x="136283" y="752462"/>
                  </a:lnTo>
                  <a:lnTo>
                    <a:pt x="141376" y="779907"/>
                  </a:lnTo>
                  <a:lnTo>
                    <a:pt x="146659" y="784148"/>
                  </a:lnTo>
                  <a:lnTo>
                    <a:pt x="154089" y="932459"/>
                  </a:lnTo>
                  <a:lnTo>
                    <a:pt x="154089" y="968692"/>
                  </a:lnTo>
                  <a:lnTo>
                    <a:pt x="143916" y="1035634"/>
                  </a:lnTo>
                  <a:lnTo>
                    <a:pt x="141376" y="1113028"/>
                  </a:lnTo>
                  <a:lnTo>
                    <a:pt x="146456" y="1151991"/>
                  </a:lnTo>
                  <a:lnTo>
                    <a:pt x="141376" y="1173949"/>
                  </a:lnTo>
                  <a:lnTo>
                    <a:pt x="105270" y="1207427"/>
                  </a:lnTo>
                  <a:lnTo>
                    <a:pt x="89496" y="1249133"/>
                  </a:lnTo>
                  <a:lnTo>
                    <a:pt x="92557" y="1262849"/>
                  </a:lnTo>
                  <a:lnTo>
                    <a:pt x="120523" y="1277124"/>
                  </a:lnTo>
                  <a:lnTo>
                    <a:pt x="128155" y="1271079"/>
                  </a:lnTo>
                  <a:lnTo>
                    <a:pt x="131203" y="1246390"/>
                  </a:lnTo>
                  <a:lnTo>
                    <a:pt x="138823" y="1210170"/>
                  </a:lnTo>
                  <a:lnTo>
                    <a:pt x="151536" y="1193698"/>
                  </a:lnTo>
                  <a:lnTo>
                    <a:pt x="166801" y="1182725"/>
                  </a:lnTo>
                  <a:lnTo>
                    <a:pt x="180022" y="1168450"/>
                  </a:lnTo>
                  <a:lnTo>
                    <a:pt x="182562" y="1157478"/>
                  </a:lnTo>
                  <a:lnTo>
                    <a:pt x="174929" y="1143762"/>
                  </a:lnTo>
                  <a:lnTo>
                    <a:pt x="166801" y="1135532"/>
                  </a:lnTo>
                  <a:lnTo>
                    <a:pt x="161709" y="1102042"/>
                  </a:lnTo>
                  <a:lnTo>
                    <a:pt x="166801" y="1032344"/>
                  </a:lnTo>
                  <a:lnTo>
                    <a:pt x="185102" y="952220"/>
                  </a:lnTo>
                  <a:lnTo>
                    <a:pt x="202907" y="888009"/>
                  </a:lnTo>
                  <a:lnTo>
                    <a:pt x="208292" y="813358"/>
                  </a:lnTo>
                  <a:lnTo>
                    <a:pt x="222732" y="813358"/>
                  </a:lnTo>
                  <a:lnTo>
                    <a:pt x="252234" y="918743"/>
                  </a:lnTo>
                  <a:lnTo>
                    <a:pt x="267487" y="982408"/>
                  </a:lnTo>
                  <a:lnTo>
                    <a:pt x="272567" y="1037831"/>
                  </a:lnTo>
                  <a:lnTo>
                    <a:pt x="272567" y="1082294"/>
                  </a:lnTo>
                  <a:lnTo>
                    <a:pt x="264947" y="1115771"/>
                  </a:lnTo>
                  <a:lnTo>
                    <a:pt x="257314" y="1126744"/>
                  </a:lnTo>
                  <a:lnTo>
                    <a:pt x="257314" y="1137716"/>
                  </a:lnTo>
                  <a:lnTo>
                    <a:pt x="267487" y="1154734"/>
                  </a:lnTo>
                  <a:lnTo>
                    <a:pt x="285280" y="1160221"/>
                  </a:lnTo>
                  <a:lnTo>
                    <a:pt x="313766" y="1160221"/>
                  </a:lnTo>
                  <a:lnTo>
                    <a:pt x="365125" y="1173949"/>
                  </a:lnTo>
                  <a:lnTo>
                    <a:pt x="380377" y="1193698"/>
                  </a:lnTo>
                  <a:lnTo>
                    <a:pt x="403771" y="1182179"/>
                  </a:lnTo>
                  <a:lnTo>
                    <a:pt x="413943" y="1154734"/>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2" name="object 16"/>
            <p:cNvSpPr/>
            <p:nvPr/>
          </p:nvSpPr>
          <p:spPr>
            <a:xfrm>
              <a:off x="7610825" y="2874169"/>
              <a:ext cx="447675" cy="818515"/>
            </a:xfrm>
            <a:custGeom>
              <a:avLst/>
              <a:gdLst/>
              <a:ahLst/>
              <a:cxnLst/>
              <a:rect l="l" t="t" r="r" b="b"/>
              <a:pathLst>
                <a:path w="447675" h="818514">
                  <a:moveTo>
                    <a:pt x="223622" y="0"/>
                  </a:moveTo>
                  <a:lnTo>
                    <a:pt x="149850" y="10026"/>
                  </a:lnTo>
                  <a:lnTo>
                    <a:pt x="101438" y="35041"/>
                  </a:lnTo>
                  <a:lnTo>
                    <a:pt x="69161" y="57558"/>
                  </a:lnTo>
                  <a:lnTo>
                    <a:pt x="41497" y="90101"/>
                  </a:lnTo>
                  <a:lnTo>
                    <a:pt x="18443" y="150157"/>
                  </a:lnTo>
                  <a:lnTo>
                    <a:pt x="11527" y="197723"/>
                  </a:lnTo>
                  <a:lnTo>
                    <a:pt x="11527" y="237761"/>
                  </a:lnTo>
                  <a:lnTo>
                    <a:pt x="13832" y="307810"/>
                  </a:lnTo>
                  <a:lnTo>
                    <a:pt x="16137" y="340353"/>
                  </a:lnTo>
                  <a:lnTo>
                    <a:pt x="0" y="340353"/>
                  </a:lnTo>
                  <a:lnTo>
                    <a:pt x="0" y="375394"/>
                  </a:lnTo>
                  <a:lnTo>
                    <a:pt x="9221" y="390417"/>
                  </a:lnTo>
                  <a:lnTo>
                    <a:pt x="16137" y="410436"/>
                  </a:lnTo>
                  <a:lnTo>
                    <a:pt x="16137" y="425425"/>
                  </a:lnTo>
                  <a:lnTo>
                    <a:pt x="25359" y="450473"/>
                  </a:lnTo>
                  <a:lnTo>
                    <a:pt x="29969" y="460466"/>
                  </a:lnTo>
                  <a:lnTo>
                    <a:pt x="41497" y="457968"/>
                  </a:lnTo>
                  <a:lnTo>
                    <a:pt x="46107" y="452972"/>
                  </a:lnTo>
                  <a:lnTo>
                    <a:pt x="53023" y="472990"/>
                  </a:lnTo>
                  <a:lnTo>
                    <a:pt x="55329" y="518028"/>
                  </a:lnTo>
                  <a:lnTo>
                    <a:pt x="57636" y="530539"/>
                  </a:lnTo>
                  <a:lnTo>
                    <a:pt x="62245" y="545554"/>
                  </a:lnTo>
                  <a:lnTo>
                    <a:pt x="82993" y="573081"/>
                  </a:lnTo>
                  <a:lnTo>
                    <a:pt x="92215" y="593103"/>
                  </a:lnTo>
                  <a:lnTo>
                    <a:pt x="110657" y="688198"/>
                  </a:lnTo>
                  <a:lnTo>
                    <a:pt x="140627" y="728236"/>
                  </a:lnTo>
                  <a:lnTo>
                    <a:pt x="175210" y="745753"/>
                  </a:lnTo>
                  <a:lnTo>
                    <a:pt x="223622" y="775784"/>
                  </a:lnTo>
                  <a:lnTo>
                    <a:pt x="248983" y="818326"/>
                  </a:lnTo>
                  <a:lnTo>
                    <a:pt x="276647" y="770778"/>
                  </a:lnTo>
                  <a:lnTo>
                    <a:pt x="325046" y="723232"/>
                  </a:lnTo>
                  <a:lnTo>
                    <a:pt x="366560" y="673182"/>
                  </a:lnTo>
                  <a:lnTo>
                    <a:pt x="366560" y="600608"/>
                  </a:lnTo>
                  <a:lnTo>
                    <a:pt x="401125" y="558065"/>
                  </a:lnTo>
                  <a:lnTo>
                    <a:pt x="405738" y="543053"/>
                  </a:lnTo>
                  <a:lnTo>
                    <a:pt x="410350" y="525536"/>
                  </a:lnTo>
                  <a:lnTo>
                    <a:pt x="412657" y="503012"/>
                  </a:lnTo>
                  <a:lnTo>
                    <a:pt x="417269" y="452972"/>
                  </a:lnTo>
                  <a:lnTo>
                    <a:pt x="428801" y="457968"/>
                  </a:lnTo>
                  <a:lnTo>
                    <a:pt x="435720" y="450473"/>
                  </a:lnTo>
                  <a:lnTo>
                    <a:pt x="435720" y="442945"/>
                  </a:lnTo>
                  <a:lnTo>
                    <a:pt x="438027" y="412934"/>
                  </a:lnTo>
                  <a:lnTo>
                    <a:pt x="440333" y="397911"/>
                  </a:lnTo>
                  <a:lnTo>
                    <a:pt x="447252" y="357874"/>
                  </a:lnTo>
                  <a:lnTo>
                    <a:pt x="440333" y="340353"/>
                  </a:lnTo>
                  <a:lnTo>
                    <a:pt x="433414" y="332858"/>
                  </a:lnTo>
                  <a:lnTo>
                    <a:pt x="428801" y="330327"/>
                  </a:lnTo>
                  <a:lnTo>
                    <a:pt x="435720" y="292787"/>
                  </a:lnTo>
                  <a:lnTo>
                    <a:pt x="438027" y="262776"/>
                  </a:lnTo>
                  <a:lnTo>
                    <a:pt x="447252" y="202719"/>
                  </a:lnTo>
                  <a:lnTo>
                    <a:pt x="444946" y="170176"/>
                  </a:lnTo>
                  <a:lnTo>
                    <a:pt x="428801" y="107622"/>
                  </a:lnTo>
                  <a:lnTo>
                    <a:pt x="389624" y="60056"/>
                  </a:lnTo>
                  <a:lnTo>
                    <a:pt x="313545" y="15022"/>
                  </a:lnTo>
                  <a:lnTo>
                    <a:pt x="265118" y="5029"/>
                  </a:lnTo>
                  <a:lnTo>
                    <a:pt x="223622" y="0"/>
                  </a:lnTo>
                  <a:close/>
                </a:path>
              </a:pathLst>
            </a:custGeom>
            <a:solidFill>
              <a:srgbClr val="5F3E1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3" name="object 17"/>
            <p:cNvSpPr/>
            <p:nvPr/>
          </p:nvSpPr>
          <p:spPr>
            <a:xfrm>
              <a:off x="7610825" y="2874169"/>
              <a:ext cx="447675" cy="818515"/>
            </a:xfrm>
            <a:custGeom>
              <a:avLst/>
              <a:gdLst/>
              <a:ahLst/>
              <a:cxnLst/>
              <a:rect l="l" t="t" r="r" b="b"/>
              <a:pathLst>
                <a:path w="447675" h="818514">
                  <a:moveTo>
                    <a:pt x="13832" y="307810"/>
                  </a:moveTo>
                  <a:lnTo>
                    <a:pt x="16137" y="340353"/>
                  </a:lnTo>
                  <a:lnTo>
                    <a:pt x="0" y="340353"/>
                  </a:lnTo>
                  <a:lnTo>
                    <a:pt x="0" y="375394"/>
                  </a:lnTo>
                  <a:lnTo>
                    <a:pt x="9221" y="390417"/>
                  </a:lnTo>
                  <a:lnTo>
                    <a:pt x="16137" y="410436"/>
                  </a:lnTo>
                  <a:lnTo>
                    <a:pt x="16137" y="425425"/>
                  </a:lnTo>
                  <a:lnTo>
                    <a:pt x="25359" y="450473"/>
                  </a:lnTo>
                  <a:lnTo>
                    <a:pt x="29969" y="460466"/>
                  </a:lnTo>
                  <a:lnTo>
                    <a:pt x="41497" y="457968"/>
                  </a:lnTo>
                  <a:lnTo>
                    <a:pt x="46107" y="452972"/>
                  </a:lnTo>
                  <a:lnTo>
                    <a:pt x="53023" y="472990"/>
                  </a:lnTo>
                  <a:lnTo>
                    <a:pt x="55329" y="518028"/>
                  </a:lnTo>
                  <a:lnTo>
                    <a:pt x="57636" y="530539"/>
                  </a:lnTo>
                  <a:lnTo>
                    <a:pt x="62245" y="545554"/>
                  </a:lnTo>
                  <a:lnTo>
                    <a:pt x="82993" y="573081"/>
                  </a:lnTo>
                  <a:lnTo>
                    <a:pt x="92215" y="593103"/>
                  </a:lnTo>
                  <a:lnTo>
                    <a:pt x="110657" y="688198"/>
                  </a:lnTo>
                  <a:lnTo>
                    <a:pt x="140627" y="728236"/>
                  </a:lnTo>
                  <a:lnTo>
                    <a:pt x="175210" y="745753"/>
                  </a:lnTo>
                  <a:lnTo>
                    <a:pt x="223622" y="775784"/>
                  </a:lnTo>
                  <a:lnTo>
                    <a:pt x="248983" y="818326"/>
                  </a:lnTo>
                  <a:lnTo>
                    <a:pt x="276647" y="770778"/>
                  </a:lnTo>
                  <a:lnTo>
                    <a:pt x="325046" y="723232"/>
                  </a:lnTo>
                  <a:lnTo>
                    <a:pt x="366560" y="673182"/>
                  </a:lnTo>
                  <a:lnTo>
                    <a:pt x="366560" y="600608"/>
                  </a:lnTo>
                  <a:lnTo>
                    <a:pt x="401125" y="558065"/>
                  </a:lnTo>
                  <a:lnTo>
                    <a:pt x="405738" y="543053"/>
                  </a:lnTo>
                  <a:lnTo>
                    <a:pt x="410350" y="525536"/>
                  </a:lnTo>
                  <a:lnTo>
                    <a:pt x="412657" y="503012"/>
                  </a:lnTo>
                  <a:lnTo>
                    <a:pt x="417269" y="452972"/>
                  </a:lnTo>
                  <a:lnTo>
                    <a:pt x="428801" y="457968"/>
                  </a:lnTo>
                  <a:lnTo>
                    <a:pt x="435720" y="450473"/>
                  </a:lnTo>
                  <a:lnTo>
                    <a:pt x="435720" y="442945"/>
                  </a:lnTo>
                  <a:lnTo>
                    <a:pt x="438027" y="412934"/>
                  </a:lnTo>
                  <a:lnTo>
                    <a:pt x="440333" y="397911"/>
                  </a:lnTo>
                  <a:lnTo>
                    <a:pt x="447252" y="357874"/>
                  </a:lnTo>
                  <a:lnTo>
                    <a:pt x="440333" y="340353"/>
                  </a:lnTo>
                  <a:lnTo>
                    <a:pt x="433414" y="332858"/>
                  </a:lnTo>
                  <a:lnTo>
                    <a:pt x="428801" y="330327"/>
                  </a:lnTo>
                  <a:lnTo>
                    <a:pt x="435720" y="292787"/>
                  </a:lnTo>
                  <a:lnTo>
                    <a:pt x="438027" y="262776"/>
                  </a:lnTo>
                  <a:lnTo>
                    <a:pt x="442639" y="232731"/>
                  </a:lnTo>
                  <a:lnTo>
                    <a:pt x="447252" y="202719"/>
                  </a:lnTo>
                  <a:lnTo>
                    <a:pt x="444946" y="170176"/>
                  </a:lnTo>
                  <a:lnTo>
                    <a:pt x="428801" y="107622"/>
                  </a:lnTo>
                  <a:lnTo>
                    <a:pt x="389624" y="60056"/>
                  </a:lnTo>
                  <a:lnTo>
                    <a:pt x="313545" y="15022"/>
                  </a:lnTo>
                  <a:lnTo>
                    <a:pt x="265118" y="5029"/>
                  </a:lnTo>
                  <a:lnTo>
                    <a:pt x="223622" y="0"/>
                  </a:lnTo>
                  <a:lnTo>
                    <a:pt x="189042" y="2531"/>
                  </a:lnTo>
                  <a:lnTo>
                    <a:pt x="149850" y="10026"/>
                  </a:lnTo>
                  <a:lnTo>
                    <a:pt x="101438" y="35041"/>
                  </a:lnTo>
                  <a:lnTo>
                    <a:pt x="69161" y="57558"/>
                  </a:lnTo>
                  <a:lnTo>
                    <a:pt x="41497" y="90101"/>
                  </a:lnTo>
                  <a:lnTo>
                    <a:pt x="18443" y="150157"/>
                  </a:lnTo>
                  <a:lnTo>
                    <a:pt x="11527" y="197723"/>
                  </a:lnTo>
                  <a:lnTo>
                    <a:pt x="11527" y="237761"/>
                  </a:lnTo>
                  <a:lnTo>
                    <a:pt x="13832" y="307810"/>
                  </a:lnTo>
                  <a:close/>
                </a:path>
              </a:pathLst>
            </a:custGeom>
            <a:ln w="3175">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4" name="object 18"/>
            <p:cNvSpPr/>
            <p:nvPr/>
          </p:nvSpPr>
          <p:spPr>
            <a:xfrm>
              <a:off x="7599299" y="2861690"/>
              <a:ext cx="491490" cy="378460"/>
            </a:xfrm>
            <a:custGeom>
              <a:avLst/>
              <a:gdLst/>
              <a:ahLst/>
              <a:cxnLst/>
              <a:rect l="l" t="t" r="r" b="b"/>
              <a:pathLst>
                <a:path w="491490" h="378460">
                  <a:moveTo>
                    <a:pt x="193649" y="290283"/>
                  </a:moveTo>
                  <a:lnTo>
                    <a:pt x="191338" y="287782"/>
                  </a:lnTo>
                  <a:lnTo>
                    <a:pt x="182118" y="285254"/>
                  </a:lnTo>
                  <a:lnTo>
                    <a:pt x="170599" y="282752"/>
                  </a:lnTo>
                  <a:lnTo>
                    <a:pt x="161366" y="280263"/>
                  </a:lnTo>
                  <a:lnTo>
                    <a:pt x="147535" y="277761"/>
                  </a:lnTo>
                  <a:lnTo>
                    <a:pt x="136004" y="275259"/>
                  </a:lnTo>
                  <a:lnTo>
                    <a:pt x="126796" y="275259"/>
                  </a:lnTo>
                  <a:lnTo>
                    <a:pt x="115265" y="277761"/>
                  </a:lnTo>
                  <a:lnTo>
                    <a:pt x="99123" y="282752"/>
                  </a:lnTo>
                  <a:lnTo>
                    <a:pt x="85293" y="290283"/>
                  </a:lnTo>
                  <a:lnTo>
                    <a:pt x="69151" y="297776"/>
                  </a:lnTo>
                  <a:lnTo>
                    <a:pt x="78371" y="297776"/>
                  </a:lnTo>
                  <a:lnTo>
                    <a:pt x="85293" y="295275"/>
                  </a:lnTo>
                  <a:lnTo>
                    <a:pt x="94513" y="292785"/>
                  </a:lnTo>
                  <a:lnTo>
                    <a:pt x="108343" y="287782"/>
                  </a:lnTo>
                  <a:lnTo>
                    <a:pt x="122174" y="285254"/>
                  </a:lnTo>
                  <a:lnTo>
                    <a:pt x="131394" y="285254"/>
                  </a:lnTo>
                  <a:lnTo>
                    <a:pt x="138315" y="287782"/>
                  </a:lnTo>
                  <a:lnTo>
                    <a:pt x="147535" y="290283"/>
                  </a:lnTo>
                  <a:lnTo>
                    <a:pt x="170599" y="292785"/>
                  </a:lnTo>
                  <a:lnTo>
                    <a:pt x="186728" y="295275"/>
                  </a:lnTo>
                  <a:lnTo>
                    <a:pt x="191338" y="295275"/>
                  </a:lnTo>
                  <a:lnTo>
                    <a:pt x="193649" y="290283"/>
                  </a:lnTo>
                  <a:close/>
                </a:path>
                <a:path w="491490" h="378460">
                  <a:moveTo>
                    <a:pt x="401142" y="312801"/>
                  </a:moveTo>
                  <a:lnTo>
                    <a:pt x="359625" y="292785"/>
                  </a:lnTo>
                  <a:lnTo>
                    <a:pt x="331952" y="282752"/>
                  </a:lnTo>
                  <a:lnTo>
                    <a:pt x="320459" y="282752"/>
                  </a:lnTo>
                  <a:lnTo>
                    <a:pt x="308927" y="285254"/>
                  </a:lnTo>
                  <a:lnTo>
                    <a:pt x="281254" y="287782"/>
                  </a:lnTo>
                  <a:lnTo>
                    <a:pt x="278942" y="292785"/>
                  </a:lnTo>
                  <a:lnTo>
                    <a:pt x="276644" y="295275"/>
                  </a:lnTo>
                  <a:lnTo>
                    <a:pt x="278942" y="297776"/>
                  </a:lnTo>
                  <a:lnTo>
                    <a:pt x="285864" y="300278"/>
                  </a:lnTo>
                  <a:lnTo>
                    <a:pt x="308927" y="295275"/>
                  </a:lnTo>
                  <a:lnTo>
                    <a:pt x="318147" y="292785"/>
                  </a:lnTo>
                  <a:lnTo>
                    <a:pt x="345795" y="292785"/>
                  </a:lnTo>
                  <a:lnTo>
                    <a:pt x="352717" y="295275"/>
                  </a:lnTo>
                  <a:lnTo>
                    <a:pt x="361937" y="297776"/>
                  </a:lnTo>
                  <a:lnTo>
                    <a:pt x="373468" y="300278"/>
                  </a:lnTo>
                  <a:lnTo>
                    <a:pt x="387311" y="310299"/>
                  </a:lnTo>
                  <a:lnTo>
                    <a:pt x="401142" y="312801"/>
                  </a:lnTo>
                  <a:close/>
                </a:path>
                <a:path w="491490" h="378460">
                  <a:moveTo>
                    <a:pt x="491032" y="252742"/>
                  </a:moveTo>
                  <a:lnTo>
                    <a:pt x="488721" y="227698"/>
                  </a:lnTo>
                  <a:lnTo>
                    <a:pt x="484111" y="185166"/>
                  </a:lnTo>
                  <a:lnTo>
                    <a:pt x="479501" y="160147"/>
                  </a:lnTo>
                  <a:lnTo>
                    <a:pt x="477227" y="142621"/>
                  </a:lnTo>
                  <a:lnTo>
                    <a:pt x="467995" y="117614"/>
                  </a:lnTo>
                  <a:lnTo>
                    <a:pt x="454164" y="105079"/>
                  </a:lnTo>
                  <a:lnTo>
                    <a:pt x="447243" y="97586"/>
                  </a:lnTo>
                  <a:lnTo>
                    <a:pt x="421868" y="82562"/>
                  </a:lnTo>
                  <a:lnTo>
                    <a:pt x="414947" y="65049"/>
                  </a:lnTo>
                  <a:lnTo>
                    <a:pt x="408038" y="52527"/>
                  </a:lnTo>
                  <a:lnTo>
                    <a:pt x="394220" y="40030"/>
                  </a:lnTo>
                  <a:lnTo>
                    <a:pt x="382689" y="30010"/>
                  </a:lnTo>
                  <a:lnTo>
                    <a:pt x="371157" y="22517"/>
                  </a:lnTo>
                  <a:lnTo>
                    <a:pt x="355015" y="17513"/>
                  </a:lnTo>
                  <a:lnTo>
                    <a:pt x="341185" y="12484"/>
                  </a:lnTo>
                  <a:lnTo>
                    <a:pt x="329679" y="7493"/>
                  </a:lnTo>
                  <a:lnTo>
                    <a:pt x="301993" y="2489"/>
                  </a:lnTo>
                  <a:lnTo>
                    <a:pt x="274332" y="0"/>
                  </a:lnTo>
                  <a:lnTo>
                    <a:pt x="209778" y="0"/>
                  </a:lnTo>
                  <a:lnTo>
                    <a:pt x="138315" y="15011"/>
                  </a:lnTo>
                  <a:lnTo>
                    <a:pt x="94513" y="35039"/>
                  </a:lnTo>
                  <a:lnTo>
                    <a:pt x="76073" y="42532"/>
                  </a:lnTo>
                  <a:lnTo>
                    <a:pt x="64541" y="52527"/>
                  </a:lnTo>
                  <a:lnTo>
                    <a:pt x="50711" y="62547"/>
                  </a:lnTo>
                  <a:lnTo>
                    <a:pt x="39192" y="72542"/>
                  </a:lnTo>
                  <a:lnTo>
                    <a:pt x="13830" y="105079"/>
                  </a:lnTo>
                  <a:lnTo>
                    <a:pt x="0" y="167640"/>
                  </a:lnTo>
                  <a:lnTo>
                    <a:pt x="0" y="230225"/>
                  </a:lnTo>
                  <a:lnTo>
                    <a:pt x="2298" y="255244"/>
                  </a:lnTo>
                  <a:lnTo>
                    <a:pt x="6908" y="290283"/>
                  </a:lnTo>
                  <a:lnTo>
                    <a:pt x="9220" y="320294"/>
                  </a:lnTo>
                  <a:lnTo>
                    <a:pt x="9220" y="357835"/>
                  </a:lnTo>
                  <a:lnTo>
                    <a:pt x="11518" y="377850"/>
                  </a:lnTo>
                  <a:lnTo>
                    <a:pt x="18440" y="365366"/>
                  </a:lnTo>
                  <a:lnTo>
                    <a:pt x="20739" y="357835"/>
                  </a:lnTo>
                  <a:lnTo>
                    <a:pt x="25349" y="355333"/>
                  </a:lnTo>
                  <a:lnTo>
                    <a:pt x="41490" y="345338"/>
                  </a:lnTo>
                  <a:lnTo>
                    <a:pt x="46101" y="335318"/>
                  </a:lnTo>
                  <a:lnTo>
                    <a:pt x="48399" y="325323"/>
                  </a:lnTo>
                  <a:lnTo>
                    <a:pt x="46101" y="305269"/>
                  </a:lnTo>
                  <a:lnTo>
                    <a:pt x="43789" y="292785"/>
                  </a:lnTo>
                  <a:lnTo>
                    <a:pt x="43789" y="245211"/>
                  </a:lnTo>
                  <a:lnTo>
                    <a:pt x="46101" y="217703"/>
                  </a:lnTo>
                  <a:lnTo>
                    <a:pt x="55321" y="202679"/>
                  </a:lnTo>
                  <a:lnTo>
                    <a:pt x="59931" y="197688"/>
                  </a:lnTo>
                  <a:lnTo>
                    <a:pt x="64541" y="175171"/>
                  </a:lnTo>
                  <a:lnTo>
                    <a:pt x="71462" y="157645"/>
                  </a:lnTo>
                  <a:lnTo>
                    <a:pt x="73761" y="140131"/>
                  </a:lnTo>
                  <a:lnTo>
                    <a:pt x="80683" y="127596"/>
                  </a:lnTo>
                  <a:lnTo>
                    <a:pt x="85293" y="120103"/>
                  </a:lnTo>
                  <a:lnTo>
                    <a:pt x="87591" y="120103"/>
                  </a:lnTo>
                  <a:lnTo>
                    <a:pt x="99123" y="117614"/>
                  </a:lnTo>
                  <a:lnTo>
                    <a:pt x="117563" y="127596"/>
                  </a:lnTo>
                  <a:lnTo>
                    <a:pt x="131394" y="137629"/>
                  </a:lnTo>
                  <a:lnTo>
                    <a:pt x="149847" y="147624"/>
                  </a:lnTo>
                  <a:lnTo>
                    <a:pt x="168287" y="155143"/>
                  </a:lnTo>
                  <a:lnTo>
                    <a:pt x="170599" y="157645"/>
                  </a:lnTo>
                  <a:lnTo>
                    <a:pt x="184429" y="160147"/>
                  </a:lnTo>
                  <a:lnTo>
                    <a:pt x="195948" y="160147"/>
                  </a:lnTo>
                  <a:lnTo>
                    <a:pt x="209778" y="157645"/>
                  </a:lnTo>
                  <a:lnTo>
                    <a:pt x="225920" y="155143"/>
                  </a:lnTo>
                  <a:lnTo>
                    <a:pt x="237451" y="152654"/>
                  </a:lnTo>
                  <a:lnTo>
                    <a:pt x="255892" y="147624"/>
                  </a:lnTo>
                  <a:lnTo>
                    <a:pt x="262801" y="147624"/>
                  </a:lnTo>
                  <a:lnTo>
                    <a:pt x="278942" y="140131"/>
                  </a:lnTo>
                  <a:lnTo>
                    <a:pt x="292773" y="130098"/>
                  </a:lnTo>
                  <a:lnTo>
                    <a:pt x="304304" y="122605"/>
                  </a:lnTo>
                  <a:lnTo>
                    <a:pt x="315836" y="112610"/>
                  </a:lnTo>
                  <a:lnTo>
                    <a:pt x="327367" y="105079"/>
                  </a:lnTo>
                  <a:lnTo>
                    <a:pt x="350405" y="95097"/>
                  </a:lnTo>
                  <a:lnTo>
                    <a:pt x="359625" y="92595"/>
                  </a:lnTo>
                  <a:lnTo>
                    <a:pt x="371157" y="87566"/>
                  </a:lnTo>
                  <a:lnTo>
                    <a:pt x="382689" y="87566"/>
                  </a:lnTo>
                  <a:lnTo>
                    <a:pt x="394220" y="85064"/>
                  </a:lnTo>
                  <a:lnTo>
                    <a:pt x="405726" y="85064"/>
                  </a:lnTo>
                  <a:lnTo>
                    <a:pt x="414947" y="97586"/>
                  </a:lnTo>
                  <a:lnTo>
                    <a:pt x="419569" y="97586"/>
                  </a:lnTo>
                  <a:lnTo>
                    <a:pt x="421868" y="110083"/>
                  </a:lnTo>
                  <a:lnTo>
                    <a:pt x="424180" y="117614"/>
                  </a:lnTo>
                  <a:lnTo>
                    <a:pt x="440321" y="152654"/>
                  </a:lnTo>
                  <a:lnTo>
                    <a:pt x="449541" y="167640"/>
                  </a:lnTo>
                  <a:lnTo>
                    <a:pt x="454164" y="185166"/>
                  </a:lnTo>
                  <a:lnTo>
                    <a:pt x="456463" y="227698"/>
                  </a:lnTo>
                  <a:lnTo>
                    <a:pt x="447243" y="262737"/>
                  </a:lnTo>
                  <a:lnTo>
                    <a:pt x="447243" y="287782"/>
                  </a:lnTo>
                  <a:lnTo>
                    <a:pt x="442633" y="315302"/>
                  </a:lnTo>
                  <a:lnTo>
                    <a:pt x="435711" y="360337"/>
                  </a:lnTo>
                  <a:lnTo>
                    <a:pt x="438010" y="357835"/>
                  </a:lnTo>
                  <a:lnTo>
                    <a:pt x="440321" y="347840"/>
                  </a:lnTo>
                  <a:lnTo>
                    <a:pt x="447243" y="345338"/>
                  </a:lnTo>
                  <a:lnTo>
                    <a:pt x="479501" y="322795"/>
                  </a:lnTo>
                  <a:lnTo>
                    <a:pt x="488721" y="280263"/>
                  </a:lnTo>
                  <a:lnTo>
                    <a:pt x="491032" y="252742"/>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5" name="object 19"/>
            <p:cNvSpPr/>
            <p:nvPr/>
          </p:nvSpPr>
          <p:spPr>
            <a:xfrm>
              <a:off x="7757121" y="3290935"/>
              <a:ext cx="156966" cy="132538"/>
            </a:xfrm>
            <a:prstGeom prst="rect">
              <a:avLst/>
            </a:prstGeom>
            <a:blipFill>
              <a:blip r:embed="rId7"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6" name="object 20"/>
            <p:cNvSpPr/>
            <p:nvPr/>
          </p:nvSpPr>
          <p:spPr>
            <a:xfrm>
              <a:off x="7697188" y="3448512"/>
              <a:ext cx="228427" cy="72557"/>
            </a:xfrm>
            <a:prstGeom prst="rect">
              <a:avLst/>
            </a:prstGeom>
            <a:blipFill>
              <a:blip r:embed="rId8"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7" name="object 21"/>
            <p:cNvSpPr/>
            <p:nvPr/>
          </p:nvSpPr>
          <p:spPr>
            <a:xfrm>
              <a:off x="7880556" y="3181980"/>
              <a:ext cx="90170" cy="35560"/>
            </a:xfrm>
            <a:custGeom>
              <a:avLst/>
              <a:gdLst/>
              <a:ahLst/>
              <a:cxnLst/>
              <a:rect l="l" t="t" r="r" b="b"/>
              <a:pathLst>
                <a:path w="90170" h="35560">
                  <a:moveTo>
                    <a:pt x="50702" y="0"/>
                  </a:moveTo>
                  <a:lnTo>
                    <a:pt x="39201" y="0"/>
                  </a:lnTo>
                  <a:lnTo>
                    <a:pt x="32282" y="2498"/>
                  </a:lnTo>
                  <a:lnTo>
                    <a:pt x="20747" y="10026"/>
                  </a:lnTo>
                  <a:lnTo>
                    <a:pt x="6915" y="17520"/>
                  </a:lnTo>
                  <a:lnTo>
                    <a:pt x="2303" y="22517"/>
                  </a:lnTo>
                  <a:lnTo>
                    <a:pt x="0" y="27546"/>
                  </a:lnTo>
                  <a:lnTo>
                    <a:pt x="2303" y="30044"/>
                  </a:lnTo>
                  <a:lnTo>
                    <a:pt x="16138" y="30044"/>
                  </a:lnTo>
                  <a:lnTo>
                    <a:pt x="39201" y="35041"/>
                  </a:lnTo>
                  <a:lnTo>
                    <a:pt x="64540" y="35041"/>
                  </a:lnTo>
                  <a:lnTo>
                    <a:pt x="73766" y="32543"/>
                  </a:lnTo>
                  <a:lnTo>
                    <a:pt x="80685" y="30044"/>
                  </a:lnTo>
                  <a:lnTo>
                    <a:pt x="89910" y="25048"/>
                  </a:lnTo>
                  <a:lnTo>
                    <a:pt x="82991" y="17520"/>
                  </a:lnTo>
                  <a:lnTo>
                    <a:pt x="62234" y="2498"/>
                  </a:lnTo>
                  <a:lnTo>
                    <a:pt x="50702" y="0"/>
                  </a:lnTo>
                  <a:close/>
                </a:path>
              </a:pathLst>
            </a:custGeom>
            <a:solidFill>
              <a:srgbClr val="DFDFD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8" name="object 22"/>
            <p:cNvSpPr/>
            <p:nvPr/>
          </p:nvSpPr>
          <p:spPr>
            <a:xfrm>
              <a:off x="7905914" y="3179481"/>
              <a:ext cx="39370" cy="38100"/>
            </a:xfrm>
            <a:custGeom>
              <a:avLst/>
              <a:gdLst/>
              <a:ahLst/>
              <a:cxnLst/>
              <a:rect l="l" t="t" r="r" b="b"/>
              <a:pathLst>
                <a:path w="39370" h="38100">
                  <a:moveTo>
                    <a:pt x="19594" y="0"/>
                  </a:moveTo>
                  <a:lnTo>
                    <a:pt x="11966" y="1473"/>
                  </a:lnTo>
                  <a:lnTo>
                    <a:pt x="5738" y="5496"/>
                  </a:lnTo>
                  <a:lnTo>
                    <a:pt x="1539" y="11466"/>
                  </a:lnTo>
                  <a:lnTo>
                    <a:pt x="0" y="18786"/>
                  </a:lnTo>
                  <a:lnTo>
                    <a:pt x="1539" y="26086"/>
                  </a:lnTo>
                  <a:lnTo>
                    <a:pt x="5738" y="32047"/>
                  </a:lnTo>
                  <a:lnTo>
                    <a:pt x="11966" y="36066"/>
                  </a:lnTo>
                  <a:lnTo>
                    <a:pt x="19594" y="37539"/>
                  </a:lnTo>
                  <a:lnTo>
                    <a:pt x="27222" y="36066"/>
                  </a:lnTo>
                  <a:lnTo>
                    <a:pt x="33448" y="32047"/>
                  </a:lnTo>
                  <a:lnTo>
                    <a:pt x="37644" y="26086"/>
                  </a:lnTo>
                  <a:lnTo>
                    <a:pt x="39183" y="18786"/>
                  </a:lnTo>
                  <a:lnTo>
                    <a:pt x="37644" y="11466"/>
                  </a:lnTo>
                  <a:lnTo>
                    <a:pt x="33448" y="5496"/>
                  </a:lnTo>
                  <a:lnTo>
                    <a:pt x="27222" y="1473"/>
                  </a:lnTo>
                  <a:lnTo>
                    <a:pt x="19594" y="0"/>
                  </a:lnTo>
                  <a:close/>
                </a:path>
              </a:pathLst>
            </a:custGeom>
            <a:solidFill>
              <a:srgbClr val="7E3E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9" name="object 23"/>
            <p:cNvSpPr/>
            <p:nvPr/>
          </p:nvSpPr>
          <p:spPr>
            <a:xfrm>
              <a:off x="7910533" y="3181980"/>
              <a:ext cx="30480" cy="35560"/>
            </a:xfrm>
            <a:custGeom>
              <a:avLst/>
              <a:gdLst/>
              <a:ahLst/>
              <a:cxnLst/>
              <a:rect l="l" t="t" r="r" b="b"/>
              <a:pathLst>
                <a:path w="30479" h="35560">
                  <a:moveTo>
                    <a:pt x="23248" y="0"/>
                  </a:moveTo>
                  <a:lnTo>
                    <a:pt x="6703" y="0"/>
                  </a:lnTo>
                  <a:lnTo>
                    <a:pt x="0" y="7860"/>
                  </a:lnTo>
                  <a:lnTo>
                    <a:pt x="0" y="27213"/>
                  </a:lnTo>
                  <a:lnTo>
                    <a:pt x="6703" y="35041"/>
                  </a:lnTo>
                  <a:lnTo>
                    <a:pt x="23248" y="35041"/>
                  </a:lnTo>
                  <a:lnTo>
                    <a:pt x="29951" y="27213"/>
                  </a:lnTo>
                  <a:lnTo>
                    <a:pt x="29951" y="7860"/>
                  </a:lnTo>
                  <a:close/>
                </a:path>
              </a:pathLst>
            </a:custGeom>
            <a:solidFill>
              <a:srgbClr val="BE7E3E"/>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70" name="object 24"/>
            <p:cNvSpPr/>
            <p:nvPr/>
          </p:nvSpPr>
          <p:spPr>
            <a:xfrm>
              <a:off x="7915145" y="3187009"/>
              <a:ext cx="20955" cy="25400"/>
            </a:xfrm>
            <a:custGeom>
              <a:avLst/>
              <a:gdLst/>
              <a:ahLst/>
              <a:cxnLst/>
              <a:rect l="l" t="t" r="r" b="b"/>
              <a:pathLst>
                <a:path w="20954" h="25400">
                  <a:moveTo>
                    <a:pt x="16082" y="0"/>
                  </a:moveTo>
                  <a:lnTo>
                    <a:pt x="4643" y="0"/>
                  </a:lnTo>
                  <a:lnTo>
                    <a:pt x="0" y="5595"/>
                  </a:lnTo>
                  <a:lnTo>
                    <a:pt x="0" y="19419"/>
                  </a:lnTo>
                  <a:lnTo>
                    <a:pt x="4643" y="25015"/>
                  </a:lnTo>
                  <a:lnTo>
                    <a:pt x="16082" y="25015"/>
                  </a:lnTo>
                  <a:lnTo>
                    <a:pt x="20726" y="19419"/>
                  </a:lnTo>
                  <a:lnTo>
                    <a:pt x="20726" y="5595"/>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71" name="object 25"/>
            <p:cNvSpPr/>
            <p:nvPr/>
          </p:nvSpPr>
          <p:spPr>
            <a:xfrm>
              <a:off x="7880556" y="3181980"/>
              <a:ext cx="94615" cy="25400"/>
            </a:xfrm>
            <a:custGeom>
              <a:avLst/>
              <a:gdLst/>
              <a:ahLst/>
              <a:cxnLst/>
              <a:rect l="l" t="t" r="r" b="b"/>
              <a:pathLst>
                <a:path w="94615" h="25400">
                  <a:moveTo>
                    <a:pt x="0" y="25048"/>
                  </a:moveTo>
                  <a:lnTo>
                    <a:pt x="4609" y="22517"/>
                  </a:lnTo>
                  <a:lnTo>
                    <a:pt x="9219" y="17520"/>
                  </a:lnTo>
                  <a:lnTo>
                    <a:pt x="16138" y="12524"/>
                  </a:lnTo>
                  <a:lnTo>
                    <a:pt x="20747" y="7527"/>
                  </a:lnTo>
                  <a:lnTo>
                    <a:pt x="27670" y="5029"/>
                  </a:lnTo>
                  <a:lnTo>
                    <a:pt x="39201" y="0"/>
                  </a:lnTo>
                  <a:lnTo>
                    <a:pt x="46120" y="0"/>
                  </a:lnTo>
                  <a:lnTo>
                    <a:pt x="53009" y="0"/>
                  </a:lnTo>
                  <a:lnTo>
                    <a:pt x="62234" y="2498"/>
                  </a:lnTo>
                  <a:lnTo>
                    <a:pt x="69153" y="7527"/>
                  </a:lnTo>
                  <a:lnTo>
                    <a:pt x="78379" y="12524"/>
                  </a:lnTo>
                  <a:lnTo>
                    <a:pt x="85298" y="20018"/>
                  </a:lnTo>
                  <a:lnTo>
                    <a:pt x="89910" y="22517"/>
                  </a:lnTo>
                  <a:lnTo>
                    <a:pt x="94523" y="25048"/>
                  </a:lnTo>
                </a:path>
              </a:pathLst>
            </a:custGeom>
            <a:ln w="3175">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72" name="object 26"/>
            <p:cNvSpPr/>
            <p:nvPr/>
          </p:nvSpPr>
          <p:spPr>
            <a:xfrm>
              <a:off x="7709957" y="3171987"/>
              <a:ext cx="90170" cy="35560"/>
            </a:xfrm>
            <a:custGeom>
              <a:avLst/>
              <a:gdLst/>
              <a:ahLst/>
              <a:cxnLst/>
              <a:rect l="l" t="t" r="r" b="b"/>
              <a:pathLst>
                <a:path w="90170" h="35560">
                  <a:moveTo>
                    <a:pt x="39192" y="0"/>
                  </a:moveTo>
                  <a:lnTo>
                    <a:pt x="27663" y="2498"/>
                  </a:lnTo>
                  <a:lnTo>
                    <a:pt x="13831" y="12490"/>
                  </a:lnTo>
                  <a:lnTo>
                    <a:pt x="6915" y="20018"/>
                  </a:lnTo>
                  <a:lnTo>
                    <a:pt x="0" y="25015"/>
                  </a:lnTo>
                  <a:lnTo>
                    <a:pt x="9222" y="30011"/>
                  </a:lnTo>
                  <a:lnTo>
                    <a:pt x="16138" y="32509"/>
                  </a:lnTo>
                  <a:lnTo>
                    <a:pt x="25357" y="35041"/>
                  </a:lnTo>
                  <a:lnTo>
                    <a:pt x="64550" y="35041"/>
                  </a:lnTo>
                  <a:lnTo>
                    <a:pt x="76078" y="30011"/>
                  </a:lnTo>
                  <a:lnTo>
                    <a:pt x="87604" y="30011"/>
                  </a:lnTo>
                  <a:lnTo>
                    <a:pt x="89910" y="27513"/>
                  </a:lnTo>
                  <a:lnTo>
                    <a:pt x="87604" y="22517"/>
                  </a:lnTo>
                  <a:lnTo>
                    <a:pt x="82994" y="20018"/>
                  </a:lnTo>
                  <a:lnTo>
                    <a:pt x="78382" y="15022"/>
                  </a:lnTo>
                  <a:lnTo>
                    <a:pt x="71466" y="9992"/>
                  </a:lnTo>
                  <a:lnTo>
                    <a:pt x="50718" y="2498"/>
                  </a:lnTo>
                  <a:lnTo>
                    <a:pt x="39192" y="0"/>
                  </a:lnTo>
                  <a:close/>
                </a:path>
              </a:pathLst>
            </a:custGeom>
            <a:solidFill>
              <a:srgbClr val="DFDFD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73" name="object 27"/>
            <p:cNvSpPr/>
            <p:nvPr/>
          </p:nvSpPr>
          <p:spPr>
            <a:xfrm>
              <a:off x="7733011" y="3171987"/>
              <a:ext cx="37465" cy="35560"/>
            </a:xfrm>
            <a:custGeom>
              <a:avLst/>
              <a:gdLst/>
              <a:ahLst/>
              <a:cxnLst/>
              <a:rect l="l" t="t" r="r" b="b"/>
              <a:pathLst>
                <a:path w="37465" h="35560">
                  <a:moveTo>
                    <a:pt x="18441" y="0"/>
                  </a:moveTo>
                  <a:lnTo>
                    <a:pt x="11263" y="1374"/>
                  </a:lnTo>
                  <a:lnTo>
                    <a:pt x="5401" y="5125"/>
                  </a:lnTo>
                  <a:lnTo>
                    <a:pt x="1449" y="10693"/>
                  </a:lnTo>
                  <a:lnTo>
                    <a:pt x="0" y="17520"/>
                  </a:lnTo>
                  <a:lnTo>
                    <a:pt x="1449" y="24333"/>
                  </a:lnTo>
                  <a:lnTo>
                    <a:pt x="5401" y="29903"/>
                  </a:lnTo>
                  <a:lnTo>
                    <a:pt x="11263" y="33662"/>
                  </a:lnTo>
                  <a:lnTo>
                    <a:pt x="18441" y="35041"/>
                  </a:lnTo>
                  <a:lnTo>
                    <a:pt x="25621" y="33662"/>
                  </a:lnTo>
                  <a:lnTo>
                    <a:pt x="31484" y="29903"/>
                  </a:lnTo>
                  <a:lnTo>
                    <a:pt x="35436" y="24333"/>
                  </a:lnTo>
                  <a:lnTo>
                    <a:pt x="36886" y="17520"/>
                  </a:lnTo>
                  <a:lnTo>
                    <a:pt x="35436" y="10693"/>
                  </a:lnTo>
                  <a:lnTo>
                    <a:pt x="31484" y="5125"/>
                  </a:lnTo>
                  <a:lnTo>
                    <a:pt x="25621" y="1374"/>
                  </a:lnTo>
                  <a:lnTo>
                    <a:pt x="18441" y="0"/>
                  </a:lnTo>
                  <a:close/>
                </a:path>
              </a:pathLst>
            </a:custGeom>
            <a:solidFill>
              <a:srgbClr val="7E3E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74" name="object 28"/>
            <p:cNvSpPr/>
            <p:nvPr/>
          </p:nvSpPr>
          <p:spPr>
            <a:xfrm>
              <a:off x="7737621" y="3174485"/>
              <a:ext cx="30480" cy="33020"/>
            </a:xfrm>
            <a:custGeom>
              <a:avLst/>
              <a:gdLst/>
              <a:ahLst/>
              <a:cxnLst/>
              <a:rect l="l" t="t" r="r" b="b"/>
              <a:pathLst>
                <a:path w="30479" h="33019">
                  <a:moveTo>
                    <a:pt x="23260" y="0"/>
                  </a:moveTo>
                  <a:lnTo>
                    <a:pt x="6709" y="0"/>
                  </a:lnTo>
                  <a:lnTo>
                    <a:pt x="0" y="7294"/>
                  </a:lnTo>
                  <a:lnTo>
                    <a:pt x="0" y="25248"/>
                  </a:lnTo>
                  <a:lnTo>
                    <a:pt x="6709" y="32543"/>
                  </a:lnTo>
                  <a:lnTo>
                    <a:pt x="23260" y="32543"/>
                  </a:lnTo>
                  <a:lnTo>
                    <a:pt x="29970" y="25248"/>
                  </a:lnTo>
                  <a:lnTo>
                    <a:pt x="29970" y="7294"/>
                  </a:lnTo>
                  <a:close/>
                </a:path>
              </a:pathLst>
            </a:custGeom>
            <a:solidFill>
              <a:srgbClr val="BE7E3E"/>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75" name="object 29"/>
            <p:cNvSpPr/>
            <p:nvPr/>
          </p:nvSpPr>
          <p:spPr>
            <a:xfrm>
              <a:off x="7739927" y="3176983"/>
              <a:ext cx="23495" cy="25400"/>
            </a:xfrm>
            <a:custGeom>
              <a:avLst/>
              <a:gdLst/>
              <a:ahLst/>
              <a:cxnLst/>
              <a:rect l="l" t="t" r="r" b="b"/>
              <a:pathLst>
                <a:path w="23495" h="25400">
                  <a:moveTo>
                    <a:pt x="17891" y="0"/>
                  </a:moveTo>
                  <a:lnTo>
                    <a:pt x="5160" y="0"/>
                  </a:lnTo>
                  <a:lnTo>
                    <a:pt x="0" y="5595"/>
                  </a:lnTo>
                  <a:lnTo>
                    <a:pt x="0" y="19419"/>
                  </a:lnTo>
                  <a:lnTo>
                    <a:pt x="5160" y="25015"/>
                  </a:lnTo>
                  <a:lnTo>
                    <a:pt x="17891" y="25015"/>
                  </a:lnTo>
                  <a:lnTo>
                    <a:pt x="23054" y="19419"/>
                  </a:lnTo>
                  <a:lnTo>
                    <a:pt x="23054" y="5595"/>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76" name="object 30"/>
            <p:cNvSpPr/>
            <p:nvPr/>
          </p:nvSpPr>
          <p:spPr>
            <a:xfrm>
              <a:off x="7705348" y="3171987"/>
              <a:ext cx="94615" cy="27940"/>
            </a:xfrm>
            <a:custGeom>
              <a:avLst/>
              <a:gdLst/>
              <a:ahLst/>
              <a:cxnLst/>
              <a:rect l="l" t="t" r="r" b="b"/>
              <a:pathLst>
                <a:path w="94615" h="27939">
                  <a:moveTo>
                    <a:pt x="94520" y="27513"/>
                  </a:moveTo>
                  <a:lnTo>
                    <a:pt x="92214" y="22517"/>
                  </a:lnTo>
                  <a:lnTo>
                    <a:pt x="85298" y="17520"/>
                  </a:lnTo>
                  <a:lnTo>
                    <a:pt x="80688" y="12490"/>
                  </a:lnTo>
                  <a:lnTo>
                    <a:pt x="73772" y="7494"/>
                  </a:lnTo>
                  <a:lnTo>
                    <a:pt x="66853" y="4996"/>
                  </a:lnTo>
                  <a:lnTo>
                    <a:pt x="55327" y="2498"/>
                  </a:lnTo>
                  <a:lnTo>
                    <a:pt x="48411" y="0"/>
                  </a:lnTo>
                  <a:lnTo>
                    <a:pt x="41495" y="0"/>
                  </a:lnTo>
                  <a:lnTo>
                    <a:pt x="32273" y="2498"/>
                  </a:lnTo>
                  <a:lnTo>
                    <a:pt x="25357" y="7494"/>
                  </a:lnTo>
                  <a:lnTo>
                    <a:pt x="18441" y="12490"/>
                  </a:lnTo>
                  <a:lnTo>
                    <a:pt x="9219" y="20018"/>
                  </a:lnTo>
                  <a:lnTo>
                    <a:pt x="4609" y="25015"/>
                  </a:lnTo>
                  <a:lnTo>
                    <a:pt x="0" y="25015"/>
                  </a:lnTo>
                </a:path>
              </a:pathLst>
            </a:custGeom>
            <a:ln w="3175">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77" name="object 31"/>
          <p:cNvSpPr txBox="1"/>
          <p:nvPr/>
        </p:nvSpPr>
        <p:spPr>
          <a:xfrm>
            <a:off x="2002377" y="4955949"/>
            <a:ext cx="2087880" cy="299720"/>
          </a:xfrm>
          <a:prstGeom prst="rect">
            <a:avLst/>
          </a:prstGeom>
        </p:spPr>
        <p:txBody>
          <a:bodyPr vert="horz" wrap="square" lIns="0" tIns="12700" rIns="0" bIns="0" rtlCol="0">
            <a:spAutoFit/>
          </a:bodyPr>
          <a:lstStyle/>
          <a:p>
            <a:pPr marL="12700">
              <a:spcBef>
                <a:spcPts val="100"/>
              </a:spcBef>
            </a:pPr>
            <a:r>
              <a:rPr i="1" dirty="0">
                <a:solidFill>
                  <a:srgbClr val="336699"/>
                </a:solidFill>
                <a:latin typeface="Times New Roman" panose="02020603050405020304" pitchFamily="18" charset="0"/>
                <a:cs typeface="Times New Roman" panose="02020603050405020304" pitchFamily="18" charset="0"/>
              </a:rPr>
              <a:t>Mutual</a:t>
            </a:r>
            <a:r>
              <a:rPr i="1" spc="-105" dirty="0">
                <a:solidFill>
                  <a:srgbClr val="336699"/>
                </a:solidFill>
                <a:latin typeface="Times New Roman" panose="02020603050405020304" pitchFamily="18" charset="0"/>
                <a:cs typeface="Times New Roman" panose="02020603050405020304" pitchFamily="18" charset="0"/>
              </a:rPr>
              <a:t> </a:t>
            </a:r>
            <a:r>
              <a:rPr i="1" dirty="0">
                <a:solidFill>
                  <a:srgbClr val="336699"/>
                </a:solidFill>
                <a:latin typeface="Times New Roman" panose="02020603050405020304" pitchFamily="18" charset="0"/>
                <a:cs typeface="Times New Roman" panose="02020603050405020304" pitchFamily="18" charset="0"/>
              </a:rPr>
              <a:t>Authentication</a:t>
            </a:r>
            <a:endParaRPr dirty="0">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38</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6"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2075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1097280" y="1828800"/>
            <a:ext cx="10115203" cy="4493623"/>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286603"/>
            <a:ext cx="8908869" cy="129254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INTEGRITY</a:t>
            </a:r>
          </a:p>
        </p:txBody>
      </p:sp>
      <p:sp>
        <p:nvSpPr>
          <p:cNvPr id="32" name="object 5"/>
          <p:cNvSpPr txBox="1"/>
          <p:nvPr/>
        </p:nvSpPr>
        <p:spPr>
          <a:xfrm>
            <a:off x="1673825" y="2191629"/>
            <a:ext cx="3668395" cy="1590820"/>
          </a:xfrm>
          <a:prstGeom prst="rect">
            <a:avLst/>
          </a:prstGeom>
        </p:spPr>
        <p:txBody>
          <a:bodyPr vert="horz" wrap="square" lIns="0" tIns="13335" rIns="0" bIns="0" rtlCol="0">
            <a:spAutoFit/>
          </a:bodyPr>
          <a:lstStyle/>
          <a:p>
            <a:pPr marL="355600" indent="-342900">
              <a:spcBef>
                <a:spcPts val="105"/>
              </a:spcBef>
              <a:buClr>
                <a:srgbClr val="FF0000"/>
              </a:buClr>
              <a:buFont typeface="Wingdings" panose="05000000000000000000" pitchFamily="2" charset="2"/>
              <a:buChar char="v"/>
              <a:tabLst>
                <a:tab pos="240665" algn="l"/>
                <a:tab pos="241300" algn="l"/>
              </a:tabLst>
            </a:pPr>
            <a:r>
              <a:rPr sz="2000" dirty="0">
                <a:solidFill>
                  <a:srgbClr val="554A3B"/>
                </a:solidFill>
                <a:latin typeface="Times New Roman" panose="02020603050405020304" pitchFamily="18" charset="0"/>
                <a:cs typeface="Times New Roman" panose="02020603050405020304" pitchFamily="18" charset="0"/>
              </a:rPr>
              <a:t>Message </a:t>
            </a:r>
            <a:r>
              <a:rPr sz="2000" spc="-5" dirty="0">
                <a:solidFill>
                  <a:srgbClr val="554A3B"/>
                </a:solidFill>
                <a:latin typeface="Times New Roman" panose="02020603050405020304" pitchFamily="18" charset="0"/>
                <a:cs typeface="Times New Roman" panose="02020603050405020304" pitchFamily="18" charset="0"/>
              </a:rPr>
              <a:t>is </a:t>
            </a:r>
            <a:r>
              <a:rPr sz="2000" dirty="0">
                <a:solidFill>
                  <a:srgbClr val="554A3B"/>
                </a:solidFill>
                <a:latin typeface="Times New Roman" panose="02020603050405020304" pitchFamily="18" charset="0"/>
                <a:cs typeface="Times New Roman" panose="02020603050405020304" pitchFamily="18" charset="0"/>
              </a:rPr>
              <a:t>received </a:t>
            </a:r>
            <a:r>
              <a:rPr sz="2000" spc="-5" dirty="0">
                <a:solidFill>
                  <a:srgbClr val="554A3B"/>
                </a:solidFill>
                <a:latin typeface="Times New Roman" panose="02020603050405020304" pitchFamily="18" charset="0"/>
                <a:cs typeface="Times New Roman" panose="02020603050405020304" pitchFamily="18" charset="0"/>
              </a:rPr>
              <a:t>as</a:t>
            </a:r>
            <a:r>
              <a:rPr sz="2000" spc="-120"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sent</a:t>
            </a:r>
            <a:endParaRPr lang="en-US" sz="2000" dirty="0">
              <a:solidFill>
                <a:srgbClr val="554A3B"/>
              </a:solidFill>
              <a:latin typeface="Times New Roman" panose="02020603050405020304" pitchFamily="18" charset="0"/>
              <a:cs typeface="Times New Roman" panose="02020603050405020304" pitchFamily="18" charset="0"/>
            </a:endParaRPr>
          </a:p>
          <a:p>
            <a:pPr marL="355600" indent="-342900">
              <a:spcBef>
                <a:spcPts val="105"/>
              </a:spcBef>
              <a:buClr>
                <a:srgbClr val="FF0000"/>
              </a:buClr>
              <a:buFont typeface="Wingdings" panose="05000000000000000000" pitchFamily="2" charset="2"/>
              <a:buChar char="v"/>
              <a:tabLst>
                <a:tab pos="240665" algn="l"/>
                <a:tab pos="241300" algn="l"/>
              </a:tabLst>
            </a:pPr>
            <a:r>
              <a:rPr lang="en-GB" sz="2000" spc="-5" dirty="0">
                <a:solidFill>
                  <a:srgbClr val="554A3B"/>
                </a:solidFill>
                <a:latin typeface="Times New Roman" panose="02020603050405020304" pitchFamily="18" charset="0"/>
                <a:cs typeface="Times New Roman" panose="02020603050405020304" pitchFamily="18" charset="0"/>
              </a:rPr>
              <a:t>Modification</a:t>
            </a:r>
          </a:p>
          <a:p>
            <a:pPr marL="355600" indent="-342900">
              <a:spcBef>
                <a:spcPts val="105"/>
              </a:spcBef>
              <a:buClr>
                <a:srgbClr val="FF0000"/>
              </a:buClr>
              <a:buFont typeface="Wingdings" panose="05000000000000000000" pitchFamily="2" charset="2"/>
              <a:buChar char="v"/>
              <a:tabLst>
                <a:tab pos="240665" algn="l"/>
                <a:tab pos="241300" algn="l"/>
              </a:tabLst>
            </a:pPr>
            <a:r>
              <a:rPr lang="en-GB" sz="2000" spc="-5" dirty="0">
                <a:solidFill>
                  <a:srgbClr val="554A3B"/>
                </a:solidFill>
                <a:latin typeface="Times New Roman" panose="02020603050405020304" pitchFamily="18" charset="0"/>
                <a:cs typeface="Times New Roman" panose="02020603050405020304" pitchFamily="18" charset="0"/>
              </a:rPr>
              <a:t>Also </a:t>
            </a:r>
            <a:r>
              <a:rPr lang="en-GB" sz="2000" dirty="0">
                <a:solidFill>
                  <a:srgbClr val="554A3B"/>
                </a:solidFill>
                <a:latin typeface="Times New Roman" panose="02020603050405020304" pitchFamily="18" charset="0"/>
                <a:cs typeface="Times New Roman" panose="02020603050405020304" pitchFamily="18" charset="0"/>
              </a:rPr>
              <a:t>interested </a:t>
            </a:r>
            <a:r>
              <a:rPr lang="en-GB" sz="2000" spc="-5" dirty="0">
                <a:solidFill>
                  <a:srgbClr val="554A3B"/>
                </a:solidFill>
                <a:latin typeface="Times New Roman" panose="02020603050405020304" pitchFamily="18" charset="0"/>
                <a:cs typeface="Times New Roman" panose="02020603050405020304" pitchFamily="18" charset="0"/>
              </a:rPr>
              <a:t>in </a:t>
            </a:r>
            <a:r>
              <a:rPr lang="en-GB" sz="2000" dirty="0">
                <a:solidFill>
                  <a:srgbClr val="554A3B"/>
                </a:solidFill>
                <a:latin typeface="Times New Roman" panose="02020603050405020304" pitchFamily="18" charset="0"/>
                <a:cs typeface="Times New Roman" panose="02020603050405020304" pitchFamily="18" charset="0"/>
              </a:rPr>
              <a:t>replay,</a:t>
            </a:r>
            <a:r>
              <a:rPr lang="en-GB" sz="2000" spc="-140" dirty="0">
                <a:solidFill>
                  <a:srgbClr val="554A3B"/>
                </a:solidFill>
                <a:latin typeface="Times New Roman" panose="02020603050405020304" pitchFamily="18" charset="0"/>
                <a:cs typeface="Times New Roman" panose="02020603050405020304" pitchFamily="18" charset="0"/>
              </a:rPr>
              <a:t> </a:t>
            </a:r>
            <a:r>
              <a:rPr lang="en-GB" sz="2000" dirty="0">
                <a:solidFill>
                  <a:srgbClr val="554A3B"/>
                </a:solidFill>
                <a:latin typeface="Times New Roman" panose="02020603050405020304" pitchFamily="18" charset="0"/>
                <a:cs typeface="Times New Roman" panose="02020603050405020304" pitchFamily="18" charset="0"/>
              </a:rPr>
              <a:t>re-  </a:t>
            </a:r>
            <a:r>
              <a:rPr lang="en-GB" sz="2000" spc="-5" dirty="0">
                <a:solidFill>
                  <a:srgbClr val="554A3B"/>
                </a:solidFill>
                <a:latin typeface="Times New Roman" panose="02020603050405020304" pitchFamily="18" charset="0"/>
                <a:cs typeface="Times New Roman" panose="02020603050405020304" pitchFamily="18" charset="0"/>
              </a:rPr>
              <a:t>ordering, </a:t>
            </a:r>
            <a:r>
              <a:rPr lang="en-GB" sz="2000" dirty="0">
                <a:solidFill>
                  <a:srgbClr val="554A3B"/>
                </a:solidFill>
                <a:latin typeface="Times New Roman" panose="02020603050405020304" pitchFamily="18" charset="0"/>
                <a:cs typeface="Times New Roman" panose="02020603050405020304" pitchFamily="18" charset="0"/>
              </a:rPr>
              <a:t>deletion,</a:t>
            </a:r>
            <a:r>
              <a:rPr lang="en-GB" sz="2000" spc="-55" dirty="0">
                <a:solidFill>
                  <a:srgbClr val="554A3B"/>
                </a:solidFill>
                <a:latin typeface="Times New Roman" panose="02020603050405020304" pitchFamily="18" charset="0"/>
                <a:cs typeface="Times New Roman" panose="02020603050405020304" pitchFamily="18" charset="0"/>
              </a:rPr>
              <a:t> </a:t>
            </a:r>
            <a:r>
              <a:rPr lang="en-GB" sz="2000" spc="-5" dirty="0">
                <a:solidFill>
                  <a:srgbClr val="554A3B"/>
                </a:solidFill>
                <a:latin typeface="Times New Roman" panose="02020603050405020304" pitchFamily="18" charset="0"/>
                <a:cs typeface="Times New Roman" panose="02020603050405020304" pitchFamily="18" charset="0"/>
              </a:rPr>
              <a:t>delay</a:t>
            </a:r>
            <a:endParaRPr lang="en-GB" sz="2000" dirty="0">
              <a:latin typeface="Times New Roman" panose="02020603050405020304" pitchFamily="18" charset="0"/>
              <a:cs typeface="Times New Roman" panose="02020603050405020304" pitchFamily="18" charset="0"/>
            </a:endParaRPr>
          </a:p>
          <a:p>
            <a:pPr marL="241300" indent="-228600">
              <a:spcBef>
                <a:spcPts val="105"/>
              </a:spcBef>
              <a:buClr>
                <a:srgbClr val="92A199"/>
              </a:buClr>
              <a:buFont typeface="Arial"/>
              <a:buChar char="•"/>
              <a:tabLst>
                <a:tab pos="240665" algn="l"/>
                <a:tab pos="241300" algn="l"/>
              </a:tabLst>
            </a:pPr>
            <a:endParaRPr sz="2000" dirty="0">
              <a:latin typeface="Times New Roman" panose="02020603050405020304" pitchFamily="18" charset="0"/>
              <a:cs typeface="Times New Roman" panose="02020603050405020304" pitchFamily="18" charset="0"/>
            </a:endParaRPr>
          </a:p>
        </p:txBody>
      </p:sp>
      <p:sp>
        <p:nvSpPr>
          <p:cNvPr id="33" name="object 9"/>
          <p:cNvSpPr txBox="1"/>
          <p:nvPr/>
        </p:nvSpPr>
        <p:spPr>
          <a:xfrm>
            <a:off x="6180255" y="2196537"/>
            <a:ext cx="4088129" cy="964367"/>
          </a:xfrm>
          <a:prstGeom prst="rect">
            <a:avLst/>
          </a:prstGeom>
          <a:ln w="12700">
            <a:solidFill>
              <a:srgbClr val="92A199"/>
            </a:solidFill>
          </a:ln>
        </p:spPr>
        <p:txBody>
          <a:bodyPr vert="horz" wrap="square" lIns="0" tIns="40640" rIns="0" bIns="0" rtlCol="0">
            <a:spAutoFit/>
          </a:bodyPr>
          <a:lstStyle/>
          <a:p>
            <a:pPr marL="548640" indent="-342900">
              <a:spcBef>
                <a:spcPts val="320"/>
              </a:spcBef>
              <a:buClr>
                <a:srgbClr val="FF0000"/>
              </a:buClr>
              <a:buFont typeface="Wingdings" panose="05000000000000000000" pitchFamily="2" charset="2"/>
              <a:buChar char="v"/>
              <a:tabLst>
                <a:tab pos="434975" algn="l"/>
                <a:tab pos="435609" algn="l"/>
              </a:tabLst>
            </a:pPr>
            <a:r>
              <a:rPr sz="2000" b="1" spc="-5" dirty="0">
                <a:solidFill>
                  <a:srgbClr val="554A3B"/>
                </a:solidFill>
                <a:latin typeface="Times New Roman" panose="02020603050405020304" pitchFamily="18" charset="0"/>
                <a:cs typeface="Times New Roman" panose="02020603050405020304" pitchFamily="18" charset="0"/>
              </a:rPr>
              <a:t>MODIFICATION</a:t>
            </a:r>
            <a:endParaRPr sz="2000" dirty="0">
              <a:latin typeface="Times New Roman" panose="02020603050405020304" pitchFamily="18" charset="0"/>
              <a:cs typeface="Times New Roman" panose="02020603050405020304" pitchFamily="18" charset="0"/>
            </a:endParaRPr>
          </a:p>
          <a:p>
            <a:pPr marL="434975"/>
            <a:r>
              <a:rPr sz="2000" dirty="0">
                <a:solidFill>
                  <a:srgbClr val="554A3B"/>
                </a:solidFill>
                <a:latin typeface="Times New Roman" panose="02020603050405020304" pitchFamily="18" charset="0"/>
                <a:cs typeface="Times New Roman" panose="02020603050405020304" pitchFamily="18" charset="0"/>
              </a:rPr>
              <a:t>Gain access and</a:t>
            </a:r>
            <a:r>
              <a:rPr sz="2000" spc="-90"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“tampers”</a:t>
            </a:r>
            <a:endParaRPr sz="2000" dirty="0">
              <a:latin typeface="Times New Roman" panose="02020603050405020304" pitchFamily="18" charset="0"/>
              <a:cs typeface="Times New Roman" panose="02020603050405020304" pitchFamily="18" charset="0"/>
            </a:endParaRPr>
          </a:p>
          <a:p>
            <a:pPr marL="434975"/>
            <a:r>
              <a:rPr sz="2000" dirty="0">
                <a:solidFill>
                  <a:srgbClr val="554A3B"/>
                </a:solidFill>
                <a:latin typeface="Times New Roman" panose="02020603050405020304" pitchFamily="18" charset="0"/>
                <a:cs typeface="Times New Roman" panose="02020603050405020304" pitchFamily="18" charset="0"/>
              </a:rPr>
              <a:t>with</a:t>
            </a:r>
            <a:r>
              <a:rPr sz="2000" spc="-30"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messages</a:t>
            </a:r>
            <a:endParaRPr sz="2000" dirty="0">
              <a:latin typeface="Times New Roman" panose="02020603050405020304" pitchFamily="18" charset="0"/>
              <a:cs typeface="Times New Roman" panose="02020603050405020304" pitchFamily="18" charset="0"/>
            </a:endParaRPr>
          </a:p>
        </p:txBody>
      </p:sp>
      <p:grpSp>
        <p:nvGrpSpPr>
          <p:cNvPr id="34" name="object 10"/>
          <p:cNvGrpSpPr/>
          <p:nvPr/>
        </p:nvGrpSpPr>
        <p:grpSpPr>
          <a:xfrm>
            <a:off x="6445753" y="3629007"/>
            <a:ext cx="4239663" cy="2470848"/>
            <a:chOff x="5130760" y="2821368"/>
            <a:chExt cx="3032760" cy="2941320"/>
          </a:xfrm>
        </p:grpSpPr>
        <p:sp>
          <p:nvSpPr>
            <p:cNvPr id="35" name="object 11"/>
            <p:cNvSpPr/>
            <p:nvPr/>
          </p:nvSpPr>
          <p:spPr>
            <a:xfrm>
              <a:off x="6823075" y="3359149"/>
              <a:ext cx="754380" cy="996950"/>
            </a:xfrm>
            <a:custGeom>
              <a:avLst/>
              <a:gdLst/>
              <a:ahLst/>
              <a:cxnLst/>
              <a:rect l="l" t="t" r="r" b="b"/>
              <a:pathLst>
                <a:path w="754379" h="996950">
                  <a:moveTo>
                    <a:pt x="668401" y="28575"/>
                  </a:moveTo>
                  <a:lnTo>
                    <a:pt x="6350" y="28575"/>
                  </a:lnTo>
                  <a:lnTo>
                    <a:pt x="0" y="34925"/>
                  </a:lnTo>
                  <a:lnTo>
                    <a:pt x="0" y="990600"/>
                  </a:lnTo>
                  <a:lnTo>
                    <a:pt x="6350" y="996950"/>
                  </a:lnTo>
                  <a:lnTo>
                    <a:pt x="22225" y="996950"/>
                  </a:lnTo>
                  <a:lnTo>
                    <a:pt x="28575" y="990600"/>
                  </a:lnTo>
                  <a:lnTo>
                    <a:pt x="28575" y="57150"/>
                  </a:lnTo>
                  <a:lnTo>
                    <a:pt x="14224" y="57150"/>
                  </a:lnTo>
                  <a:lnTo>
                    <a:pt x="28575" y="42799"/>
                  </a:lnTo>
                  <a:lnTo>
                    <a:pt x="668401" y="42799"/>
                  </a:lnTo>
                  <a:lnTo>
                    <a:pt x="668401" y="28575"/>
                  </a:lnTo>
                  <a:close/>
                </a:path>
                <a:path w="754379" h="996950">
                  <a:moveTo>
                    <a:pt x="668401" y="0"/>
                  </a:moveTo>
                  <a:lnTo>
                    <a:pt x="668401" y="85725"/>
                  </a:lnTo>
                  <a:lnTo>
                    <a:pt x="725466" y="57150"/>
                  </a:lnTo>
                  <a:lnTo>
                    <a:pt x="690626" y="57150"/>
                  </a:lnTo>
                  <a:lnTo>
                    <a:pt x="696976" y="50800"/>
                  </a:lnTo>
                  <a:lnTo>
                    <a:pt x="696976" y="34925"/>
                  </a:lnTo>
                  <a:lnTo>
                    <a:pt x="690626" y="28575"/>
                  </a:lnTo>
                  <a:lnTo>
                    <a:pt x="725635" y="28575"/>
                  </a:lnTo>
                  <a:lnTo>
                    <a:pt x="668401" y="0"/>
                  </a:lnTo>
                  <a:close/>
                </a:path>
                <a:path w="754379" h="996950">
                  <a:moveTo>
                    <a:pt x="28575" y="42799"/>
                  </a:moveTo>
                  <a:lnTo>
                    <a:pt x="14224" y="57150"/>
                  </a:lnTo>
                  <a:lnTo>
                    <a:pt x="28575" y="57150"/>
                  </a:lnTo>
                  <a:lnTo>
                    <a:pt x="28575" y="42799"/>
                  </a:lnTo>
                  <a:close/>
                </a:path>
                <a:path w="754379" h="996950">
                  <a:moveTo>
                    <a:pt x="668401" y="42799"/>
                  </a:moveTo>
                  <a:lnTo>
                    <a:pt x="28575" y="42799"/>
                  </a:lnTo>
                  <a:lnTo>
                    <a:pt x="28575" y="57150"/>
                  </a:lnTo>
                  <a:lnTo>
                    <a:pt x="668401" y="57150"/>
                  </a:lnTo>
                  <a:lnTo>
                    <a:pt x="668401" y="42799"/>
                  </a:lnTo>
                  <a:close/>
                </a:path>
                <a:path w="754379" h="996950">
                  <a:moveTo>
                    <a:pt x="725635" y="28575"/>
                  </a:moveTo>
                  <a:lnTo>
                    <a:pt x="690626" y="28575"/>
                  </a:lnTo>
                  <a:lnTo>
                    <a:pt x="696976" y="34925"/>
                  </a:lnTo>
                  <a:lnTo>
                    <a:pt x="696976" y="50800"/>
                  </a:lnTo>
                  <a:lnTo>
                    <a:pt x="690626" y="57150"/>
                  </a:lnTo>
                  <a:lnTo>
                    <a:pt x="725466" y="57150"/>
                  </a:lnTo>
                  <a:lnTo>
                    <a:pt x="754126" y="42799"/>
                  </a:lnTo>
                  <a:lnTo>
                    <a:pt x="725635" y="28575"/>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6" name="object 12"/>
            <p:cNvSpPr/>
            <p:nvPr/>
          </p:nvSpPr>
          <p:spPr>
            <a:xfrm>
              <a:off x="5130760" y="2821368"/>
              <a:ext cx="696789" cy="826313"/>
            </a:xfrm>
            <a:prstGeom prst="rect">
              <a:avLst/>
            </a:prstGeom>
            <a:blipFill>
              <a:blip r:embed="rId4"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7" name="object 13"/>
            <p:cNvSpPr/>
            <p:nvPr/>
          </p:nvSpPr>
          <p:spPr>
            <a:xfrm>
              <a:off x="5929248" y="3387724"/>
              <a:ext cx="795655" cy="954405"/>
            </a:xfrm>
            <a:custGeom>
              <a:avLst/>
              <a:gdLst/>
              <a:ahLst/>
              <a:cxnLst/>
              <a:rect l="l" t="t" r="r" b="b"/>
              <a:pathLst>
                <a:path w="795654" h="954404">
                  <a:moveTo>
                    <a:pt x="738377" y="868299"/>
                  </a:moveTo>
                  <a:lnTo>
                    <a:pt x="709802" y="868299"/>
                  </a:lnTo>
                  <a:lnTo>
                    <a:pt x="752601" y="954024"/>
                  </a:lnTo>
                  <a:lnTo>
                    <a:pt x="781219" y="896874"/>
                  </a:lnTo>
                  <a:lnTo>
                    <a:pt x="744727" y="896874"/>
                  </a:lnTo>
                  <a:lnTo>
                    <a:pt x="738377" y="890524"/>
                  </a:lnTo>
                  <a:lnTo>
                    <a:pt x="738377" y="868299"/>
                  </a:lnTo>
                  <a:close/>
                </a:path>
                <a:path w="795654" h="954404">
                  <a:moveTo>
                    <a:pt x="738377" y="14224"/>
                  </a:moveTo>
                  <a:lnTo>
                    <a:pt x="738377" y="890524"/>
                  </a:lnTo>
                  <a:lnTo>
                    <a:pt x="744727" y="896874"/>
                  </a:lnTo>
                  <a:lnTo>
                    <a:pt x="760602" y="896874"/>
                  </a:lnTo>
                  <a:lnTo>
                    <a:pt x="766952" y="890524"/>
                  </a:lnTo>
                  <a:lnTo>
                    <a:pt x="766952" y="28575"/>
                  </a:lnTo>
                  <a:lnTo>
                    <a:pt x="752601" y="28575"/>
                  </a:lnTo>
                  <a:lnTo>
                    <a:pt x="738377" y="14224"/>
                  </a:lnTo>
                  <a:close/>
                </a:path>
                <a:path w="795654" h="954404">
                  <a:moveTo>
                    <a:pt x="795527" y="868299"/>
                  </a:moveTo>
                  <a:lnTo>
                    <a:pt x="766952" y="868299"/>
                  </a:lnTo>
                  <a:lnTo>
                    <a:pt x="766952" y="890524"/>
                  </a:lnTo>
                  <a:lnTo>
                    <a:pt x="760602" y="896874"/>
                  </a:lnTo>
                  <a:lnTo>
                    <a:pt x="781219" y="896874"/>
                  </a:lnTo>
                  <a:lnTo>
                    <a:pt x="795527" y="868299"/>
                  </a:lnTo>
                  <a:close/>
                </a:path>
                <a:path w="795654" h="954404">
                  <a:moveTo>
                    <a:pt x="760602" y="0"/>
                  </a:moveTo>
                  <a:lnTo>
                    <a:pt x="6476" y="0"/>
                  </a:lnTo>
                  <a:lnTo>
                    <a:pt x="0" y="6350"/>
                  </a:lnTo>
                  <a:lnTo>
                    <a:pt x="0" y="22225"/>
                  </a:lnTo>
                  <a:lnTo>
                    <a:pt x="6476" y="28575"/>
                  </a:lnTo>
                  <a:lnTo>
                    <a:pt x="738377" y="28575"/>
                  </a:lnTo>
                  <a:lnTo>
                    <a:pt x="738377" y="14224"/>
                  </a:lnTo>
                  <a:lnTo>
                    <a:pt x="766952" y="14224"/>
                  </a:lnTo>
                  <a:lnTo>
                    <a:pt x="766952" y="6350"/>
                  </a:lnTo>
                  <a:lnTo>
                    <a:pt x="760602" y="0"/>
                  </a:lnTo>
                  <a:close/>
                </a:path>
                <a:path w="795654" h="954404">
                  <a:moveTo>
                    <a:pt x="766952" y="14224"/>
                  </a:moveTo>
                  <a:lnTo>
                    <a:pt x="738377" y="14224"/>
                  </a:lnTo>
                  <a:lnTo>
                    <a:pt x="752601" y="28575"/>
                  </a:lnTo>
                  <a:lnTo>
                    <a:pt x="766952" y="28575"/>
                  </a:lnTo>
                  <a:lnTo>
                    <a:pt x="766952" y="14224"/>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8" name="object 14"/>
            <p:cNvSpPr/>
            <p:nvPr/>
          </p:nvSpPr>
          <p:spPr>
            <a:xfrm>
              <a:off x="6403023" y="4571286"/>
              <a:ext cx="782575" cy="1191064"/>
            </a:xfrm>
            <a:prstGeom prst="rect">
              <a:avLst/>
            </a:prstGeom>
            <a:blipFill>
              <a:blip r:embed="rId5"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9" name="object 15"/>
            <p:cNvSpPr/>
            <p:nvPr/>
          </p:nvSpPr>
          <p:spPr>
            <a:xfrm>
              <a:off x="7682364" y="2999518"/>
              <a:ext cx="448945" cy="818515"/>
            </a:xfrm>
            <a:custGeom>
              <a:avLst/>
              <a:gdLst/>
              <a:ahLst/>
              <a:cxnLst/>
              <a:rect l="l" t="t" r="r" b="b"/>
              <a:pathLst>
                <a:path w="448945" h="818514">
                  <a:moveTo>
                    <a:pt x="224343" y="0"/>
                  </a:moveTo>
                  <a:lnTo>
                    <a:pt x="150333" y="10026"/>
                  </a:lnTo>
                  <a:lnTo>
                    <a:pt x="101765" y="35041"/>
                  </a:lnTo>
                  <a:lnTo>
                    <a:pt x="69384" y="57558"/>
                  </a:lnTo>
                  <a:lnTo>
                    <a:pt x="41631" y="90101"/>
                  </a:lnTo>
                  <a:lnTo>
                    <a:pt x="18502" y="150157"/>
                  </a:lnTo>
                  <a:lnTo>
                    <a:pt x="11564" y="197723"/>
                  </a:lnTo>
                  <a:lnTo>
                    <a:pt x="11564" y="237761"/>
                  </a:lnTo>
                  <a:lnTo>
                    <a:pt x="13876" y="307810"/>
                  </a:lnTo>
                  <a:lnTo>
                    <a:pt x="16189" y="340353"/>
                  </a:lnTo>
                  <a:lnTo>
                    <a:pt x="0" y="340353"/>
                  </a:lnTo>
                  <a:lnTo>
                    <a:pt x="0" y="375394"/>
                  </a:lnTo>
                  <a:lnTo>
                    <a:pt x="9251" y="390417"/>
                  </a:lnTo>
                  <a:lnTo>
                    <a:pt x="16189" y="410436"/>
                  </a:lnTo>
                  <a:lnTo>
                    <a:pt x="16189" y="425425"/>
                  </a:lnTo>
                  <a:lnTo>
                    <a:pt x="25441" y="450473"/>
                  </a:lnTo>
                  <a:lnTo>
                    <a:pt x="30065" y="460466"/>
                  </a:lnTo>
                  <a:lnTo>
                    <a:pt x="41631" y="457968"/>
                  </a:lnTo>
                  <a:lnTo>
                    <a:pt x="46256" y="452972"/>
                  </a:lnTo>
                  <a:lnTo>
                    <a:pt x="53194" y="472990"/>
                  </a:lnTo>
                  <a:lnTo>
                    <a:pt x="55508" y="518028"/>
                  </a:lnTo>
                  <a:lnTo>
                    <a:pt x="57821" y="530539"/>
                  </a:lnTo>
                  <a:lnTo>
                    <a:pt x="62446" y="545554"/>
                  </a:lnTo>
                  <a:lnTo>
                    <a:pt x="83261" y="573081"/>
                  </a:lnTo>
                  <a:lnTo>
                    <a:pt x="92513" y="593103"/>
                  </a:lnTo>
                  <a:lnTo>
                    <a:pt x="111014" y="688198"/>
                  </a:lnTo>
                  <a:lnTo>
                    <a:pt x="141081" y="728236"/>
                  </a:lnTo>
                  <a:lnTo>
                    <a:pt x="175775" y="745753"/>
                  </a:lnTo>
                  <a:lnTo>
                    <a:pt x="224343" y="775784"/>
                  </a:lnTo>
                  <a:lnTo>
                    <a:pt x="249786" y="818326"/>
                  </a:lnTo>
                  <a:lnTo>
                    <a:pt x="277539" y="770778"/>
                  </a:lnTo>
                  <a:lnTo>
                    <a:pt x="326094" y="723232"/>
                  </a:lnTo>
                  <a:lnTo>
                    <a:pt x="367743" y="673182"/>
                  </a:lnTo>
                  <a:lnTo>
                    <a:pt x="367743" y="600608"/>
                  </a:lnTo>
                  <a:lnTo>
                    <a:pt x="402419" y="558065"/>
                  </a:lnTo>
                  <a:lnTo>
                    <a:pt x="407046" y="543053"/>
                  </a:lnTo>
                  <a:lnTo>
                    <a:pt x="411674" y="525536"/>
                  </a:lnTo>
                  <a:lnTo>
                    <a:pt x="413987" y="503012"/>
                  </a:lnTo>
                  <a:lnTo>
                    <a:pt x="418615" y="452972"/>
                  </a:lnTo>
                  <a:lnTo>
                    <a:pt x="430184" y="457968"/>
                  </a:lnTo>
                  <a:lnTo>
                    <a:pt x="437125" y="450473"/>
                  </a:lnTo>
                  <a:lnTo>
                    <a:pt x="437125" y="442945"/>
                  </a:lnTo>
                  <a:lnTo>
                    <a:pt x="439439" y="412934"/>
                  </a:lnTo>
                  <a:lnTo>
                    <a:pt x="441753" y="397911"/>
                  </a:lnTo>
                  <a:lnTo>
                    <a:pt x="448694" y="357874"/>
                  </a:lnTo>
                  <a:lnTo>
                    <a:pt x="441753" y="340353"/>
                  </a:lnTo>
                  <a:lnTo>
                    <a:pt x="434812" y="332858"/>
                  </a:lnTo>
                  <a:lnTo>
                    <a:pt x="430184" y="330327"/>
                  </a:lnTo>
                  <a:lnTo>
                    <a:pt x="437125" y="292787"/>
                  </a:lnTo>
                  <a:lnTo>
                    <a:pt x="439439" y="262776"/>
                  </a:lnTo>
                  <a:lnTo>
                    <a:pt x="448694" y="202719"/>
                  </a:lnTo>
                  <a:lnTo>
                    <a:pt x="446381" y="170176"/>
                  </a:lnTo>
                  <a:lnTo>
                    <a:pt x="430184" y="107622"/>
                  </a:lnTo>
                  <a:lnTo>
                    <a:pt x="390880" y="60056"/>
                  </a:lnTo>
                  <a:lnTo>
                    <a:pt x="314556" y="15022"/>
                  </a:lnTo>
                  <a:lnTo>
                    <a:pt x="265973" y="5029"/>
                  </a:lnTo>
                  <a:lnTo>
                    <a:pt x="224343" y="0"/>
                  </a:lnTo>
                  <a:close/>
                </a:path>
              </a:pathLst>
            </a:custGeom>
            <a:solidFill>
              <a:srgbClr val="5F3E1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0" name="object 16"/>
            <p:cNvSpPr/>
            <p:nvPr/>
          </p:nvSpPr>
          <p:spPr>
            <a:xfrm>
              <a:off x="7682364" y="2999518"/>
              <a:ext cx="448945" cy="818515"/>
            </a:xfrm>
            <a:custGeom>
              <a:avLst/>
              <a:gdLst/>
              <a:ahLst/>
              <a:cxnLst/>
              <a:rect l="l" t="t" r="r" b="b"/>
              <a:pathLst>
                <a:path w="448945" h="818514">
                  <a:moveTo>
                    <a:pt x="13876" y="307810"/>
                  </a:moveTo>
                  <a:lnTo>
                    <a:pt x="16189" y="340353"/>
                  </a:lnTo>
                  <a:lnTo>
                    <a:pt x="0" y="340353"/>
                  </a:lnTo>
                  <a:lnTo>
                    <a:pt x="0" y="375394"/>
                  </a:lnTo>
                  <a:lnTo>
                    <a:pt x="9251" y="390417"/>
                  </a:lnTo>
                  <a:lnTo>
                    <a:pt x="16189" y="410436"/>
                  </a:lnTo>
                  <a:lnTo>
                    <a:pt x="16189" y="425425"/>
                  </a:lnTo>
                  <a:lnTo>
                    <a:pt x="25441" y="450473"/>
                  </a:lnTo>
                  <a:lnTo>
                    <a:pt x="30065" y="460466"/>
                  </a:lnTo>
                  <a:lnTo>
                    <a:pt x="41631" y="457968"/>
                  </a:lnTo>
                  <a:lnTo>
                    <a:pt x="46256" y="452972"/>
                  </a:lnTo>
                  <a:lnTo>
                    <a:pt x="53194" y="472990"/>
                  </a:lnTo>
                  <a:lnTo>
                    <a:pt x="55508" y="518028"/>
                  </a:lnTo>
                  <a:lnTo>
                    <a:pt x="57821" y="530539"/>
                  </a:lnTo>
                  <a:lnTo>
                    <a:pt x="62446" y="545554"/>
                  </a:lnTo>
                  <a:lnTo>
                    <a:pt x="83261" y="573081"/>
                  </a:lnTo>
                  <a:lnTo>
                    <a:pt x="92513" y="593103"/>
                  </a:lnTo>
                  <a:lnTo>
                    <a:pt x="111014" y="688198"/>
                  </a:lnTo>
                  <a:lnTo>
                    <a:pt x="141081" y="728236"/>
                  </a:lnTo>
                  <a:lnTo>
                    <a:pt x="175775" y="745753"/>
                  </a:lnTo>
                  <a:lnTo>
                    <a:pt x="224343" y="775784"/>
                  </a:lnTo>
                  <a:lnTo>
                    <a:pt x="249786" y="818326"/>
                  </a:lnTo>
                  <a:lnTo>
                    <a:pt x="277539" y="770778"/>
                  </a:lnTo>
                  <a:lnTo>
                    <a:pt x="326094" y="723232"/>
                  </a:lnTo>
                  <a:lnTo>
                    <a:pt x="367743" y="673182"/>
                  </a:lnTo>
                  <a:lnTo>
                    <a:pt x="367743" y="600608"/>
                  </a:lnTo>
                  <a:lnTo>
                    <a:pt x="402419" y="558065"/>
                  </a:lnTo>
                  <a:lnTo>
                    <a:pt x="407046" y="543053"/>
                  </a:lnTo>
                  <a:lnTo>
                    <a:pt x="411674" y="525536"/>
                  </a:lnTo>
                  <a:lnTo>
                    <a:pt x="413987" y="503012"/>
                  </a:lnTo>
                  <a:lnTo>
                    <a:pt x="418615" y="452972"/>
                  </a:lnTo>
                  <a:lnTo>
                    <a:pt x="430184" y="457968"/>
                  </a:lnTo>
                  <a:lnTo>
                    <a:pt x="437125" y="450473"/>
                  </a:lnTo>
                  <a:lnTo>
                    <a:pt x="437125" y="442945"/>
                  </a:lnTo>
                  <a:lnTo>
                    <a:pt x="439439" y="412934"/>
                  </a:lnTo>
                  <a:lnTo>
                    <a:pt x="441753" y="397911"/>
                  </a:lnTo>
                  <a:lnTo>
                    <a:pt x="448694" y="357874"/>
                  </a:lnTo>
                  <a:lnTo>
                    <a:pt x="441753" y="340353"/>
                  </a:lnTo>
                  <a:lnTo>
                    <a:pt x="434812" y="332858"/>
                  </a:lnTo>
                  <a:lnTo>
                    <a:pt x="430184" y="330327"/>
                  </a:lnTo>
                  <a:lnTo>
                    <a:pt x="437125" y="292787"/>
                  </a:lnTo>
                  <a:lnTo>
                    <a:pt x="439439" y="262776"/>
                  </a:lnTo>
                  <a:lnTo>
                    <a:pt x="444067" y="232731"/>
                  </a:lnTo>
                  <a:lnTo>
                    <a:pt x="448694" y="202719"/>
                  </a:lnTo>
                  <a:lnTo>
                    <a:pt x="446381" y="170176"/>
                  </a:lnTo>
                  <a:lnTo>
                    <a:pt x="430184" y="107622"/>
                  </a:lnTo>
                  <a:lnTo>
                    <a:pt x="390880" y="60056"/>
                  </a:lnTo>
                  <a:lnTo>
                    <a:pt x="314556" y="15022"/>
                  </a:lnTo>
                  <a:lnTo>
                    <a:pt x="265973" y="5029"/>
                  </a:lnTo>
                  <a:lnTo>
                    <a:pt x="224343" y="0"/>
                  </a:lnTo>
                  <a:lnTo>
                    <a:pt x="189652" y="2531"/>
                  </a:lnTo>
                  <a:lnTo>
                    <a:pt x="150333" y="10026"/>
                  </a:lnTo>
                  <a:lnTo>
                    <a:pt x="101765" y="35041"/>
                  </a:lnTo>
                  <a:lnTo>
                    <a:pt x="69384" y="57558"/>
                  </a:lnTo>
                  <a:lnTo>
                    <a:pt x="41631" y="90101"/>
                  </a:lnTo>
                  <a:lnTo>
                    <a:pt x="18502" y="150157"/>
                  </a:lnTo>
                  <a:lnTo>
                    <a:pt x="11564" y="197723"/>
                  </a:lnTo>
                  <a:lnTo>
                    <a:pt x="11564" y="237761"/>
                  </a:lnTo>
                  <a:lnTo>
                    <a:pt x="13876" y="307810"/>
                  </a:lnTo>
                  <a:close/>
                </a:path>
              </a:pathLst>
            </a:custGeom>
            <a:ln w="3175">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1" name="object 17"/>
            <p:cNvSpPr/>
            <p:nvPr/>
          </p:nvSpPr>
          <p:spPr>
            <a:xfrm>
              <a:off x="7670800" y="2987039"/>
              <a:ext cx="492759" cy="378460"/>
            </a:xfrm>
            <a:custGeom>
              <a:avLst/>
              <a:gdLst/>
              <a:ahLst/>
              <a:cxnLst/>
              <a:rect l="l" t="t" r="r" b="b"/>
              <a:pathLst>
                <a:path w="492759" h="378460">
                  <a:moveTo>
                    <a:pt x="194271" y="290283"/>
                  </a:moveTo>
                  <a:lnTo>
                    <a:pt x="191960" y="287782"/>
                  </a:lnTo>
                  <a:lnTo>
                    <a:pt x="182702" y="285254"/>
                  </a:lnTo>
                  <a:lnTo>
                    <a:pt x="171145" y="282752"/>
                  </a:lnTo>
                  <a:lnTo>
                    <a:pt x="161886" y="280263"/>
                  </a:lnTo>
                  <a:lnTo>
                    <a:pt x="148018" y="277761"/>
                  </a:lnTo>
                  <a:lnTo>
                    <a:pt x="136448" y="275259"/>
                  </a:lnTo>
                  <a:lnTo>
                    <a:pt x="127203" y="275259"/>
                  </a:lnTo>
                  <a:lnTo>
                    <a:pt x="115633" y="277761"/>
                  </a:lnTo>
                  <a:lnTo>
                    <a:pt x="99441" y="282752"/>
                  </a:lnTo>
                  <a:lnTo>
                    <a:pt x="85572" y="290283"/>
                  </a:lnTo>
                  <a:lnTo>
                    <a:pt x="69380" y="297776"/>
                  </a:lnTo>
                  <a:lnTo>
                    <a:pt x="78625" y="297776"/>
                  </a:lnTo>
                  <a:lnTo>
                    <a:pt x="85572" y="295275"/>
                  </a:lnTo>
                  <a:lnTo>
                    <a:pt x="94818" y="292785"/>
                  </a:lnTo>
                  <a:lnTo>
                    <a:pt x="108699" y="287782"/>
                  </a:lnTo>
                  <a:lnTo>
                    <a:pt x="122567" y="285254"/>
                  </a:lnTo>
                  <a:lnTo>
                    <a:pt x="131826" y="285254"/>
                  </a:lnTo>
                  <a:lnTo>
                    <a:pt x="138760" y="287782"/>
                  </a:lnTo>
                  <a:lnTo>
                    <a:pt x="148018" y="290283"/>
                  </a:lnTo>
                  <a:lnTo>
                    <a:pt x="171145" y="292785"/>
                  </a:lnTo>
                  <a:lnTo>
                    <a:pt x="187337" y="295275"/>
                  </a:lnTo>
                  <a:lnTo>
                    <a:pt x="191960" y="295275"/>
                  </a:lnTo>
                  <a:lnTo>
                    <a:pt x="194271" y="290283"/>
                  </a:lnTo>
                  <a:close/>
                </a:path>
                <a:path w="492759" h="378460">
                  <a:moveTo>
                    <a:pt x="402437" y="312801"/>
                  </a:moveTo>
                  <a:lnTo>
                    <a:pt x="360794" y="292785"/>
                  </a:lnTo>
                  <a:lnTo>
                    <a:pt x="333019" y="282752"/>
                  </a:lnTo>
                  <a:lnTo>
                    <a:pt x="321487" y="282752"/>
                  </a:lnTo>
                  <a:lnTo>
                    <a:pt x="309918" y="285254"/>
                  </a:lnTo>
                  <a:lnTo>
                    <a:pt x="282155" y="287782"/>
                  </a:lnTo>
                  <a:lnTo>
                    <a:pt x="279844" y="292785"/>
                  </a:lnTo>
                  <a:lnTo>
                    <a:pt x="277533" y="295275"/>
                  </a:lnTo>
                  <a:lnTo>
                    <a:pt x="279844" y="297776"/>
                  </a:lnTo>
                  <a:lnTo>
                    <a:pt x="286778" y="300278"/>
                  </a:lnTo>
                  <a:lnTo>
                    <a:pt x="309918" y="295275"/>
                  </a:lnTo>
                  <a:lnTo>
                    <a:pt x="319176" y="292785"/>
                  </a:lnTo>
                  <a:lnTo>
                    <a:pt x="346913" y="292785"/>
                  </a:lnTo>
                  <a:lnTo>
                    <a:pt x="353847" y="295275"/>
                  </a:lnTo>
                  <a:lnTo>
                    <a:pt x="363105" y="297776"/>
                  </a:lnTo>
                  <a:lnTo>
                    <a:pt x="374675" y="300278"/>
                  </a:lnTo>
                  <a:lnTo>
                    <a:pt x="388556" y="310299"/>
                  </a:lnTo>
                  <a:lnTo>
                    <a:pt x="402437" y="312801"/>
                  </a:lnTo>
                  <a:close/>
                </a:path>
                <a:path w="492759" h="378460">
                  <a:moveTo>
                    <a:pt x="492620" y="252742"/>
                  </a:moveTo>
                  <a:lnTo>
                    <a:pt x="490296" y="227698"/>
                  </a:lnTo>
                  <a:lnTo>
                    <a:pt x="485673" y="185166"/>
                  </a:lnTo>
                  <a:lnTo>
                    <a:pt x="481050" y="160147"/>
                  </a:lnTo>
                  <a:lnTo>
                    <a:pt x="478764" y="142621"/>
                  </a:lnTo>
                  <a:lnTo>
                    <a:pt x="469506" y="117614"/>
                  </a:lnTo>
                  <a:lnTo>
                    <a:pt x="455625" y="105079"/>
                  </a:lnTo>
                  <a:lnTo>
                    <a:pt x="448678" y="97586"/>
                  </a:lnTo>
                  <a:lnTo>
                    <a:pt x="423227" y="82562"/>
                  </a:lnTo>
                  <a:lnTo>
                    <a:pt x="416293" y="65049"/>
                  </a:lnTo>
                  <a:lnTo>
                    <a:pt x="409346" y="52527"/>
                  </a:lnTo>
                  <a:lnTo>
                    <a:pt x="395503" y="40030"/>
                  </a:lnTo>
                  <a:lnTo>
                    <a:pt x="383933" y="30010"/>
                  </a:lnTo>
                  <a:lnTo>
                    <a:pt x="372364" y="22517"/>
                  </a:lnTo>
                  <a:lnTo>
                    <a:pt x="356158" y="17513"/>
                  </a:lnTo>
                  <a:lnTo>
                    <a:pt x="342277" y="12484"/>
                  </a:lnTo>
                  <a:lnTo>
                    <a:pt x="330746" y="7493"/>
                  </a:lnTo>
                  <a:lnTo>
                    <a:pt x="302971" y="2489"/>
                  </a:lnTo>
                  <a:lnTo>
                    <a:pt x="275221" y="0"/>
                  </a:lnTo>
                  <a:lnTo>
                    <a:pt x="210464" y="0"/>
                  </a:lnTo>
                  <a:lnTo>
                    <a:pt x="138760" y="15011"/>
                  </a:lnTo>
                  <a:lnTo>
                    <a:pt x="94818" y="35039"/>
                  </a:lnTo>
                  <a:lnTo>
                    <a:pt x="76314" y="42532"/>
                  </a:lnTo>
                  <a:lnTo>
                    <a:pt x="64757" y="52527"/>
                  </a:lnTo>
                  <a:lnTo>
                    <a:pt x="50876" y="62547"/>
                  </a:lnTo>
                  <a:lnTo>
                    <a:pt x="39306" y="72542"/>
                  </a:lnTo>
                  <a:lnTo>
                    <a:pt x="13868" y="105079"/>
                  </a:lnTo>
                  <a:lnTo>
                    <a:pt x="0" y="167640"/>
                  </a:lnTo>
                  <a:lnTo>
                    <a:pt x="0" y="230225"/>
                  </a:lnTo>
                  <a:lnTo>
                    <a:pt x="2311" y="255244"/>
                  </a:lnTo>
                  <a:lnTo>
                    <a:pt x="6934" y="290283"/>
                  </a:lnTo>
                  <a:lnTo>
                    <a:pt x="9245" y="320294"/>
                  </a:lnTo>
                  <a:lnTo>
                    <a:pt x="9245" y="357835"/>
                  </a:lnTo>
                  <a:lnTo>
                    <a:pt x="11557" y="377850"/>
                  </a:lnTo>
                  <a:lnTo>
                    <a:pt x="18491" y="365366"/>
                  </a:lnTo>
                  <a:lnTo>
                    <a:pt x="20815" y="357835"/>
                  </a:lnTo>
                  <a:lnTo>
                    <a:pt x="25438" y="355333"/>
                  </a:lnTo>
                  <a:lnTo>
                    <a:pt x="41617" y="345338"/>
                  </a:lnTo>
                  <a:lnTo>
                    <a:pt x="46253" y="335318"/>
                  </a:lnTo>
                  <a:lnTo>
                    <a:pt x="48564" y="325323"/>
                  </a:lnTo>
                  <a:lnTo>
                    <a:pt x="46253" y="305269"/>
                  </a:lnTo>
                  <a:lnTo>
                    <a:pt x="43942" y="292785"/>
                  </a:lnTo>
                  <a:lnTo>
                    <a:pt x="43942" y="245211"/>
                  </a:lnTo>
                  <a:lnTo>
                    <a:pt x="46253" y="217703"/>
                  </a:lnTo>
                  <a:lnTo>
                    <a:pt x="55499" y="202679"/>
                  </a:lnTo>
                  <a:lnTo>
                    <a:pt x="60121" y="197688"/>
                  </a:lnTo>
                  <a:lnTo>
                    <a:pt x="64757" y="175171"/>
                  </a:lnTo>
                  <a:lnTo>
                    <a:pt x="71691" y="157645"/>
                  </a:lnTo>
                  <a:lnTo>
                    <a:pt x="74002" y="140131"/>
                  </a:lnTo>
                  <a:lnTo>
                    <a:pt x="80937" y="127596"/>
                  </a:lnTo>
                  <a:lnTo>
                    <a:pt x="85572" y="120103"/>
                  </a:lnTo>
                  <a:lnTo>
                    <a:pt x="87884" y="120103"/>
                  </a:lnTo>
                  <a:lnTo>
                    <a:pt x="99441" y="117614"/>
                  </a:lnTo>
                  <a:lnTo>
                    <a:pt x="117944" y="127596"/>
                  </a:lnTo>
                  <a:lnTo>
                    <a:pt x="131826" y="137629"/>
                  </a:lnTo>
                  <a:lnTo>
                    <a:pt x="150329" y="147624"/>
                  </a:lnTo>
                  <a:lnTo>
                    <a:pt x="168833" y="155143"/>
                  </a:lnTo>
                  <a:lnTo>
                    <a:pt x="171145" y="157645"/>
                  </a:lnTo>
                  <a:lnTo>
                    <a:pt x="185013" y="160147"/>
                  </a:lnTo>
                  <a:lnTo>
                    <a:pt x="196583" y="160147"/>
                  </a:lnTo>
                  <a:lnTo>
                    <a:pt x="210464" y="157645"/>
                  </a:lnTo>
                  <a:lnTo>
                    <a:pt x="226644" y="155143"/>
                  </a:lnTo>
                  <a:lnTo>
                    <a:pt x="238213" y="152654"/>
                  </a:lnTo>
                  <a:lnTo>
                    <a:pt x="256717" y="147624"/>
                  </a:lnTo>
                  <a:lnTo>
                    <a:pt x="263652" y="147624"/>
                  </a:lnTo>
                  <a:lnTo>
                    <a:pt x="279844" y="140131"/>
                  </a:lnTo>
                  <a:lnTo>
                    <a:pt x="293725" y="130098"/>
                  </a:lnTo>
                  <a:lnTo>
                    <a:pt x="305282" y="122605"/>
                  </a:lnTo>
                  <a:lnTo>
                    <a:pt x="316865" y="112610"/>
                  </a:lnTo>
                  <a:lnTo>
                    <a:pt x="328422" y="105079"/>
                  </a:lnTo>
                  <a:lnTo>
                    <a:pt x="351536" y="95097"/>
                  </a:lnTo>
                  <a:lnTo>
                    <a:pt x="360794" y="92595"/>
                  </a:lnTo>
                  <a:lnTo>
                    <a:pt x="372364" y="87566"/>
                  </a:lnTo>
                  <a:lnTo>
                    <a:pt x="383933" y="87566"/>
                  </a:lnTo>
                  <a:lnTo>
                    <a:pt x="395503" y="85064"/>
                  </a:lnTo>
                  <a:lnTo>
                    <a:pt x="407035" y="85064"/>
                  </a:lnTo>
                  <a:lnTo>
                    <a:pt x="416293" y="97586"/>
                  </a:lnTo>
                  <a:lnTo>
                    <a:pt x="420916" y="97586"/>
                  </a:lnTo>
                  <a:lnTo>
                    <a:pt x="423227" y="110083"/>
                  </a:lnTo>
                  <a:lnTo>
                    <a:pt x="425551" y="117614"/>
                  </a:lnTo>
                  <a:lnTo>
                    <a:pt x="441744" y="152654"/>
                  </a:lnTo>
                  <a:lnTo>
                    <a:pt x="451002" y="167640"/>
                  </a:lnTo>
                  <a:lnTo>
                    <a:pt x="455625" y="185166"/>
                  </a:lnTo>
                  <a:lnTo>
                    <a:pt x="457936" y="227698"/>
                  </a:lnTo>
                  <a:lnTo>
                    <a:pt x="448678" y="262737"/>
                  </a:lnTo>
                  <a:lnTo>
                    <a:pt x="448678" y="287782"/>
                  </a:lnTo>
                  <a:lnTo>
                    <a:pt x="444055" y="315302"/>
                  </a:lnTo>
                  <a:lnTo>
                    <a:pt x="437108" y="360337"/>
                  </a:lnTo>
                  <a:lnTo>
                    <a:pt x="439432" y="357835"/>
                  </a:lnTo>
                  <a:lnTo>
                    <a:pt x="441744" y="347840"/>
                  </a:lnTo>
                  <a:lnTo>
                    <a:pt x="448678" y="345338"/>
                  </a:lnTo>
                  <a:lnTo>
                    <a:pt x="481050" y="322795"/>
                  </a:lnTo>
                  <a:lnTo>
                    <a:pt x="490296" y="280263"/>
                  </a:lnTo>
                  <a:lnTo>
                    <a:pt x="492620" y="252742"/>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2" name="object 18"/>
            <p:cNvSpPr/>
            <p:nvPr/>
          </p:nvSpPr>
          <p:spPr>
            <a:xfrm>
              <a:off x="7829135" y="3416281"/>
              <a:ext cx="157465" cy="132541"/>
            </a:xfrm>
            <a:prstGeom prst="rect">
              <a:avLst/>
            </a:prstGeom>
            <a:blipFill>
              <a:blip r:embed="rId6"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3" name="object 19"/>
            <p:cNvSpPr/>
            <p:nvPr/>
          </p:nvSpPr>
          <p:spPr>
            <a:xfrm>
              <a:off x="7769008" y="3573861"/>
              <a:ext cx="229156" cy="72557"/>
            </a:xfrm>
            <a:prstGeom prst="rect">
              <a:avLst/>
            </a:prstGeom>
            <a:blipFill>
              <a:blip r:embed="rId7"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4" name="object 20"/>
            <p:cNvSpPr/>
            <p:nvPr/>
          </p:nvSpPr>
          <p:spPr>
            <a:xfrm>
              <a:off x="7952964" y="3307329"/>
              <a:ext cx="90805" cy="35560"/>
            </a:xfrm>
            <a:custGeom>
              <a:avLst/>
              <a:gdLst/>
              <a:ahLst/>
              <a:cxnLst/>
              <a:rect l="l" t="t" r="r" b="b"/>
              <a:pathLst>
                <a:path w="90804" h="35560">
                  <a:moveTo>
                    <a:pt x="50866" y="0"/>
                  </a:moveTo>
                  <a:lnTo>
                    <a:pt x="39328" y="0"/>
                  </a:lnTo>
                  <a:lnTo>
                    <a:pt x="32386" y="2498"/>
                  </a:lnTo>
                  <a:lnTo>
                    <a:pt x="20814" y="10026"/>
                  </a:lnTo>
                  <a:lnTo>
                    <a:pt x="6938" y="17520"/>
                  </a:lnTo>
                  <a:lnTo>
                    <a:pt x="2310" y="22517"/>
                  </a:lnTo>
                  <a:lnTo>
                    <a:pt x="0" y="27546"/>
                  </a:lnTo>
                  <a:lnTo>
                    <a:pt x="2310" y="30044"/>
                  </a:lnTo>
                  <a:lnTo>
                    <a:pt x="16190" y="30044"/>
                  </a:lnTo>
                  <a:lnTo>
                    <a:pt x="39328" y="35041"/>
                  </a:lnTo>
                  <a:lnTo>
                    <a:pt x="64749" y="35041"/>
                  </a:lnTo>
                  <a:lnTo>
                    <a:pt x="74004" y="32543"/>
                  </a:lnTo>
                  <a:lnTo>
                    <a:pt x="80945" y="30044"/>
                  </a:lnTo>
                  <a:lnTo>
                    <a:pt x="90200" y="25048"/>
                  </a:lnTo>
                  <a:lnTo>
                    <a:pt x="83259" y="17520"/>
                  </a:lnTo>
                  <a:lnTo>
                    <a:pt x="62435" y="2498"/>
                  </a:lnTo>
                  <a:lnTo>
                    <a:pt x="50866" y="0"/>
                  </a:lnTo>
                  <a:close/>
                </a:path>
              </a:pathLst>
            </a:custGeom>
            <a:solidFill>
              <a:srgbClr val="DFDFD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5" name="object 21"/>
            <p:cNvSpPr/>
            <p:nvPr/>
          </p:nvSpPr>
          <p:spPr>
            <a:xfrm>
              <a:off x="7978404" y="3304830"/>
              <a:ext cx="39370" cy="38100"/>
            </a:xfrm>
            <a:custGeom>
              <a:avLst/>
              <a:gdLst/>
              <a:ahLst/>
              <a:cxnLst/>
              <a:rect l="l" t="t" r="r" b="b"/>
              <a:pathLst>
                <a:path w="39370" h="38100">
                  <a:moveTo>
                    <a:pt x="19657" y="0"/>
                  </a:moveTo>
                  <a:lnTo>
                    <a:pt x="12005" y="1473"/>
                  </a:lnTo>
                  <a:lnTo>
                    <a:pt x="5756" y="5496"/>
                  </a:lnTo>
                  <a:lnTo>
                    <a:pt x="1544" y="11466"/>
                  </a:lnTo>
                  <a:lnTo>
                    <a:pt x="0" y="18786"/>
                  </a:lnTo>
                  <a:lnTo>
                    <a:pt x="1544" y="26086"/>
                  </a:lnTo>
                  <a:lnTo>
                    <a:pt x="5756" y="32047"/>
                  </a:lnTo>
                  <a:lnTo>
                    <a:pt x="12005" y="36066"/>
                  </a:lnTo>
                  <a:lnTo>
                    <a:pt x="19657" y="37539"/>
                  </a:lnTo>
                  <a:lnTo>
                    <a:pt x="27309" y="36066"/>
                  </a:lnTo>
                  <a:lnTo>
                    <a:pt x="33556" y="32047"/>
                  </a:lnTo>
                  <a:lnTo>
                    <a:pt x="37766" y="26086"/>
                  </a:lnTo>
                  <a:lnTo>
                    <a:pt x="39309" y="18786"/>
                  </a:lnTo>
                  <a:lnTo>
                    <a:pt x="37766" y="11466"/>
                  </a:lnTo>
                  <a:lnTo>
                    <a:pt x="33556" y="5496"/>
                  </a:lnTo>
                  <a:lnTo>
                    <a:pt x="27309" y="1473"/>
                  </a:lnTo>
                  <a:lnTo>
                    <a:pt x="19657" y="0"/>
                  </a:lnTo>
                  <a:close/>
                </a:path>
              </a:pathLst>
            </a:custGeom>
            <a:solidFill>
              <a:srgbClr val="7E3E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6" name="object 22"/>
            <p:cNvSpPr/>
            <p:nvPr/>
          </p:nvSpPr>
          <p:spPr>
            <a:xfrm>
              <a:off x="7983037" y="3307329"/>
              <a:ext cx="30480" cy="35560"/>
            </a:xfrm>
            <a:custGeom>
              <a:avLst/>
              <a:gdLst/>
              <a:ahLst/>
              <a:cxnLst/>
              <a:rect l="l" t="t" r="r" b="b"/>
              <a:pathLst>
                <a:path w="30479" h="35560">
                  <a:moveTo>
                    <a:pt x="23322" y="0"/>
                  </a:moveTo>
                  <a:lnTo>
                    <a:pt x="6725" y="0"/>
                  </a:lnTo>
                  <a:lnTo>
                    <a:pt x="0" y="7860"/>
                  </a:lnTo>
                  <a:lnTo>
                    <a:pt x="0" y="27213"/>
                  </a:lnTo>
                  <a:lnTo>
                    <a:pt x="6725" y="35041"/>
                  </a:lnTo>
                  <a:lnTo>
                    <a:pt x="23322" y="35041"/>
                  </a:lnTo>
                  <a:lnTo>
                    <a:pt x="30048" y="27213"/>
                  </a:lnTo>
                  <a:lnTo>
                    <a:pt x="30048" y="7860"/>
                  </a:lnTo>
                  <a:close/>
                </a:path>
              </a:pathLst>
            </a:custGeom>
            <a:solidFill>
              <a:srgbClr val="BE7E3E"/>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7" name="object 23"/>
            <p:cNvSpPr/>
            <p:nvPr/>
          </p:nvSpPr>
          <p:spPr>
            <a:xfrm>
              <a:off x="7987665" y="3312358"/>
              <a:ext cx="20955" cy="25400"/>
            </a:xfrm>
            <a:custGeom>
              <a:avLst/>
              <a:gdLst/>
              <a:ahLst/>
              <a:cxnLst/>
              <a:rect l="l" t="t" r="r" b="b"/>
              <a:pathLst>
                <a:path w="20954" h="25400">
                  <a:moveTo>
                    <a:pt x="16134" y="0"/>
                  </a:moveTo>
                  <a:lnTo>
                    <a:pt x="4658" y="0"/>
                  </a:lnTo>
                  <a:lnTo>
                    <a:pt x="0" y="5595"/>
                  </a:lnTo>
                  <a:lnTo>
                    <a:pt x="0" y="19419"/>
                  </a:lnTo>
                  <a:lnTo>
                    <a:pt x="4658" y="25015"/>
                  </a:lnTo>
                  <a:lnTo>
                    <a:pt x="16134" y="25015"/>
                  </a:lnTo>
                  <a:lnTo>
                    <a:pt x="20793" y="19419"/>
                  </a:lnTo>
                  <a:lnTo>
                    <a:pt x="20793" y="5595"/>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8" name="object 24"/>
            <p:cNvSpPr/>
            <p:nvPr/>
          </p:nvSpPr>
          <p:spPr>
            <a:xfrm>
              <a:off x="7952964" y="3307329"/>
              <a:ext cx="95250" cy="25400"/>
            </a:xfrm>
            <a:custGeom>
              <a:avLst/>
              <a:gdLst/>
              <a:ahLst/>
              <a:cxnLst/>
              <a:rect l="l" t="t" r="r" b="b"/>
              <a:pathLst>
                <a:path w="95250" h="25400">
                  <a:moveTo>
                    <a:pt x="0" y="25048"/>
                  </a:moveTo>
                  <a:lnTo>
                    <a:pt x="4624" y="22517"/>
                  </a:lnTo>
                  <a:lnTo>
                    <a:pt x="9248" y="17520"/>
                  </a:lnTo>
                  <a:lnTo>
                    <a:pt x="16190" y="12524"/>
                  </a:lnTo>
                  <a:lnTo>
                    <a:pt x="20814" y="7527"/>
                  </a:lnTo>
                  <a:lnTo>
                    <a:pt x="27759" y="5029"/>
                  </a:lnTo>
                  <a:lnTo>
                    <a:pt x="39328" y="0"/>
                  </a:lnTo>
                  <a:lnTo>
                    <a:pt x="46269" y="0"/>
                  </a:lnTo>
                  <a:lnTo>
                    <a:pt x="53180" y="0"/>
                  </a:lnTo>
                  <a:lnTo>
                    <a:pt x="62435" y="2498"/>
                  </a:lnTo>
                  <a:lnTo>
                    <a:pt x="69376" y="7527"/>
                  </a:lnTo>
                  <a:lnTo>
                    <a:pt x="78631" y="12524"/>
                  </a:lnTo>
                  <a:lnTo>
                    <a:pt x="85573" y="20018"/>
                  </a:lnTo>
                  <a:lnTo>
                    <a:pt x="90200" y="22517"/>
                  </a:lnTo>
                  <a:lnTo>
                    <a:pt x="94828" y="25048"/>
                  </a:lnTo>
                </a:path>
              </a:pathLst>
            </a:custGeom>
            <a:ln w="3175">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9" name="object 25"/>
            <p:cNvSpPr/>
            <p:nvPr/>
          </p:nvSpPr>
          <p:spPr>
            <a:xfrm>
              <a:off x="7781815" y="3297336"/>
              <a:ext cx="90805" cy="35560"/>
            </a:xfrm>
            <a:custGeom>
              <a:avLst/>
              <a:gdLst/>
              <a:ahLst/>
              <a:cxnLst/>
              <a:rect l="l" t="t" r="r" b="b"/>
              <a:pathLst>
                <a:path w="90804" h="35560">
                  <a:moveTo>
                    <a:pt x="39318" y="0"/>
                  </a:moveTo>
                  <a:lnTo>
                    <a:pt x="27753" y="2498"/>
                  </a:lnTo>
                  <a:lnTo>
                    <a:pt x="13876" y="12490"/>
                  </a:lnTo>
                  <a:lnTo>
                    <a:pt x="6938" y="20018"/>
                  </a:lnTo>
                  <a:lnTo>
                    <a:pt x="0" y="25015"/>
                  </a:lnTo>
                  <a:lnTo>
                    <a:pt x="9252" y="30011"/>
                  </a:lnTo>
                  <a:lnTo>
                    <a:pt x="16190" y="32509"/>
                  </a:lnTo>
                  <a:lnTo>
                    <a:pt x="25439" y="35041"/>
                  </a:lnTo>
                  <a:lnTo>
                    <a:pt x="64758" y="35041"/>
                  </a:lnTo>
                  <a:lnTo>
                    <a:pt x="76324" y="30011"/>
                  </a:lnTo>
                  <a:lnTo>
                    <a:pt x="87886" y="30011"/>
                  </a:lnTo>
                  <a:lnTo>
                    <a:pt x="90200" y="27513"/>
                  </a:lnTo>
                  <a:lnTo>
                    <a:pt x="87886" y="22517"/>
                  </a:lnTo>
                  <a:lnTo>
                    <a:pt x="83262" y="20018"/>
                  </a:lnTo>
                  <a:lnTo>
                    <a:pt x="78634" y="15022"/>
                  </a:lnTo>
                  <a:lnTo>
                    <a:pt x="71696" y="9992"/>
                  </a:lnTo>
                  <a:lnTo>
                    <a:pt x="50881" y="2498"/>
                  </a:lnTo>
                  <a:lnTo>
                    <a:pt x="39318" y="0"/>
                  </a:lnTo>
                  <a:close/>
                </a:path>
              </a:pathLst>
            </a:custGeom>
            <a:solidFill>
              <a:srgbClr val="DFDFD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0" name="object 26"/>
            <p:cNvSpPr/>
            <p:nvPr/>
          </p:nvSpPr>
          <p:spPr>
            <a:xfrm>
              <a:off x="7804944" y="3297336"/>
              <a:ext cx="37465" cy="35560"/>
            </a:xfrm>
            <a:custGeom>
              <a:avLst/>
              <a:gdLst/>
              <a:ahLst/>
              <a:cxnLst/>
              <a:rect l="l" t="t" r="r" b="b"/>
              <a:pathLst>
                <a:path w="37465" h="35560">
                  <a:moveTo>
                    <a:pt x="18501" y="0"/>
                  </a:moveTo>
                  <a:lnTo>
                    <a:pt x="11299" y="1374"/>
                  </a:lnTo>
                  <a:lnTo>
                    <a:pt x="5418" y="5125"/>
                  </a:lnTo>
                  <a:lnTo>
                    <a:pt x="1453" y="10693"/>
                  </a:lnTo>
                  <a:lnTo>
                    <a:pt x="0" y="17520"/>
                  </a:lnTo>
                  <a:lnTo>
                    <a:pt x="1453" y="24333"/>
                  </a:lnTo>
                  <a:lnTo>
                    <a:pt x="5418" y="29903"/>
                  </a:lnTo>
                  <a:lnTo>
                    <a:pt x="11299" y="33662"/>
                  </a:lnTo>
                  <a:lnTo>
                    <a:pt x="18501" y="35041"/>
                  </a:lnTo>
                  <a:lnTo>
                    <a:pt x="25704" y="33662"/>
                  </a:lnTo>
                  <a:lnTo>
                    <a:pt x="31585" y="29903"/>
                  </a:lnTo>
                  <a:lnTo>
                    <a:pt x="35551" y="24333"/>
                  </a:lnTo>
                  <a:lnTo>
                    <a:pt x="37005" y="17520"/>
                  </a:lnTo>
                  <a:lnTo>
                    <a:pt x="35551" y="10693"/>
                  </a:lnTo>
                  <a:lnTo>
                    <a:pt x="31585" y="5125"/>
                  </a:lnTo>
                  <a:lnTo>
                    <a:pt x="25704" y="1374"/>
                  </a:lnTo>
                  <a:lnTo>
                    <a:pt x="18501" y="0"/>
                  </a:lnTo>
                  <a:close/>
                </a:path>
              </a:pathLst>
            </a:custGeom>
            <a:solidFill>
              <a:srgbClr val="7E3E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1" name="object 27"/>
            <p:cNvSpPr/>
            <p:nvPr/>
          </p:nvSpPr>
          <p:spPr>
            <a:xfrm>
              <a:off x="7809568" y="3299834"/>
              <a:ext cx="30480" cy="33020"/>
            </a:xfrm>
            <a:custGeom>
              <a:avLst/>
              <a:gdLst/>
              <a:ahLst/>
              <a:cxnLst/>
              <a:rect l="l" t="t" r="r" b="b"/>
              <a:pathLst>
                <a:path w="30479" h="33020">
                  <a:moveTo>
                    <a:pt x="23335" y="0"/>
                  </a:moveTo>
                  <a:lnTo>
                    <a:pt x="6731" y="0"/>
                  </a:lnTo>
                  <a:lnTo>
                    <a:pt x="0" y="7294"/>
                  </a:lnTo>
                  <a:lnTo>
                    <a:pt x="0" y="25248"/>
                  </a:lnTo>
                  <a:lnTo>
                    <a:pt x="6731" y="32543"/>
                  </a:lnTo>
                  <a:lnTo>
                    <a:pt x="23335" y="32543"/>
                  </a:lnTo>
                  <a:lnTo>
                    <a:pt x="30066" y="25248"/>
                  </a:lnTo>
                  <a:lnTo>
                    <a:pt x="30066" y="7294"/>
                  </a:lnTo>
                  <a:close/>
                </a:path>
              </a:pathLst>
            </a:custGeom>
            <a:solidFill>
              <a:srgbClr val="BE7E3E"/>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2" name="object 28"/>
            <p:cNvSpPr/>
            <p:nvPr/>
          </p:nvSpPr>
          <p:spPr>
            <a:xfrm>
              <a:off x="7811882" y="3302332"/>
              <a:ext cx="23495" cy="25400"/>
            </a:xfrm>
            <a:custGeom>
              <a:avLst/>
              <a:gdLst/>
              <a:ahLst/>
              <a:cxnLst/>
              <a:rect l="l" t="t" r="r" b="b"/>
              <a:pathLst>
                <a:path w="23495" h="25400">
                  <a:moveTo>
                    <a:pt x="17948" y="0"/>
                  </a:moveTo>
                  <a:lnTo>
                    <a:pt x="5176" y="0"/>
                  </a:lnTo>
                  <a:lnTo>
                    <a:pt x="0" y="5595"/>
                  </a:lnTo>
                  <a:lnTo>
                    <a:pt x="0" y="19419"/>
                  </a:lnTo>
                  <a:lnTo>
                    <a:pt x="5176" y="25015"/>
                  </a:lnTo>
                  <a:lnTo>
                    <a:pt x="17948" y="25015"/>
                  </a:lnTo>
                  <a:lnTo>
                    <a:pt x="23128" y="19419"/>
                  </a:lnTo>
                  <a:lnTo>
                    <a:pt x="23128" y="5595"/>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78" name="object 29"/>
            <p:cNvSpPr/>
            <p:nvPr/>
          </p:nvSpPr>
          <p:spPr>
            <a:xfrm>
              <a:off x="7777190" y="3297336"/>
              <a:ext cx="95250" cy="27940"/>
            </a:xfrm>
            <a:custGeom>
              <a:avLst/>
              <a:gdLst/>
              <a:ahLst/>
              <a:cxnLst/>
              <a:rect l="l" t="t" r="r" b="b"/>
              <a:pathLst>
                <a:path w="95250" h="27939">
                  <a:moveTo>
                    <a:pt x="94825" y="27513"/>
                  </a:moveTo>
                  <a:lnTo>
                    <a:pt x="92511" y="22517"/>
                  </a:lnTo>
                  <a:lnTo>
                    <a:pt x="85573" y="17520"/>
                  </a:lnTo>
                  <a:lnTo>
                    <a:pt x="80948" y="12490"/>
                  </a:lnTo>
                  <a:lnTo>
                    <a:pt x="74010" y="7494"/>
                  </a:lnTo>
                  <a:lnTo>
                    <a:pt x="67069" y="4996"/>
                  </a:lnTo>
                  <a:lnTo>
                    <a:pt x="55506" y="2498"/>
                  </a:lnTo>
                  <a:lnTo>
                    <a:pt x="48567" y="0"/>
                  </a:lnTo>
                  <a:lnTo>
                    <a:pt x="41629" y="0"/>
                  </a:lnTo>
                  <a:lnTo>
                    <a:pt x="32377" y="2498"/>
                  </a:lnTo>
                  <a:lnTo>
                    <a:pt x="25439" y="7494"/>
                  </a:lnTo>
                  <a:lnTo>
                    <a:pt x="18501" y="12490"/>
                  </a:lnTo>
                  <a:lnTo>
                    <a:pt x="9248" y="20018"/>
                  </a:lnTo>
                  <a:lnTo>
                    <a:pt x="4624" y="25015"/>
                  </a:lnTo>
                  <a:lnTo>
                    <a:pt x="0" y="25015"/>
                  </a:lnTo>
                </a:path>
              </a:pathLst>
            </a:custGeom>
            <a:ln w="3175">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39</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53"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340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2122714" y="1917879"/>
            <a:ext cx="6858000" cy="3085196"/>
          </a:xfrm>
          <a:prstGeom prst="rect">
            <a:avLst/>
          </a:prstGeom>
          <a:blipFill>
            <a:blip r:embed="rId2" cstate="print"/>
            <a:stretch>
              <a:fillRect/>
            </a:stretch>
          </a:blipFill>
        </p:spPr>
        <p:txBody>
          <a:bodyPr wrap="square" lIns="0" tIns="0" rIns="0" bIns="0" rtlCol="0"/>
          <a:lstStyle/>
          <a:p>
            <a:pPr marL="914400" lvl="1" indent="-457200">
              <a:buClr>
                <a:srgbClr val="FF0000"/>
              </a:buClr>
              <a:buFont typeface="+mj-lt"/>
              <a:buAutoNum type="arabicPeriod"/>
            </a:pPr>
            <a:r>
              <a:rPr lang="en-US" sz="2400" dirty="0">
                <a:latin typeface="Times New Roman" panose="02020603050405020304" pitchFamily="18" charset="0"/>
                <a:cs typeface="Times New Roman" panose="02020603050405020304" pitchFamily="18" charset="0"/>
              </a:rPr>
              <a:t> Cyber Defense</a:t>
            </a:r>
          </a:p>
          <a:p>
            <a:pPr marL="914400" lvl="1" indent="-457200">
              <a:buClr>
                <a:srgbClr val="FF0000"/>
              </a:buClr>
              <a:buFont typeface="+mj-lt"/>
              <a:buAutoNum type="arabicPeriod"/>
            </a:pPr>
            <a:r>
              <a:rPr lang="en-US" sz="2400" dirty="0">
                <a:latin typeface="Times New Roman" panose="02020603050405020304" pitchFamily="18" charset="0"/>
                <a:cs typeface="Times New Roman" panose="02020603050405020304" pitchFamily="18" charset="0"/>
              </a:rPr>
              <a:t> Cyber Operations</a:t>
            </a:r>
          </a:p>
          <a:p>
            <a:pPr marL="914400" lvl="1" indent="-457200">
              <a:buClr>
                <a:srgbClr val="FF0000"/>
              </a:buClr>
              <a:buFont typeface="+mj-lt"/>
              <a:buAutoNum type="arabicPeriod"/>
            </a:pPr>
            <a:r>
              <a:rPr lang="en-US" sz="2400" dirty="0">
                <a:latin typeface="Times New Roman" panose="02020603050405020304" pitchFamily="18" charset="0"/>
                <a:cs typeface="Times New Roman" panose="02020603050405020304" pitchFamily="18" charset="0"/>
              </a:rPr>
              <a:t> Digital Forensics</a:t>
            </a:r>
          </a:p>
          <a:p>
            <a:pPr marL="914400" lvl="1" indent="-457200">
              <a:buClr>
                <a:srgbClr val="FF0000"/>
              </a:buClr>
              <a:buFont typeface="+mj-lt"/>
              <a:buAutoNum type="arabicPeriod"/>
            </a:pPr>
            <a:r>
              <a:rPr lang="en-US" sz="2400" dirty="0">
                <a:latin typeface="Times New Roman" panose="02020603050405020304" pitchFamily="18" charset="0"/>
                <a:cs typeface="Times New Roman" panose="02020603050405020304" pitchFamily="18" charset="0"/>
              </a:rPr>
              <a:t> Secure S/W Development</a:t>
            </a:r>
          </a:p>
          <a:p>
            <a:pPr marL="914400" lvl="1" indent="-457200">
              <a:buClr>
                <a:srgbClr val="FF0000"/>
              </a:buClr>
              <a:buFont typeface="+mj-lt"/>
              <a:buAutoNum type="arabicPeriod"/>
            </a:pPr>
            <a:r>
              <a:rPr lang="en-US" sz="2400" dirty="0">
                <a:latin typeface="Times New Roman" panose="02020603050405020304" pitchFamily="18" charset="0"/>
                <a:cs typeface="Times New Roman" panose="02020603050405020304" pitchFamily="18" charset="0"/>
              </a:rPr>
              <a:t> Cyber Policy and Government Law</a:t>
            </a:r>
          </a:p>
          <a:p>
            <a:pPr marL="914400" lvl="1" indent="-457200">
              <a:buClr>
                <a:srgbClr val="FF0000"/>
              </a:buClr>
              <a:buFont typeface="+mj-lt"/>
              <a:buAutoNum type="arabicPeriod"/>
            </a:pPr>
            <a:r>
              <a:rPr lang="en-US" sz="2400" dirty="0">
                <a:latin typeface="Times New Roman" panose="02020603050405020304" pitchFamily="18" charset="0"/>
                <a:cs typeface="Times New Roman" panose="02020603050405020304" pitchFamily="18" charset="0"/>
              </a:rPr>
              <a:t> Cyber Risk Management</a:t>
            </a:r>
          </a:p>
          <a:p>
            <a:pPr marL="914400" lvl="1" indent="-457200">
              <a:buClr>
                <a:srgbClr val="FF0000"/>
              </a:buClr>
              <a:buFont typeface="+mj-lt"/>
              <a:buAutoNum type="arabicPeriod"/>
            </a:pPr>
            <a:r>
              <a:rPr lang="en-US" sz="2400" dirty="0">
                <a:latin typeface="Times New Roman" panose="02020603050405020304" pitchFamily="18" charset="0"/>
                <a:cs typeface="Times New Roman" panose="02020603050405020304" pitchFamily="18" charset="0"/>
              </a:rPr>
              <a:t> Human Behavior </a:t>
            </a:r>
            <a:endParaRPr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400427"/>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b="1" dirty="0">
                <a:latin typeface="Times New Roman" panose="02020603050405020304" pitchFamily="18" charset="0"/>
                <a:cs typeface="Times New Roman" panose="02020603050405020304" pitchFamily="18" charset="0"/>
              </a:rPr>
              <a:t>Areas of Information Security (1/8)</a:t>
            </a:r>
            <a:endParaRPr lang="en-GB" sz="4000" b="1" dirty="0">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8703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1097280" y="1828800"/>
            <a:ext cx="10115203" cy="4493623"/>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286603"/>
            <a:ext cx="8908869" cy="129254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AVAILABILITY</a:t>
            </a:r>
          </a:p>
        </p:txBody>
      </p:sp>
      <p:sp>
        <p:nvSpPr>
          <p:cNvPr id="29" name="object 7"/>
          <p:cNvSpPr txBox="1"/>
          <p:nvPr/>
        </p:nvSpPr>
        <p:spPr>
          <a:xfrm>
            <a:off x="1776681" y="2006098"/>
            <a:ext cx="2933700" cy="2526974"/>
          </a:xfrm>
          <a:prstGeom prst="rect">
            <a:avLst/>
          </a:prstGeom>
        </p:spPr>
        <p:txBody>
          <a:bodyPr vert="horz" wrap="square" lIns="0" tIns="13335" rIns="0" bIns="0" rtlCol="0">
            <a:spAutoFit/>
          </a:bodyPr>
          <a:lstStyle/>
          <a:p>
            <a:pPr marL="355600" indent="-342900">
              <a:spcBef>
                <a:spcPts val="105"/>
              </a:spcBef>
              <a:buClr>
                <a:srgbClr val="FF0000"/>
              </a:buClr>
              <a:buFont typeface="Wingdings" panose="05000000000000000000" pitchFamily="2" charset="2"/>
              <a:buChar char="v"/>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Availability</a:t>
            </a:r>
            <a:r>
              <a:rPr sz="2000" spc="-35"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of</a:t>
            </a:r>
            <a:r>
              <a:rPr lang="en-US" sz="2000" dirty="0">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information/resources</a:t>
            </a:r>
            <a:endParaRPr lang="en-US" sz="2000" dirty="0">
              <a:solidFill>
                <a:srgbClr val="554A3B"/>
              </a:solidFill>
              <a:latin typeface="Times New Roman" panose="02020603050405020304" pitchFamily="18" charset="0"/>
              <a:cs typeface="Times New Roman" panose="02020603050405020304" pitchFamily="18" charset="0"/>
            </a:endParaRPr>
          </a:p>
          <a:p>
            <a:pPr marL="355600" indent="-342900">
              <a:spcBef>
                <a:spcPts val="105"/>
              </a:spcBef>
              <a:buClr>
                <a:srgbClr val="FF0000"/>
              </a:buClr>
              <a:buFont typeface="Wingdings" panose="05000000000000000000" pitchFamily="2" charset="2"/>
              <a:buChar char="v"/>
              <a:tabLst>
                <a:tab pos="240665" algn="l"/>
                <a:tab pos="241300" algn="l"/>
              </a:tabLst>
            </a:pPr>
            <a:r>
              <a:rPr lang="en-GB" sz="2000" dirty="0">
                <a:solidFill>
                  <a:srgbClr val="554A3B"/>
                </a:solidFill>
                <a:latin typeface="Times New Roman" panose="02020603050405020304" pitchFamily="18" charset="0"/>
                <a:cs typeface="Times New Roman" panose="02020603050405020304" pitchFamily="18" charset="0"/>
              </a:rPr>
              <a:t>Complete loss of</a:t>
            </a:r>
            <a:r>
              <a:rPr lang="en-GB" sz="2000" spc="-100" dirty="0">
                <a:solidFill>
                  <a:srgbClr val="554A3B"/>
                </a:solidFill>
                <a:latin typeface="Times New Roman" panose="02020603050405020304" pitchFamily="18" charset="0"/>
                <a:cs typeface="Times New Roman" panose="02020603050405020304" pitchFamily="18" charset="0"/>
              </a:rPr>
              <a:t> </a:t>
            </a:r>
            <a:r>
              <a:rPr lang="en-GB" sz="2000" spc="-5" dirty="0">
                <a:solidFill>
                  <a:srgbClr val="554A3B"/>
                </a:solidFill>
                <a:latin typeface="Times New Roman" panose="02020603050405020304" pitchFamily="18" charset="0"/>
                <a:cs typeface="Times New Roman" panose="02020603050405020304" pitchFamily="18" charset="0"/>
              </a:rPr>
              <a:t>availability</a:t>
            </a:r>
          </a:p>
          <a:p>
            <a:pPr marL="355600" indent="-342900">
              <a:spcBef>
                <a:spcPts val="105"/>
              </a:spcBef>
              <a:buClr>
                <a:srgbClr val="FF0000"/>
              </a:buClr>
              <a:buFont typeface="Wingdings" panose="05000000000000000000" pitchFamily="2" charset="2"/>
              <a:buChar char="v"/>
              <a:tabLst>
                <a:tab pos="240665" algn="l"/>
                <a:tab pos="241300" algn="l"/>
              </a:tabLst>
            </a:pPr>
            <a:r>
              <a:rPr lang="en-GB" sz="2000" spc="-5" dirty="0">
                <a:solidFill>
                  <a:srgbClr val="554A3B"/>
                </a:solidFill>
                <a:latin typeface="Times New Roman" panose="02020603050405020304" pitchFamily="18" charset="0"/>
                <a:cs typeface="Times New Roman" panose="02020603050405020304" pitchFamily="18" charset="0"/>
              </a:rPr>
              <a:t>Reduction/Degradation</a:t>
            </a:r>
            <a:r>
              <a:rPr lang="en-GB" sz="2000" spc="-25" dirty="0">
                <a:solidFill>
                  <a:srgbClr val="554A3B"/>
                </a:solidFill>
                <a:latin typeface="Times New Roman" panose="02020603050405020304" pitchFamily="18" charset="0"/>
                <a:cs typeface="Times New Roman" panose="02020603050405020304" pitchFamily="18" charset="0"/>
              </a:rPr>
              <a:t> </a:t>
            </a:r>
            <a:r>
              <a:rPr lang="en-GB" sz="2000" spc="-5" dirty="0">
                <a:solidFill>
                  <a:srgbClr val="554A3B"/>
                </a:solidFill>
                <a:latin typeface="Times New Roman" panose="02020603050405020304" pitchFamily="18" charset="0"/>
                <a:cs typeface="Times New Roman" panose="02020603050405020304" pitchFamily="18" charset="0"/>
              </a:rPr>
              <a:t>in</a:t>
            </a:r>
            <a:r>
              <a:rPr lang="en-GB" sz="2000" dirty="0">
                <a:latin typeface="Times New Roman" panose="02020603050405020304" pitchFamily="18" charset="0"/>
                <a:cs typeface="Times New Roman" panose="02020603050405020304" pitchFamily="18" charset="0"/>
              </a:rPr>
              <a:t> </a:t>
            </a:r>
            <a:r>
              <a:rPr lang="en-GB" sz="2000" spc="-5" dirty="0">
                <a:solidFill>
                  <a:srgbClr val="554A3B"/>
                </a:solidFill>
                <a:latin typeface="Times New Roman" panose="02020603050405020304" pitchFamily="18" charset="0"/>
                <a:cs typeface="Times New Roman" panose="02020603050405020304" pitchFamily="18" charset="0"/>
              </a:rPr>
              <a:t>availability</a:t>
            </a:r>
            <a:endParaRPr lang="en-GB" sz="2000" dirty="0">
              <a:latin typeface="Times New Roman" panose="02020603050405020304" pitchFamily="18" charset="0"/>
              <a:cs typeface="Times New Roman" panose="02020603050405020304" pitchFamily="18" charset="0"/>
            </a:endParaRPr>
          </a:p>
          <a:p>
            <a:pPr marL="241300" indent="-228600">
              <a:spcBef>
                <a:spcPts val="105"/>
              </a:spcBef>
              <a:buClr>
                <a:srgbClr val="92A199"/>
              </a:buClr>
              <a:buFont typeface="Arial"/>
              <a:buChar char="•"/>
              <a:tabLst>
                <a:tab pos="240665" algn="l"/>
                <a:tab pos="241300" algn="l"/>
              </a:tabLst>
            </a:pPr>
            <a:endParaRPr lang="en-GB" sz="2000" dirty="0">
              <a:latin typeface="Times New Roman" panose="02020603050405020304" pitchFamily="18" charset="0"/>
              <a:cs typeface="Times New Roman" panose="02020603050405020304" pitchFamily="18" charset="0"/>
            </a:endParaRPr>
          </a:p>
          <a:p>
            <a:pPr marL="241300" indent="-228600">
              <a:spcBef>
                <a:spcPts val="105"/>
              </a:spcBef>
              <a:buClr>
                <a:srgbClr val="92A199"/>
              </a:buClr>
              <a:buFont typeface="Arial"/>
              <a:buChar char="•"/>
              <a:tabLst>
                <a:tab pos="240665" algn="l"/>
                <a:tab pos="241300" algn="l"/>
              </a:tabLst>
            </a:pPr>
            <a:endParaRPr lang="en-US" sz="2000" dirty="0">
              <a:solidFill>
                <a:srgbClr val="554A3B"/>
              </a:solidFill>
              <a:latin typeface="Times New Roman" panose="02020603050405020304" pitchFamily="18" charset="0"/>
              <a:cs typeface="Times New Roman" panose="02020603050405020304" pitchFamily="18" charset="0"/>
            </a:endParaRPr>
          </a:p>
        </p:txBody>
      </p:sp>
      <p:sp>
        <p:nvSpPr>
          <p:cNvPr id="30" name="object 11"/>
          <p:cNvSpPr txBox="1"/>
          <p:nvPr/>
        </p:nvSpPr>
        <p:spPr>
          <a:xfrm>
            <a:off x="6151963" y="2006098"/>
            <a:ext cx="4088129" cy="1951816"/>
          </a:xfrm>
          <a:prstGeom prst="rect">
            <a:avLst/>
          </a:prstGeom>
          <a:ln w="12700">
            <a:solidFill>
              <a:srgbClr val="92A199"/>
            </a:solidFill>
          </a:ln>
        </p:spPr>
        <p:txBody>
          <a:bodyPr vert="horz" wrap="square" lIns="0" tIns="40640" rIns="0" bIns="0" rtlCol="0">
            <a:spAutoFit/>
          </a:bodyPr>
          <a:lstStyle/>
          <a:p>
            <a:pPr marL="548640" indent="-342900">
              <a:spcBef>
                <a:spcPts val="320"/>
              </a:spcBef>
              <a:buClr>
                <a:srgbClr val="FF0000"/>
              </a:buClr>
              <a:buFont typeface="Wingdings" panose="05000000000000000000" pitchFamily="2" charset="2"/>
              <a:buChar char="v"/>
              <a:tabLst>
                <a:tab pos="434975" algn="l"/>
                <a:tab pos="435609" algn="l"/>
              </a:tabLst>
            </a:pPr>
            <a:r>
              <a:rPr sz="2000" b="1" dirty="0">
                <a:solidFill>
                  <a:srgbClr val="554A3B"/>
                </a:solidFill>
                <a:latin typeface="Times New Roman" panose="02020603050405020304" pitchFamily="18" charset="0"/>
                <a:cs typeface="Times New Roman" panose="02020603050405020304" pitchFamily="18" charset="0"/>
              </a:rPr>
              <a:t>INTERRUPTION</a:t>
            </a:r>
            <a:endParaRPr sz="2000" dirty="0">
              <a:latin typeface="Times New Roman" panose="02020603050405020304" pitchFamily="18" charset="0"/>
              <a:cs typeface="Times New Roman" panose="02020603050405020304" pitchFamily="18" charset="0"/>
            </a:endParaRPr>
          </a:p>
          <a:p>
            <a:pPr marL="434975"/>
            <a:r>
              <a:rPr sz="2000" spc="-5" dirty="0">
                <a:solidFill>
                  <a:srgbClr val="554A3B"/>
                </a:solidFill>
                <a:latin typeface="Times New Roman" panose="02020603050405020304" pitchFamily="18" charset="0"/>
                <a:cs typeface="Times New Roman" panose="02020603050405020304" pitchFamily="18" charset="0"/>
              </a:rPr>
              <a:t>Loss of </a:t>
            </a:r>
            <a:r>
              <a:rPr sz="2000" dirty="0">
                <a:solidFill>
                  <a:srgbClr val="554A3B"/>
                </a:solidFill>
                <a:latin typeface="Times New Roman" panose="02020603050405020304" pitchFamily="18" charset="0"/>
                <a:cs typeface="Times New Roman" panose="02020603050405020304" pitchFamily="18" charset="0"/>
              </a:rPr>
              <a:t>communication</a:t>
            </a:r>
            <a:r>
              <a:rPr sz="2000" spc="-70" dirty="0">
                <a:solidFill>
                  <a:srgbClr val="554A3B"/>
                </a:solidFill>
                <a:latin typeface="Times New Roman" panose="02020603050405020304" pitchFamily="18" charset="0"/>
                <a:cs typeface="Times New Roman" panose="02020603050405020304" pitchFamily="18" charset="0"/>
              </a:rPr>
              <a:t> </a:t>
            </a:r>
            <a:r>
              <a:rPr sz="2000" spc="-10" dirty="0">
                <a:solidFill>
                  <a:srgbClr val="554A3B"/>
                </a:solidFill>
                <a:latin typeface="Times New Roman" panose="02020603050405020304" pitchFamily="18" charset="0"/>
                <a:cs typeface="Times New Roman" panose="02020603050405020304" pitchFamily="18" charset="0"/>
              </a:rPr>
              <a:t>(cut</a:t>
            </a:r>
            <a:endParaRPr sz="2000" dirty="0">
              <a:latin typeface="Times New Roman" panose="02020603050405020304" pitchFamily="18" charset="0"/>
              <a:cs typeface="Times New Roman" panose="02020603050405020304" pitchFamily="18" charset="0"/>
            </a:endParaRPr>
          </a:p>
          <a:p>
            <a:pPr marL="434975"/>
            <a:r>
              <a:rPr sz="2000" spc="5" dirty="0">
                <a:solidFill>
                  <a:srgbClr val="554A3B"/>
                </a:solidFill>
                <a:latin typeface="Times New Roman" panose="02020603050405020304" pitchFamily="18" charset="0"/>
                <a:cs typeface="Times New Roman" panose="02020603050405020304" pitchFamily="18" charset="0"/>
              </a:rPr>
              <a:t>the</a:t>
            </a:r>
            <a:r>
              <a:rPr sz="2000" spc="-40"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cable)</a:t>
            </a:r>
            <a:endParaRPr sz="2000" dirty="0">
              <a:latin typeface="Times New Roman" panose="02020603050405020304" pitchFamily="18" charset="0"/>
              <a:cs typeface="Times New Roman" panose="02020603050405020304" pitchFamily="18" charset="0"/>
            </a:endParaRPr>
          </a:p>
          <a:p>
            <a:pPr marL="548640" indent="-342900">
              <a:spcBef>
                <a:spcPts val="480"/>
              </a:spcBef>
              <a:buClr>
                <a:srgbClr val="FF0000"/>
              </a:buClr>
              <a:buFont typeface="Wingdings" panose="05000000000000000000" pitchFamily="2" charset="2"/>
              <a:buChar char="v"/>
              <a:tabLst>
                <a:tab pos="434975" algn="l"/>
                <a:tab pos="435609" algn="l"/>
              </a:tabLst>
            </a:pPr>
            <a:r>
              <a:rPr sz="2000" b="1" dirty="0">
                <a:solidFill>
                  <a:srgbClr val="554A3B"/>
                </a:solidFill>
                <a:latin typeface="Times New Roman" panose="02020603050405020304" pitchFamily="18" charset="0"/>
                <a:cs typeface="Times New Roman" panose="02020603050405020304" pitchFamily="18" charset="0"/>
              </a:rPr>
              <a:t>DENIAL OF</a:t>
            </a:r>
            <a:r>
              <a:rPr sz="2000" b="1" spc="-65" dirty="0">
                <a:solidFill>
                  <a:srgbClr val="554A3B"/>
                </a:solidFill>
                <a:latin typeface="Times New Roman" panose="02020603050405020304" pitchFamily="18" charset="0"/>
                <a:cs typeface="Times New Roman" panose="02020603050405020304" pitchFamily="18" charset="0"/>
              </a:rPr>
              <a:t> </a:t>
            </a:r>
            <a:r>
              <a:rPr sz="2000" b="1" dirty="0">
                <a:solidFill>
                  <a:srgbClr val="554A3B"/>
                </a:solidFill>
                <a:latin typeface="Times New Roman" panose="02020603050405020304" pitchFamily="18" charset="0"/>
                <a:cs typeface="Times New Roman" panose="02020603050405020304" pitchFamily="18" charset="0"/>
              </a:rPr>
              <a:t>SERVICE</a:t>
            </a:r>
            <a:endParaRPr sz="2000" dirty="0">
              <a:latin typeface="Times New Roman" panose="02020603050405020304" pitchFamily="18" charset="0"/>
              <a:cs typeface="Times New Roman" panose="02020603050405020304" pitchFamily="18" charset="0"/>
            </a:endParaRPr>
          </a:p>
          <a:p>
            <a:pPr marL="434975"/>
            <a:r>
              <a:rPr sz="2000" dirty="0">
                <a:solidFill>
                  <a:srgbClr val="554A3B"/>
                </a:solidFill>
                <a:latin typeface="Times New Roman" panose="02020603050405020304" pitchFamily="18" charset="0"/>
                <a:cs typeface="Times New Roman" panose="02020603050405020304" pitchFamily="18" charset="0"/>
              </a:rPr>
              <a:t>Noisy comms </a:t>
            </a:r>
            <a:r>
              <a:rPr sz="2000" spc="-10" dirty="0">
                <a:solidFill>
                  <a:srgbClr val="554A3B"/>
                </a:solidFill>
                <a:latin typeface="Times New Roman" panose="02020603050405020304" pitchFamily="18" charset="0"/>
                <a:cs typeface="Times New Roman" panose="02020603050405020304" pitchFamily="18" charset="0"/>
              </a:rPr>
              <a:t>(physical</a:t>
            </a:r>
            <a:r>
              <a:rPr sz="2000" spc="-40"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noise,</a:t>
            </a:r>
            <a:endParaRPr sz="2000" dirty="0">
              <a:latin typeface="Times New Roman" panose="02020603050405020304" pitchFamily="18" charset="0"/>
              <a:cs typeface="Times New Roman" panose="02020603050405020304" pitchFamily="18" charset="0"/>
            </a:endParaRPr>
          </a:p>
          <a:p>
            <a:pPr marL="434975">
              <a:spcBef>
                <a:spcPts val="5"/>
              </a:spcBef>
            </a:pPr>
            <a:r>
              <a:rPr sz="2000" spc="-5" dirty="0">
                <a:solidFill>
                  <a:srgbClr val="554A3B"/>
                </a:solidFill>
                <a:latin typeface="Times New Roman" panose="02020603050405020304" pitchFamily="18" charset="0"/>
                <a:cs typeface="Times New Roman" panose="02020603050405020304" pitchFamily="18" charset="0"/>
              </a:rPr>
              <a:t>spurious</a:t>
            </a:r>
            <a:r>
              <a:rPr sz="2000" spc="-40"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messages)</a:t>
            </a:r>
            <a:endParaRPr sz="2000" dirty="0">
              <a:latin typeface="Times New Roman" panose="02020603050405020304" pitchFamily="18" charset="0"/>
              <a:cs typeface="Times New Roman" panose="02020603050405020304" pitchFamily="18" charset="0"/>
            </a:endParaRPr>
          </a:p>
        </p:txBody>
      </p:sp>
      <p:grpSp>
        <p:nvGrpSpPr>
          <p:cNvPr id="31" name="object 12"/>
          <p:cNvGrpSpPr/>
          <p:nvPr/>
        </p:nvGrpSpPr>
        <p:grpSpPr>
          <a:xfrm>
            <a:off x="6482122" y="4260082"/>
            <a:ext cx="3524027" cy="1906270"/>
            <a:chOff x="4997410" y="4039603"/>
            <a:chExt cx="2694940" cy="1906270"/>
          </a:xfrm>
        </p:grpSpPr>
        <p:sp>
          <p:nvSpPr>
            <p:cNvPr id="53" name="object 13"/>
            <p:cNvSpPr/>
            <p:nvPr/>
          </p:nvSpPr>
          <p:spPr>
            <a:xfrm>
              <a:off x="6623050" y="4267200"/>
              <a:ext cx="0" cy="514350"/>
            </a:xfrm>
            <a:custGeom>
              <a:avLst/>
              <a:gdLst/>
              <a:ahLst/>
              <a:cxnLst/>
              <a:rect l="l" t="t" r="r" b="b"/>
              <a:pathLst>
                <a:path h="514350">
                  <a:moveTo>
                    <a:pt x="0" y="0"/>
                  </a:moveTo>
                  <a:lnTo>
                    <a:pt x="0" y="514350"/>
                  </a:lnTo>
                </a:path>
              </a:pathLst>
            </a:custGeom>
            <a:ln w="28575">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4" name="object 14"/>
            <p:cNvSpPr/>
            <p:nvPr/>
          </p:nvSpPr>
          <p:spPr>
            <a:xfrm>
              <a:off x="5768974" y="4486275"/>
              <a:ext cx="849630" cy="85725"/>
            </a:xfrm>
            <a:custGeom>
              <a:avLst/>
              <a:gdLst/>
              <a:ahLst/>
              <a:cxnLst/>
              <a:rect l="l" t="t" r="r" b="b"/>
              <a:pathLst>
                <a:path w="849629" h="85725">
                  <a:moveTo>
                    <a:pt x="763524" y="0"/>
                  </a:moveTo>
                  <a:lnTo>
                    <a:pt x="763524" y="85725"/>
                  </a:lnTo>
                  <a:lnTo>
                    <a:pt x="820589" y="57150"/>
                  </a:lnTo>
                  <a:lnTo>
                    <a:pt x="777875" y="57150"/>
                  </a:lnTo>
                  <a:lnTo>
                    <a:pt x="777875" y="28575"/>
                  </a:lnTo>
                  <a:lnTo>
                    <a:pt x="820758" y="28575"/>
                  </a:lnTo>
                  <a:lnTo>
                    <a:pt x="763524" y="0"/>
                  </a:lnTo>
                  <a:close/>
                </a:path>
                <a:path w="849629" h="85725">
                  <a:moveTo>
                    <a:pt x="763524" y="28575"/>
                  </a:moveTo>
                  <a:lnTo>
                    <a:pt x="0" y="28575"/>
                  </a:lnTo>
                  <a:lnTo>
                    <a:pt x="0" y="57150"/>
                  </a:lnTo>
                  <a:lnTo>
                    <a:pt x="763524" y="57150"/>
                  </a:lnTo>
                  <a:lnTo>
                    <a:pt x="763524" y="28575"/>
                  </a:lnTo>
                  <a:close/>
                </a:path>
                <a:path w="849629" h="85725">
                  <a:moveTo>
                    <a:pt x="820758" y="28575"/>
                  </a:moveTo>
                  <a:lnTo>
                    <a:pt x="777875" y="28575"/>
                  </a:lnTo>
                  <a:lnTo>
                    <a:pt x="777875" y="57150"/>
                  </a:lnTo>
                  <a:lnTo>
                    <a:pt x="820589" y="57150"/>
                  </a:lnTo>
                  <a:lnTo>
                    <a:pt x="849249" y="42799"/>
                  </a:lnTo>
                  <a:lnTo>
                    <a:pt x="820758" y="28575"/>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5" name="object 15"/>
            <p:cNvSpPr/>
            <p:nvPr/>
          </p:nvSpPr>
          <p:spPr>
            <a:xfrm>
              <a:off x="6121400" y="5016195"/>
              <a:ext cx="868680" cy="929640"/>
            </a:xfrm>
            <a:custGeom>
              <a:avLst/>
              <a:gdLst/>
              <a:ahLst/>
              <a:cxnLst/>
              <a:rect l="l" t="t" r="r" b="b"/>
              <a:pathLst>
                <a:path w="868679" h="929639">
                  <a:moveTo>
                    <a:pt x="103047" y="157429"/>
                  </a:moveTo>
                  <a:lnTo>
                    <a:pt x="100495" y="143560"/>
                  </a:lnTo>
                  <a:lnTo>
                    <a:pt x="90271" y="143560"/>
                  </a:lnTo>
                  <a:lnTo>
                    <a:pt x="65570" y="151409"/>
                  </a:lnTo>
                  <a:lnTo>
                    <a:pt x="37896" y="169887"/>
                  </a:lnTo>
                  <a:lnTo>
                    <a:pt x="20434" y="190665"/>
                  </a:lnTo>
                  <a:lnTo>
                    <a:pt x="15760" y="209575"/>
                  </a:lnTo>
                  <a:lnTo>
                    <a:pt x="21717" y="203123"/>
                  </a:lnTo>
                  <a:lnTo>
                    <a:pt x="39179" y="185585"/>
                  </a:lnTo>
                  <a:lnTo>
                    <a:pt x="59613" y="171754"/>
                  </a:lnTo>
                  <a:lnTo>
                    <a:pt x="77076" y="171754"/>
                  </a:lnTo>
                  <a:lnTo>
                    <a:pt x="95808" y="167106"/>
                  </a:lnTo>
                  <a:lnTo>
                    <a:pt x="103047" y="157429"/>
                  </a:lnTo>
                  <a:close/>
                </a:path>
                <a:path w="868679" h="929639">
                  <a:moveTo>
                    <a:pt x="103466" y="94627"/>
                  </a:moveTo>
                  <a:lnTo>
                    <a:pt x="90271" y="83553"/>
                  </a:lnTo>
                  <a:lnTo>
                    <a:pt x="62598" y="75704"/>
                  </a:lnTo>
                  <a:lnTo>
                    <a:pt x="24701" y="70624"/>
                  </a:lnTo>
                  <a:lnTo>
                    <a:pt x="68135" y="107111"/>
                  </a:lnTo>
                  <a:lnTo>
                    <a:pt x="90271" y="113576"/>
                  </a:lnTo>
                  <a:lnTo>
                    <a:pt x="98793" y="108940"/>
                  </a:lnTo>
                  <a:lnTo>
                    <a:pt x="103466" y="94627"/>
                  </a:lnTo>
                  <a:close/>
                </a:path>
                <a:path w="868679" h="929639">
                  <a:moveTo>
                    <a:pt x="133273" y="209575"/>
                  </a:moveTo>
                  <a:lnTo>
                    <a:pt x="123063" y="199910"/>
                  </a:lnTo>
                  <a:lnTo>
                    <a:pt x="110286" y="208191"/>
                  </a:lnTo>
                  <a:lnTo>
                    <a:pt x="110286" y="227114"/>
                  </a:lnTo>
                  <a:lnTo>
                    <a:pt x="120929" y="247446"/>
                  </a:lnTo>
                  <a:lnTo>
                    <a:pt x="127317" y="228498"/>
                  </a:lnTo>
                  <a:lnTo>
                    <a:pt x="133273" y="209575"/>
                  </a:lnTo>
                  <a:close/>
                </a:path>
                <a:path w="868679" h="929639">
                  <a:moveTo>
                    <a:pt x="156273" y="75272"/>
                  </a:moveTo>
                  <a:lnTo>
                    <a:pt x="152019" y="53543"/>
                  </a:lnTo>
                  <a:lnTo>
                    <a:pt x="144780" y="25387"/>
                  </a:lnTo>
                  <a:lnTo>
                    <a:pt x="131572" y="0"/>
                  </a:lnTo>
                  <a:lnTo>
                    <a:pt x="127317" y="28155"/>
                  </a:lnTo>
                  <a:lnTo>
                    <a:pt x="127317" y="58178"/>
                  </a:lnTo>
                  <a:lnTo>
                    <a:pt x="134556" y="77089"/>
                  </a:lnTo>
                  <a:lnTo>
                    <a:pt x="138811" y="86334"/>
                  </a:lnTo>
                  <a:lnTo>
                    <a:pt x="149034" y="86334"/>
                  </a:lnTo>
                  <a:lnTo>
                    <a:pt x="156273" y="75272"/>
                  </a:lnTo>
                  <a:close/>
                </a:path>
                <a:path w="868679" h="929639">
                  <a:moveTo>
                    <a:pt x="238455" y="44780"/>
                  </a:moveTo>
                  <a:lnTo>
                    <a:pt x="235889" y="33705"/>
                  </a:lnTo>
                  <a:lnTo>
                    <a:pt x="186499" y="87249"/>
                  </a:lnTo>
                  <a:lnTo>
                    <a:pt x="183527" y="101561"/>
                  </a:lnTo>
                  <a:lnTo>
                    <a:pt x="188201" y="111277"/>
                  </a:lnTo>
                  <a:lnTo>
                    <a:pt x="199707" y="111277"/>
                  </a:lnTo>
                  <a:lnTo>
                    <a:pt x="209918" y="101561"/>
                  </a:lnTo>
                  <a:lnTo>
                    <a:pt x="222694" y="82651"/>
                  </a:lnTo>
                  <a:lnTo>
                    <a:pt x="238455" y="44780"/>
                  </a:lnTo>
                  <a:close/>
                </a:path>
                <a:path w="868679" h="929639">
                  <a:moveTo>
                    <a:pt x="279323" y="200812"/>
                  </a:moveTo>
                  <a:lnTo>
                    <a:pt x="274637" y="189750"/>
                  </a:lnTo>
                  <a:lnTo>
                    <a:pt x="249948" y="172656"/>
                  </a:lnTo>
                  <a:lnTo>
                    <a:pt x="223545" y="161556"/>
                  </a:lnTo>
                  <a:lnTo>
                    <a:pt x="209067" y="161556"/>
                  </a:lnTo>
                  <a:lnTo>
                    <a:pt x="201828" y="170802"/>
                  </a:lnTo>
                  <a:lnTo>
                    <a:pt x="206095" y="185115"/>
                  </a:lnTo>
                  <a:lnTo>
                    <a:pt x="230784" y="194348"/>
                  </a:lnTo>
                  <a:lnTo>
                    <a:pt x="266128" y="204025"/>
                  </a:lnTo>
                  <a:lnTo>
                    <a:pt x="279323" y="200812"/>
                  </a:lnTo>
                  <a:close/>
                </a:path>
                <a:path w="868679" h="929639">
                  <a:moveTo>
                    <a:pt x="449643" y="710920"/>
                  </a:moveTo>
                  <a:lnTo>
                    <a:pt x="445401" y="663359"/>
                  </a:lnTo>
                  <a:lnTo>
                    <a:pt x="433463" y="617664"/>
                  </a:lnTo>
                  <a:lnTo>
                    <a:pt x="411772" y="570115"/>
                  </a:lnTo>
                  <a:lnTo>
                    <a:pt x="379374" y="525792"/>
                  </a:lnTo>
                  <a:lnTo>
                    <a:pt x="353415" y="497205"/>
                  </a:lnTo>
                  <a:lnTo>
                    <a:pt x="284861" y="465797"/>
                  </a:lnTo>
                  <a:lnTo>
                    <a:pt x="256755" y="459333"/>
                  </a:lnTo>
                  <a:lnTo>
                    <a:pt x="256755" y="460717"/>
                  </a:lnTo>
                  <a:lnTo>
                    <a:pt x="257263" y="478396"/>
                  </a:lnTo>
                  <a:lnTo>
                    <a:pt x="287413" y="487959"/>
                  </a:lnTo>
                  <a:lnTo>
                    <a:pt x="313817" y="493941"/>
                  </a:lnTo>
                  <a:lnTo>
                    <a:pt x="337235" y="508266"/>
                  </a:lnTo>
                  <a:lnTo>
                    <a:pt x="363639" y="536879"/>
                  </a:lnTo>
                  <a:lnTo>
                    <a:pt x="397268" y="589038"/>
                  </a:lnTo>
                  <a:lnTo>
                    <a:pt x="423240" y="658749"/>
                  </a:lnTo>
                  <a:lnTo>
                    <a:pt x="429221" y="696607"/>
                  </a:lnTo>
                  <a:lnTo>
                    <a:pt x="429221" y="729843"/>
                  </a:lnTo>
                  <a:lnTo>
                    <a:pt x="410057" y="797699"/>
                  </a:lnTo>
                  <a:lnTo>
                    <a:pt x="370865" y="854481"/>
                  </a:lnTo>
                  <a:lnTo>
                    <a:pt x="324040" y="890943"/>
                  </a:lnTo>
                  <a:lnTo>
                    <a:pt x="302323" y="905256"/>
                  </a:lnTo>
                  <a:lnTo>
                    <a:pt x="280174" y="909878"/>
                  </a:lnTo>
                  <a:lnTo>
                    <a:pt x="243979" y="907110"/>
                  </a:lnTo>
                  <a:lnTo>
                    <a:pt x="200126" y="900645"/>
                  </a:lnTo>
                  <a:lnTo>
                    <a:pt x="157543" y="883094"/>
                  </a:lnTo>
                  <a:lnTo>
                    <a:pt x="122631" y="864171"/>
                  </a:lnTo>
                  <a:lnTo>
                    <a:pt x="90703" y="840625"/>
                  </a:lnTo>
                  <a:lnTo>
                    <a:pt x="46837" y="791235"/>
                  </a:lnTo>
                  <a:lnTo>
                    <a:pt x="21717" y="726605"/>
                  </a:lnTo>
                  <a:lnTo>
                    <a:pt x="20434" y="677672"/>
                  </a:lnTo>
                  <a:lnTo>
                    <a:pt x="21717" y="636587"/>
                  </a:lnTo>
                  <a:lnTo>
                    <a:pt x="42151" y="565505"/>
                  </a:lnTo>
                  <a:lnTo>
                    <a:pt x="65570" y="535025"/>
                  </a:lnTo>
                  <a:lnTo>
                    <a:pt x="118376" y="489343"/>
                  </a:lnTo>
                  <a:lnTo>
                    <a:pt x="147332" y="473646"/>
                  </a:lnTo>
                  <a:lnTo>
                    <a:pt x="169468" y="460717"/>
                  </a:lnTo>
                  <a:lnTo>
                    <a:pt x="186931" y="456082"/>
                  </a:lnTo>
                  <a:lnTo>
                    <a:pt x="186931" y="449618"/>
                  </a:lnTo>
                  <a:lnTo>
                    <a:pt x="164782" y="378548"/>
                  </a:lnTo>
                  <a:lnTo>
                    <a:pt x="164782" y="366064"/>
                  </a:lnTo>
                  <a:lnTo>
                    <a:pt x="179692" y="356387"/>
                  </a:lnTo>
                  <a:lnTo>
                    <a:pt x="200126" y="342074"/>
                  </a:lnTo>
                  <a:lnTo>
                    <a:pt x="226098" y="336080"/>
                  </a:lnTo>
                  <a:lnTo>
                    <a:pt x="236321" y="336080"/>
                  </a:lnTo>
                  <a:lnTo>
                    <a:pt x="239306" y="383628"/>
                  </a:lnTo>
                  <a:lnTo>
                    <a:pt x="232067" y="449618"/>
                  </a:lnTo>
                  <a:lnTo>
                    <a:pt x="223545" y="493941"/>
                  </a:lnTo>
                  <a:lnTo>
                    <a:pt x="239306" y="511479"/>
                  </a:lnTo>
                  <a:lnTo>
                    <a:pt x="258457" y="521195"/>
                  </a:lnTo>
                  <a:lnTo>
                    <a:pt x="257263" y="478396"/>
                  </a:lnTo>
                  <a:lnTo>
                    <a:pt x="256755" y="478243"/>
                  </a:lnTo>
                  <a:lnTo>
                    <a:pt x="256717" y="459333"/>
                  </a:lnTo>
                  <a:lnTo>
                    <a:pt x="253250" y="336080"/>
                  </a:lnTo>
                  <a:lnTo>
                    <a:pt x="252501" y="309308"/>
                  </a:lnTo>
                  <a:lnTo>
                    <a:pt x="226098" y="313918"/>
                  </a:lnTo>
                  <a:lnTo>
                    <a:pt x="206540" y="319405"/>
                  </a:lnTo>
                  <a:lnTo>
                    <a:pt x="204812" y="314820"/>
                  </a:lnTo>
                  <a:lnTo>
                    <a:pt x="204812" y="287578"/>
                  </a:lnTo>
                  <a:lnTo>
                    <a:pt x="197573" y="245110"/>
                  </a:lnTo>
                  <a:lnTo>
                    <a:pt x="183095" y="219735"/>
                  </a:lnTo>
                  <a:lnTo>
                    <a:pt x="162661" y="172186"/>
                  </a:lnTo>
                  <a:lnTo>
                    <a:pt x="153720" y="157873"/>
                  </a:lnTo>
                  <a:lnTo>
                    <a:pt x="139242" y="167589"/>
                  </a:lnTo>
                  <a:lnTo>
                    <a:pt x="139242" y="178650"/>
                  </a:lnTo>
                  <a:lnTo>
                    <a:pt x="149453" y="197561"/>
                  </a:lnTo>
                  <a:lnTo>
                    <a:pt x="165214" y="235432"/>
                  </a:lnTo>
                  <a:lnTo>
                    <a:pt x="178409" y="264071"/>
                  </a:lnTo>
                  <a:lnTo>
                    <a:pt x="180111" y="290830"/>
                  </a:lnTo>
                  <a:lnTo>
                    <a:pt x="183578" y="325831"/>
                  </a:lnTo>
                  <a:lnTo>
                    <a:pt x="175006" y="328231"/>
                  </a:lnTo>
                  <a:lnTo>
                    <a:pt x="144348" y="345325"/>
                  </a:lnTo>
                  <a:lnTo>
                    <a:pt x="134124" y="370700"/>
                  </a:lnTo>
                  <a:lnTo>
                    <a:pt x="152019" y="426097"/>
                  </a:lnTo>
                  <a:lnTo>
                    <a:pt x="153289" y="441794"/>
                  </a:lnTo>
                  <a:lnTo>
                    <a:pt x="118376" y="460717"/>
                  </a:lnTo>
                  <a:lnTo>
                    <a:pt x="87718" y="484708"/>
                  </a:lnTo>
                  <a:lnTo>
                    <a:pt x="64300" y="511479"/>
                  </a:lnTo>
                  <a:lnTo>
                    <a:pt x="33642" y="546112"/>
                  </a:lnTo>
                  <a:lnTo>
                    <a:pt x="13195" y="584428"/>
                  </a:lnTo>
                  <a:lnTo>
                    <a:pt x="2984" y="630135"/>
                  </a:lnTo>
                  <a:lnTo>
                    <a:pt x="0" y="667981"/>
                  </a:lnTo>
                  <a:lnTo>
                    <a:pt x="0" y="721995"/>
                  </a:lnTo>
                  <a:lnTo>
                    <a:pt x="11493" y="777392"/>
                  </a:lnTo>
                  <a:lnTo>
                    <a:pt x="65570" y="845248"/>
                  </a:lnTo>
                  <a:lnTo>
                    <a:pt x="109435" y="883094"/>
                  </a:lnTo>
                  <a:lnTo>
                    <a:pt x="160528" y="909878"/>
                  </a:lnTo>
                  <a:lnTo>
                    <a:pt x="223545" y="926033"/>
                  </a:lnTo>
                  <a:lnTo>
                    <a:pt x="283159" y="929259"/>
                  </a:lnTo>
                  <a:lnTo>
                    <a:pt x="318071" y="924191"/>
                  </a:lnTo>
                  <a:lnTo>
                    <a:pt x="341261" y="909878"/>
                  </a:lnTo>
                  <a:lnTo>
                    <a:pt x="348729" y="905256"/>
                  </a:lnTo>
                  <a:lnTo>
                    <a:pt x="384086" y="873874"/>
                  </a:lnTo>
                  <a:lnTo>
                    <a:pt x="402818" y="840625"/>
                  </a:lnTo>
                  <a:lnTo>
                    <a:pt x="432181" y="797699"/>
                  </a:lnTo>
                  <a:lnTo>
                    <a:pt x="442417" y="757999"/>
                  </a:lnTo>
                  <a:lnTo>
                    <a:pt x="449643" y="710920"/>
                  </a:lnTo>
                  <a:close/>
                </a:path>
                <a:path w="868679" h="929639">
                  <a:moveTo>
                    <a:pt x="742175" y="132969"/>
                  </a:moveTo>
                  <a:lnTo>
                    <a:pt x="694042" y="140817"/>
                  </a:lnTo>
                  <a:lnTo>
                    <a:pt x="663397" y="164338"/>
                  </a:lnTo>
                  <a:lnTo>
                    <a:pt x="634034" y="202209"/>
                  </a:lnTo>
                  <a:lnTo>
                    <a:pt x="607631" y="221602"/>
                  </a:lnTo>
                  <a:lnTo>
                    <a:pt x="566724" y="240512"/>
                  </a:lnTo>
                  <a:lnTo>
                    <a:pt x="533095" y="251574"/>
                  </a:lnTo>
                  <a:lnTo>
                    <a:pt x="527583" y="268668"/>
                  </a:lnTo>
                  <a:lnTo>
                    <a:pt x="536092" y="297294"/>
                  </a:lnTo>
                  <a:lnTo>
                    <a:pt x="555256" y="322681"/>
                  </a:lnTo>
                  <a:lnTo>
                    <a:pt x="575678" y="341591"/>
                  </a:lnTo>
                  <a:lnTo>
                    <a:pt x="642950" y="389178"/>
                  </a:lnTo>
                  <a:lnTo>
                    <a:pt x="658723" y="408089"/>
                  </a:lnTo>
                  <a:lnTo>
                    <a:pt x="655726" y="417766"/>
                  </a:lnTo>
                  <a:lnTo>
                    <a:pt x="623811" y="427012"/>
                  </a:lnTo>
                  <a:lnTo>
                    <a:pt x="594410" y="445922"/>
                  </a:lnTo>
                  <a:lnTo>
                    <a:pt x="579945" y="468096"/>
                  </a:lnTo>
                  <a:lnTo>
                    <a:pt x="576961" y="498551"/>
                  </a:lnTo>
                  <a:lnTo>
                    <a:pt x="593128" y="515632"/>
                  </a:lnTo>
                  <a:lnTo>
                    <a:pt x="603364" y="511035"/>
                  </a:lnTo>
                  <a:lnTo>
                    <a:pt x="603364" y="492086"/>
                  </a:lnTo>
                  <a:lnTo>
                    <a:pt x="612305" y="455637"/>
                  </a:lnTo>
                  <a:lnTo>
                    <a:pt x="636993" y="441325"/>
                  </a:lnTo>
                  <a:lnTo>
                    <a:pt x="676186" y="441325"/>
                  </a:lnTo>
                  <a:lnTo>
                    <a:pt x="702589" y="436727"/>
                  </a:lnTo>
                  <a:lnTo>
                    <a:pt x="704265" y="422414"/>
                  </a:lnTo>
                  <a:lnTo>
                    <a:pt x="668947" y="393776"/>
                  </a:lnTo>
                  <a:lnTo>
                    <a:pt x="634034" y="363766"/>
                  </a:lnTo>
                  <a:lnTo>
                    <a:pt x="610590" y="346227"/>
                  </a:lnTo>
                  <a:lnTo>
                    <a:pt x="559498" y="292696"/>
                  </a:lnTo>
                  <a:lnTo>
                    <a:pt x="550989" y="278384"/>
                  </a:lnTo>
                  <a:lnTo>
                    <a:pt x="559498" y="264071"/>
                  </a:lnTo>
                  <a:lnTo>
                    <a:pt x="584187" y="254825"/>
                  </a:lnTo>
                  <a:lnTo>
                    <a:pt x="642950" y="218351"/>
                  </a:lnTo>
                  <a:lnTo>
                    <a:pt x="704265" y="188366"/>
                  </a:lnTo>
                  <a:lnTo>
                    <a:pt x="728992" y="174053"/>
                  </a:lnTo>
                  <a:lnTo>
                    <a:pt x="742175" y="155092"/>
                  </a:lnTo>
                  <a:lnTo>
                    <a:pt x="742175" y="132969"/>
                  </a:lnTo>
                  <a:close/>
                </a:path>
                <a:path w="868679" h="929639">
                  <a:moveTo>
                    <a:pt x="868210" y="268668"/>
                  </a:moveTo>
                  <a:lnTo>
                    <a:pt x="860539" y="218351"/>
                  </a:lnTo>
                  <a:lnTo>
                    <a:pt x="847356" y="169405"/>
                  </a:lnTo>
                  <a:lnTo>
                    <a:pt x="829906" y="131102"/>
                  </a:lnTo>
                  <a:lnTo>
                    <a:pt x="802220" y="114007"/>
                  </a:lnTo>
                  <a:lnTo>
                    <a:pt x="780084" y="114007"/>
                  </a:lnTo>
                  <a:lnTo>
                    <a:pt x="763905" y="118656"/>
                  </a:lnTo>
                  <a:lnTo>
                    <a:pt x="750684" y="142163"/>
                  </a:lnTo>
                  <a:lnTo>
                    <a:pt x="744728" y="183286"/>
                  </a:lnTo>
                  <a:lnTo>
                    <a:pt x="736219" y="232664"/>
                  </a:lnTo>
                  <a:lnTo>
                    <a:pt x="722998" y="301904"/>
                  </a:lnTo>
                  <a:lnTo>
                    <a:pt x="718769" y="368401"/>
                  </a:lnTo>
                  <a:lnTo>
                    <a:pt x="724281" y="422414"/>
                  </a:lnTo>
                  <a:lnTo>
                    <a:pt x="728992" y="450570"/>
                  </a:lnTo>
                  <a:lnTo>
                    <a:pt x="733259" y="454863"/>
                  </a:lnTo>
                  <a:lnTo>
                    <a:pt x="721321" y="479628"/>
                  </a:lnTo>
                  <a:lnTo>
                    <a:pt x="712381" y="496722"/>
                  </a:lnTo>
                  <a:lnTo>
                    <a:pt x="691921" y="550722"/>
                  </a:lnTo>
                  <a:lnTo>
                    <a:pt x="678738" y="591820"/>
                  </a:lnTo>
                  <a:lnTo>
                    <a:pt x="673188" y="631520"/>
                  </a:lnTo>
                  <a:lnTo>
                    <a:pt x="674471" y="672604"/>
                  </a:lnTo>
                  <a:lnTo>
                    <a:pt x="681697" y="716457"/>
                  </a:lnTo>
                  <a:lnTo>
                    <a:pt x="696201" y="776922"/>
                  </a:lnTo>
                  <a:lnTo>
                    <a:pt x="718324" y="838327"/>
                  </a:lnTo>
                  <a:lnTo>
                    <a:pt x="722604" y="854481"/>
                  </a:lnTo>
                  <a:lnTo>
                    <a:pt x="718324" y="863714"/>
                  </a:lnTo>
                  <a:lnTo>
                    <a:pt x="691921" y="863714"/>
                  </a:lnTo>
                  <a:lnTo>
                    <a:pt x="664235" y="868324"/>
                  </a:lnTo>
                  <a:lnTo>
                    <a:pt x="642543" y="878027"/>
                  </a:lnTo>
                  <a:lnTo>
                    <a:pt x="637832" y="892327"/>
                  </a:lnTo>
                  <a:lnTo>
                    <a:pt x="660006" y="914488"/>
                  </a:lnTo>
                  <a:lnTo>
                    <a:pt x="673188" y="904798"/>
                  </a:lnTo>
                  <a:lnTo>
                    <a:pt x="699160" y="887260"/>
                  </a:lnTo>
                  <a:lnTo>
                    <a:pt x="735787" y="881253"/>
                  </a:lnTo>
                  <a:lnTo>
                    <a:pt x="751967" y="873404"/>
                  </a:lnTo>
                  <a:lnTo>
                    <a:pt x="753237" y="857250"/>
                  </a:lnTo>
                  <a:lnTo>
                    <a:pt x="734504" y="829094"/>
                  </a:lnTo>
                  <a:lnTo>
                    <a:pt x="721321" y="764006"/>
                  </a:lnTo>
                  <a:lnTo>
                    <a:pt x="705142" y="696137"/>
                  </a:lnTo>
                  <a:lnTo>
                    <a:pt x="703872" y="645363"/>
                  </a:lnTo>
                  <a:lnTo>
                    <a:pt x="714057" y="593204"/>
                  </a:lnTo>
                  <a:lnTo>
                    <a:pt x="731507" y="544271"/>
                  </a:lnTo>
                  <a:lnTo>
                    <a:pt x="757516" y="493471"/>
                  </a:lnTo>
                  <a:lnTo>
                    <a:pt x="765835" y="480644"/>
                  </a:lnTo>
                  <a:lnTo>
                    <a:pt x="768578" y="482409"/>
                  </a:lnTo>
                  <a:lnTo>
                    <a:pt x="790270" y="478612"/>
                  </a:lnTo>
                  <a:lnTo>
                    <a:pt x="790270" y="487959"/>
                  </a:lnTo>
                  <a:lnTo>
                    <a:pt x="802220" y="519328"/>
                  </a:lnTo>
                  <a:lnTo>
                    <a:pt x="810729" y="543344"/>
                  </a:lnTo>
                  <a:lnTo>
                    <a:pt x="814997" y="595503"/>
                  </a:lnTo>
                  <a:lnTo>
                    <a:pt x="812444" y="653669"/>
                  </a:lnTo>
                  <a:lnTo>
                    <a:pt x="810729" y="696607"/>
                  </a:lnTo>
                  <a:lnTo>
                    <a:pt x="812444" y="761238"/>
                  </a:lnTo>
                  <a:lnTo>
                    <a:pt x="819670" y="815238"/>
                  </a:lnTo>
                  <a:lnTo>
                    <a:pt x="828179" y="842022"/>
                  </a:lnTo>
                  <a:lnTo>
                    <a:pt x="820953" y="851712"/>
                  </a:lnTo>
                  <a:lnTo>
                    <a:pt x="799223" y="862330"/>
                  </a:lnTo>
                  <a:lnTo>
                    <a:pt x="768578" y="876642"/>
                  </a:lnTo>
                  <a:lnTo>
                    <a:pt x="760069" y="894181"/>
                  </a:lnTo>
                  <a:lnTo>
                    <a:pt x="764311" y="914958"/>
                  </a:lnTo>
                  <a:lnTo>
                    <a:pt x="789000" y="908494"/>
                  </a:lnTo>
                  <a:lnTo>
                    <a:pt x="799223" y="889558"/>
                  </a:lnTo>
                  <a:lnTo>
                    <a:pt x="820953" y="867410"/>
                  </a:lnTo>
                  <a:lnTo>
                    <a:pt x="841362" y="862330"/>
                  </a:lnTo>
                  <a:lnTo>
                    <a:pt x="845642" y="846632"/>
                  </a:lnTo>
                  <a:lnTo>
                    <a:pt x="834136" y="813396"/>
                  </a:lnTo>
                  <a:lnTo>
                    <a:pt x="834136" y="733069"/>
                  </a:lnTo>
                  <a:lnTo>
                    <a:pt x="842645" y="666597"/>
                  </a:lnTo>
                  <a:lnTo>
                    <a:pt x="847356" y="604735"/>
                  </a:lnTo>
                  <a:lnTo>
                    <a:pt x="845642" y="533641"/>
                  </a:lnTo>
                  <a:lnTo>
                    <a:pt x="838415" y="476859"/>
                  </a:lnTo>
                  <a:lnTo>
                    <a:pt x="829284" y="453923"/>
                  </a:lnTo>
                  <a:lnTo>
                    <a:pt x="852030" y="411302"/>
                  </a:lnTo>
                  <a:lnTo>
                    <a:pt x="868210" y="336994"/>
                  </a:lnTo>
                  <a:lnTo>
                    <a:pt x="868210" y="268668"/>
                  </a:lnTo>
                  <a:close/>
                </a:path>
              </a:pathLst>
            </a:custGeom>
            <a:solidFill>
              <a:srgbClr val="FF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6" name="object 16"/>
            <p:cNvSpPr/>
            <p:nvPr/>
          </p:nvSpPr>
          <p:spPr>
            <a:xfrm>
              <a:off x="6785245" y="4854163"/>
              <a:ext cx="175009" cy="250182"/>
            </a:xfrm>
            <a:prstGeom prst="rect">
              <a:avLst/>
            </a:prstGeom>
            <a:blipFill>
              <a:blip r:embed="rId4"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7" name="object 17"/>
            <p:cNvSpPr/>
            <p:nvPr/>
          </p:nvSpPr>
          <p:spPr>
            <a:xfrm>
              <a:off x="6849120" y="4801066"/>
              <a:ext cx="348615" cy="419100"/>
            </a:xfrm>
            <a:custGeom>
              <a:avLst/>
              <a:gdLst/>
              <a:ahLst/>
              <a:cxnLst/>
              <a:rect l="l" t="t" r="r" b="b"/>
              <a:pathLst>
                <a:path w="348615" h="419100">
                  <a:moveTo>
                    <a:pt x="46381" y="0"/>
                  </a:moveTo>
                  <a:lnTo>
                    <a:pt x="0" y="35094"/>
                  </a:lnTo>
                  <a:lnTo>
                    <a:pt x="2958" y="67889"/>
                  </a:lnTo>
                  <a:lnTo>
                    <a:pt x="11467" y="80777"/>
                  </a:lnTo>
                  <a:lnTo>
                    <a:pt x="34914" y="75701"/>
                  </a:lnTo>
                  <a:lnTo>
                    <a:pt x="30641" y="61861"/>
                  </a:lnTo>
                  <a:lnTo>
                    <a:pt x="21693" y="56785"/>
                  </a:lnTo>
                  <a:lnTo>
                    <a:pt x="17457" y="39694"/>
                  </a:lnTo>
                  <a:lnTo>
                    <a:pt x="43423" y="20779"/>
                  </a:lnTo>
                  <a:lnTo>
                    <a:pt x="65555" y="39694"/>
                  </a:lnTo>
                  <a:lnTo>
                    <a:pt x="65555" y="56785"/>
                  </a:lnTo>
                  <a:lnTo>
                    <a:pt x="56607" y="77565"/>
                  </a:lnTo>
                  <a:lnTo>
                    <a:pt x="63838" y="91880"/>
                  </a:lnTo>
                  <a:lnTo>
                    <a:pt x="107700" y="104332"/>
                  </a:lnTo>
                  <a:lnTo>
                    <a:pt x="125158" y="86804"/>
                  </a:lnTo>
                  <a:lnTo>
                    <a:pt x="183518" y="125111"/>
                  </a:lnTo>
                  <a:lnTo>
                    <a:pt x="231617" y="148666"/>
                  </a:lnTo>
                  <a:lnTo>
                    <a:pt x="283988" y="177257"/>
                  </a:lnTo>
                  <a:lnTo>
                    <a:pt x="317624" y="215128"/>
                  </a:lnTo>
                  <a:lnTo>
                    <a:pt x="305718" y="228967"/>
                  </a:lnTo>
                  <a:lnTo>
                    <a:pt x="278035" y="248358"/>
                  </a:lnTo>
                  <a:lnTo>
                    <a:pt x="249074" y="270050"/>
                  </a:lnTo>
                  <a:lnTo>
                    <a:pt x="231617" y="289441"/>
                  </a:lnTo>
                  <a:lnTo>
                    <a:pt x="214160" y="308396"/>
                  </a:lnTo>
                  <a:lnTo>
                    <a:pt x="177529" y="331911"/>
                  </a:lnTo>
                  <a:lnTo>
                    <a:pt x="144331" y="346227"/>
                  </a:lnTo>
                  <a:lnTo>
                    <a:pt x="120921" y="360542"/>
                  </a:lnTo>
                  <a:lnTo>
                    <a:pt x="98753" y="379458"/>
                  </a:lnTo>
                  <a:lnTo>
                    <a:pt x="96196" y="412688"/>
                  </a:lnTo>
                  <a:lnTo>
                    <a:pt x="117926" y="418716"/>
                  </a:lnTo>
                  <a:lnTo>
                    <a:pt x="173292" y="384097"/>
                  </a:lnTo>
                  <a:lnTo>
                    <a:pt x="214160" y="343015"/>
                  </a:lnTo>
                  <a:lnTo>
                    <a:pt x="262295" y="290829"/>
                  </a:lnTo>
                  <a:lnTo>
                    <a:pt x="301445" y="257598"/>
                  </a:lnTo>
                  <a:lnTo>
                    <a:pt x="335081" y="232219"/>
                  </a:lnTo>
                  <a:lnTo>
                    <a:pt x="348302" y="219727"/>
                  </a:lnTo>
                  <a:lnTo>
                    <a:pt x="343591" y="204064"/>
                  </a:lnTo>
                  <a:lnTo>
                    <a:pt x="327850" y="181897"/>
                  </a:lnTo>
                  <a:lnTo>
                    <a:pt x="269526" y="147278"/>
                  </a:lnTo>
                  <a:lnTo>
                    <a:pt x="214160" y="115435"/>
                  </a:lnTo>
                  <a:lnTo>
                    <a:pt x="146888" y="82165"/>
                  </a:lnTo>
                  <a:lnTo>
                    <a:pt x="122199" y="63249"/>
                  </a:lnTo>
                  <a:lnTo>
                    <a:pt x="96196" y="37870"/>
                  </a:lnTo>
                  <a:lnTo>
                    <a:pt x="69828" y="9715"/>
                  </a:lnTo>
                  <a:lnTo>
                    <a:pt x="46381" y="0"/>
                  </a:lnTo>
                  <a:close/>
                </a:path>
              </a:pathLst>
            </a:custGeom>
            <a:solidFill>
              <a:srgbClr val="FF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8" name="object 18"/>
            <p:cNvSpPr/>
            <p:nvPr/>
          </p:nvSpPr>
          <p:spPr>
            <a:xfrm>
              <a:off x="4997410" y="4043743"/>
              <a:ext cx="696789" cy="826313"/>
            </a:xfrm>
            <a:prstGeom prst="rect">
              <a:avLst/>
            </a:prstGeom>
            <a:blipFill>
              <a:blip r:embed="rId5"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9" name="object 19"/>
            <p:cNvSpPr/>
            <p:nvPr/>
          </p:nvSpPr>
          <p:spPr>
            <a:xfrm>
              <a:off x="7212426" y="4052094"/>
              <a:ext cx="447675" cy="818515"/>
            </a:xfrm>
            <a:custGeom>
              <a:avLst/>
              <a:gdLst/>
              <a:ahLst/>
              <a:cxnLst/>
              <a:rect l="l" t="t" r="r" b="b"/>
              <a:pathLst>
                <a:path w="447675" h="818514">
                  <a:moveTo>
                    <a:pt x="223622" y="0"/>
                  </a:moveTo>
                  <a:lnTo>
                    <a:pt x="149850" y="10026"/>
                  </a:lnTo>
                  <a:lnTo>
                    <a:pt x="101438" y="35041"/>
                  </a:lnTo>
                  <a:lnTo>
                    <a:pt x="69161" y="57558"/>
                  </a:lnTo>
                  <a:lnTo>
                    <a:pt x="41497" y="90101"/>
                  </a:lnTo>
                  <a:lnTo>
                    <a:pt x="18443" y="150157"/>
                  </a:lnTo>
                  <a:lnTo>
                    <a:pt x="11527" y="197723"/>
                  </a:lnTo>
                  <a:lnTo>
                    <a:pt x="11527" y="237761"/>
                  </a:lnTo>
                  <a:lnTo>
                    <a:pt x="13832" y="307810"/>
                  </a:lnTo>
                  <a:lnTo>
                    <a:pt x="16137" y="340353"/>
                  </a:lnTo>
                  <a:lnTo>
                    <a:pt x="0" y="340353"/>
                  </a:lnTo>
                  <a:lnTo>
                    <a:pt x="0" y="375394"/>
                  </a:lnTo>
                  <a:lnTo>
                    <a:pt x="9221" y="390417"/>
                  </a:lnTo>
                  <a:lnTo>
                    <a:pt x="16137" y="410436"/>
                  </a:lnTo>
                  <a:lnTo>
                    <a:pt x="16137" y="425425"/>
                  </a:lnTo>
                  <a:lnTo>
                    <a:pt x="25359" y="450473"/>
                  </a:lnTo>
                  <a:lnTo>
                    <a:pt x="29969" y="460466"/>
                  </a:lnTo>
                  <a:lnTo>
                    <a:pt x="41497" y="457968"/>
                  </a:lnTo>
                  <a:lnTo>
                    <a:pt x="46107" y="452972"/>
                  </a:lnTo>
                  <a:lnTo>
                    <a:pt x="53023" y="472990"/>
                  </a:lnTo>
                  <a:lnTo>
                    <a:pt x="55329" y="518028"/>
                  </a:lnTo>
                  <a:lnTo>
                    <a:pt x="57636" y="530539"/>
                  </a:lnTo>
                  <a:lnTo>
                    <a:pt x="62245" y="545554"/>
                  </a:lnTo>
                  <a:lnTo>
                    <a:pt x="82993" y="573081"/>
                  </a:lnTo>
                  <a:lnTo>
                    <a:pt x="92215" y="593103"/>
                  </a:lnTo>
                  <a:lnTo>
                    <a:pt x="110657" y="688198"/>
                  </a:lnTo>
                  <a:lnTo>
                    <a:pt x="140627" y="728236"/>
                  </a:lnTo>
                  <a:lnTo>
                    <a:pt x="175210" y="745753"/>
                  </a:lnTo>
                  <a:lnTo>
                    <a:pt x="223622" y="775784"/>
                  </a:lnTo>
                  <a:lnTo>
                    <a:pt x="248983" y="818326"/>
                  </a:lnTo>
                  <a:lnTo>
                    <a:pt x="276647" y="770778"/>
                  </a:lnTo>
                  <a:lnTo>
                    <a:pt x="325046" y="723232"/>
                  </a:lnTo>
                  <a:lnTo>
                    <a:pt x="366560" y="673182"/>
                  </a:lnTo>
                  <a:lnTo>
                    <a:pt x="366560" y="600608"/>
                  </a:lnTo>
                  <a:lnTo>
                    <a:pt x="401125" y="558065"/>
                  </a:lnTo>
                  <a:lnTo>
                    <a:pt x="405738" y="543053"/>
                  </a:lnTo>
                  <a:lnTo>
                    <a:pt x="410350" y="525536"/>
                  </a:lnTo>
                  <a:lnTo>
                    <a:pt x="412657" y="503012"/>
                  </a:lnTo>
                  <a:lnTo>
                    <a:pt x="417269" y="452972"/>
                  </a:lnTo>
                  <a:lnTo>
                    <a:pt x="428801" y="457968"/>
                  </a:lnTo>
                  <a:lnTo>
                    <a:pt x="435720" y="450473"/>
                  </a:lnTo>
                  <a:lnTo>
                    <a:pt x="435720" y="442945"/>
                  </a:lnTo>
                  <a:lnTo>
                    <a:pt x="438027" y="412934"/>
                  </a:lnTo>
                  <a:lnTo>
                    <a:pt x="440333" y="397911"/>
                  </a:lnTo>
                  <a:lnTo>
                    <a:pt x="447252" y="357874"/>
                  </a:lnTo>
                  <a:lnTo>
                    <a:pt x="440333" y="340353"/>
                  </a:lnTo>
                  <a:lnTo>
                    <a:pt x="433414" y="332858"/>
                  </a:lnTo>
                  <a:lnTo>
                    <a:pt x="428801" y="330327"/>
                  </a:lnTo>
                  <a:lnTo>
                    <a:pt x="435720" y="292787"/>
                  </a:lnTo>
                  <a:lnTo>
                    <a:pt x="438027" y="262776"/>
                  </a:lnTo>
                  <a:lnTo>
                    <a:pt x="447252" y="202719"/>
                  </a:lnTo>
                  <a:lnTo>
                    <a:pt x="444946" y="170176"/>
                  </a:lnTo>
                  <a:lnTo>
                    <a:pt x="428801" y="107622"/>
                  </a:lnTo>
                  <a:lnTo>
                    <a:pt x="389624" y="60056"/>
                  </a:lnTo>
                  <a:lnTo>
                    <a:pt x="313545" y="15022"/>
                  </a:lnTo>
                  <a:lnTo>
                    <a:pt x="265118" y="5029"/>
                  </a:lnTo>
                  <a:lnTo>
                    <a:pt x="223622" y="0"/>
                  </a:lnTo>
                  <a:close/>
                </a:path>
              </a:pathLst>
            </a:custGeom>
            <a:solidFill>
              <a:srgbClr val="5F3E1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0" name="object 20"/>
            <p:cNvSpPr/>
            <p:nvPr/>
          </p:nvSpPr>
          <p:spPr>
            <a:xfrm>
              <a:off x="7212426" y="4052094"/>
              <a:ext cx="447675" cy="818515"/>
            </a:xfrm>
            <a:custGeom>
              <a:avLst/>
              <a:gdLst/>
              <a:ahLst/>
              <a:cxnLst/>
              <a:rect l="l" t="t" r="r" b="b"/>
              <a:pathLst>
                <a:path w="447675" h="818514">
                  <a:moveTo>
                    <a:pt x="13832" y="307810"/>
                  </a:moveTo>
                  <a:lnTo>
                    <a:pt x="16137" y="340353"/>
                  </a:lnTo>
                  <a:lnTo>
                    <a:pt x="0" y="340353"/>
                  </a:lnTo>
                  <a:lnTo>
                    <a:pt x="0" y="375394"/>
                  </a:lnTo>
                  <a:lnTo>
                    <a:pt x="9221" y="390417"/>
                  </a:lnTo>
                  <a:lnTo>
                    <a:pt x="16137" y="410436"/>
                  </a:lnTo>
                  <a:lnTo>
                    <a:pt x="16137" y="425425"/>
                  </a:lnTo>
                  <a:lnTo>
                    <a:pt x="25359" y="450473"/>
                  </a:lnTo>
                  <a:lnTo>
                    <a:pt x="29969" y="460466"/>
                  </a:lnTo>
                  <a:lnTo>
                    <a:pt x="41497" y="457968"/>
                  </a:lnTo>
                  <a:lnTo>
                    <a:pt x="46107" y="452972"/>
                  </a:lnTo>
                  <a:lnTo>
                    <a:pt x="53023" y="472990"/>
                  </a:lnTo>
                  <a:lnTo>
                    <a:pt x="55329" y="518028"/>
                  </a:lnTo>
                  <a:lnTo>
                    <a:pt x="57636" y="530539"/>
                  </a:lnTo>
                  <a:lnTo>
                    <a:pt x="62245" y="545554"/>
                  </a:lnTo>
                  <a:lnTo>
                    <a:pt x="82993" y="573081"/>
                  </a:lnTo>
                  <a:lnTo>
                    <a:pt x="92215" y="593103"/>
                  </a:lnTo>
                  <a:lnTo>
                    <a:pt x="110657" y="688198"/>
                  </a:lnTo>
                  <a:lnTo>
                    <a:pt x="140627" y="728236"/>
                  </a:lnTo>
                  <a:lnTo>
                    <a:pt x="175210" y="745753"/>
                  </a:lnTo>
                  <a:lnTo>
                    <a:pt x="223622" y="775784"/>
                  </a:lnTo>
                  <a:lnTo>
                    <a:pt x="248983" y="818326"/>
                  </a:lnTo>
                  <a:lnTo>
                    <a:pt x="276647" y="770778"/>
                  </a:lnTo>
                  <a:lnTo>
                    <a:pt x="325046" y="723232"/>
                  </a:lnTo>
                  <a:lnTo>
                    <a:pt x="366560" y="673182"/>
                  </a:lnTo>
                  <a:lnTo>
                    <a:pt x="366560" y="600608"/>
                  </a:lnTo>
                  <a:lnTo>
                    <a:pt x="401125" y="558065"/>
                  </a:lnTo>
                  <a:lnTo>
                    <a:pt x="405738" y="543053"/>
                  </a:lnTo>
                  <a:lnTo>
                    <a:pt x="410350" y="525536"/>
                  </a:lnTo>
                  <a:lnTo>
                    <a:pt x="412657" y="503012"/>
                  </a:lnTo>
                  <a:lnTo>
                    <a:pt x="417269" y="452972"/>
                  </a:lnTo>
                  <a:lnTo>
                    <a:pt x="428801" y="457968"/>
                  </a:lnTo>
                  <a:lnTo>
                    <a:pt x="435720" y="450473"/>
                  </a:lnTo>
                  <a:lnTo>
                    <a:pt x="435720" y="442945"/>
                  </a:lnTo>
                  <a:lnTo>
                    <a:pt x="438027" y="412934"/>
                  </a:lnTo>
                  <a:lnTo>
                    <a:pt x="440333" y="397911"/>
                  </a:lnTo>
                  <a:lnTo>
                    <a:pt x="447252" y="357874"/>
                  </a:lnTo>
                  <a:lnTo>
                    <a:pt x="440333" y="340353"/>
                  </a:lnTo>
                  <a:lnTo>
                    <a:pt x="433414" y="332858"/>
                  </a:lnTo>
                  <a:lnTo>
                    <a:pt x="428801" y="330327"/>
                  </a:lnTo>
                  <a:lnTo>
                    <a:pt x="435720" y="292787"/>
                  </a:lnTo>
                  <a:lnTo>
                    <a:pt x="438027" y="262776"/>
                  </a:lnTo>
                  <a:lnTo>
                    <a:pt x="442639" y="232731"/>
                  </a:lnTo>
                  <a:lnTo>
                    <a:pt x="447252" y="202719"/>
                  </a:lnTo>
                  <a:lnTo>
                    <a:pt x="444946" y="170176"/>
                  </a:lnTo>
                  <a:lnTo>
                    <a:pt x="428801" y="107622"/>
                  </a:lnTo>
                  <a:lnTo>
                    <a:pt x="389624" y="60056"/>
                  </a:lnTo>
                  <a:lnTo>
                    <a:pt x="313545" y="15022"/>
                  </a:lnTo>
                  <a:lnTo>
                    <a:pt x="265118" y="5029"/>
                  </a:lnTo>
                  <a:lnTo>
                    <a:pt x="223622" y="0"/>
                  </a:lnTo>
                  <a:lnTo>
                    <a:pt x="189042" y="2531"/>
                  </a:lnTo>
                  <a:lnTo>
                    <a:pt x="149850" y="10026"/>
                  </a:lnTo>
                  <a:lnTo>
                    <a:pt x="101438" y="35041"/>
                  </a:lnTo>
                  <a:lnTo>
                    <a:pt x="69161" y="57558"/>
                  </a:lnTo>
                  <a:lnTo>
                    <a:pt x="41497" y="90101"/>
                  </a:lnTo>
                  <a:lnTo>
                    <a:pt x="18443" y="150157"/>
                  </a:lnTo>
                  <a:lnTo>
                    <a:pt x="11527" y="197723"/>
                  </a:lnTo>
                  <a:lnTo>
                    <a:pt x="11527" y="237761"/>
                  </a:lnTo>
                  <a:lnTo>
                    <a:pt x="13832" y="307810"/>
                  </a:lnTo>
                  <a:close/>
                </a:path>
              </a:pathLst>
            </a:custGeom>
            <a:ln w="3175">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1" name="object 21"/>
            <p:cNvSpPr/>
            <p:nvPr/>
          </p:nvSpPr>
          <p:spPr>
            <a:xfrm>
              <a:off x="7200900" y="4039615"/>
              <a:ext cx="491490" cy="378460"/>
            </a:xfrm>
            <a:custGeom>
              <a:avLst/>
              <a:gdLst/>
              <a:ahLst/>
              <a:cxnLst/>
              <a:rect l="l" t="t" r="r" b="b"/>
              <a:pathLst>
                <a:path w="491490" h="378460">
                  <a:moveTo>
                    <a:pt x="193649" y="290283"/>
                  </a:moveTo>
                  <a:lnTo>
                    <a:pt x="191338" y="287782"/>
                  </a:lnTo>
                  <a:lnTo>
                    <a:pt x="182118" y="285254"/>
                  </a:lnTo>
                  <a:lnTo>
                    <a:pt x="170599" y="282752"/>
                  </a:lnTo>
                  <a:lnTo>
                    <a:pt x="161366" y="280263"/>
                  </a:lnTo>
                  <a:lnTo>
                    <a:pt x="147535" y="277761"/>
                  </a:lnTo>
                  <a:lnTo>
                    <a:pt x="136004" y="275259"/>
                  </a:lnTo>
                  <a:lnTo>
                    <a:pt x="126796" y="275259"/>
                  </a:lnTo>
                  <a:lnTo>
                    <a:pt x="115265" y="277761"/>
                  </a:lnTo>
                  <a:lnTo>
                    <a:pt x="99123" y="282752"/>
                  </a:lnTo>
                  <a:lnTo>
                    <a:pt x="85293" y="290283"/>
                  </a:lnTo>
                  <a:lnTo>
                    <a:pt x="69151" y="297776"/>
                  </a:lnTo>
                  <a:lnTo>
                    <a:pt x="78371" y="297776"/>
                  </a:lnTo>
                  <a:lnTo>
                    <a:pt x="85293" y="295275"/>
                  </a:lnTo>
                  <a:lnTo>
                    <a:pt x="94513" y="292785"/>
                  </a:lnTo>
                  <a:lnTo>
                    <a:pt x="108343" y="287782"/>
                  </a:lnTo>
                  <a:lnTo>
                    <a:pt x="122174" y="285254"/>
                  </a:lnTo>
                  <a:lnTo>
                    <a:pt x="131394" y="285254"/>
                  </a:lnTo>
                  <a:lnTo>
                    <a:pt x="138315" y="287782"/>
                  </a:lnTo>
                  <a:lnTo>
                    <a:pt x="147535" y="290283"/>
                  </a:lnTo>
                  <a:lnTo>
                    <a:pt x="170599" y="292785"/>
                  </a:lnTo>
                  <a:lnTo>
                    <a:pt x="186728" y="295275"/>
                  </a:lnTo>
                  <a:lnTo>
                    <a:pt x="191338" y="295275"/>
                  </a:lnTo>
                  <a:lnTo>
                    <a:pt x="193649" y="290283"/>
                  </a:lnTo>
                  <a:close/>
                </a:path>
                <a:path w="491490" h="378460">
                  <a:moveTo>
                    <a:pt x="401142" y="312801"/>
                  </a:moveTo>
                  <a:lnTo>
                    <a:pt x="359625" y="292785"/>
                  </a:lnTo>
                  <a:lnTo>
                    <a:pt x="331952" y="282752"/>
                  </a:lnTo>
                  <a:lnTo>
                    <a:pt x="320459" y="282752"/>
                  </a:lnTo>
                  <a:lnTo>
                    <a:pt x="308927" y="285254"/>
                  </a:lnTo>
                  <a:lnTo>
                    <a:pt x="281254" y="287782"/>
                  </a:lnTo>
                  <a:lnTo>
                    <a:pt x="278942" y="292785"/>
                  </a:lnTo>
                  <a:lnTo>
                    <a:pt x="276644" y="295275"/>
                  </a:lnTo>
                  <a:lnTo>
                    <a:pt x="278942" y="297776"/>
                  </a:lnTo>
                  <a:lnTo>
                    <a:pt x="285864" y="300278"/>
                  </a:lnTo>
                  <a:lnTo>
                    <a:pt x="308927" y="295275"/>
                  </a:lnTo>
                  <a:lnTo>
                    <a:pt x="318147" y="292785"/>
                  </a:lnTo>
                  <a:lnTo>
                    <a:pt x="345795" y="292785"/>
                  </a:lnTo>
                  <a:lnTo>
                    <a:pt x="352717" y="295275"/>
                  </a:lnTo>
                  <a:lnTo>
                    <a:pt x="361937" y="297776"/>
                  </a:lnTo>
                  <a:lnTo>
                    <a:pt x="373468" y="300278"/>
                  </a:lnTo>
                  <a:lnTo>
                    <a:pt x="387311" y="310299"/>
                  </a:lnTo>
                  <a:lnTo>
                    <a:pt x="401142" y="312801"/>
                  </a:lnTo>
                  <a:close/>
                </a:path>
                <a:path w="491490" h="378460">
                  <a:moveTo>
                    <a:pt x="491032" y="252742"/>
                  </a:moveTo>
                  <a:lnTo>
                    <a:pt x="488721" y="227698"/>
                  </a:lnTo>
                  <a:lnTo>
                    <a:pt x="484111" y="185166"/>
                  </a:lnTo>
                  <a:lnTo>
                    <a:pt x="479501" y="160147"/>
                  </a:lnTo>
                  <a:lnTo>
                    <a:pt x="477227" y="142621"/>
                  </a:lnTo>
                  <a:lnTo>
                    <a:pt x="467995" y="117614"/>
                  </a:lnTo>
                  <a:lnTo>
                    <a:pt x="454164" y="105079"/>
                  </a:lnTo>
                  <a:lnTo>
                    <a:pt x="447243" y="97586"/>
                  </a:lnTo>
                  <a:lnTo>
                    <a:pt x="421868" y="82562"/>
                  </a:lnTo>
                  <a:lnTo>
                    <a:pt x="414947" y="65049"/>
                  </a:lnTo>
                  <a:lnTo>
                    <a:pt x="408038" y="52527"/>
                  </a:lnTo>
                  <a:lnTo>
                    <a:pt x="394220" y="40030"/>
                  </a:lnTo>
                  <a:lnTo>
                    <a:pt x="382689" y="30010"/>
                  </a:lnTo>
                  <a:lnTo>
                    <a:pt x="371157" y="22517"/>
                  </a:lnTo>
                  <a:lnTo>
                    <a:pt x="355015" y="17513"/>
                  </a:lnTo>
                  <a:lnTo>
                    <a:pt x="341185" y="12484"/>
                  </a:lnTo>
                  <a:lnTo>
                    <a:pt x="329679" y="7493"/>
                  </a:lnTo>
                  <a:lnTo>
                    <a:pt x="301993" y="2489"/>
                  </a:lnTo>
                  <a:lnTo>
                    <a:pt x="274332" y="0"/>
                  </a:lnTo>
                  <a:lnTo>
                    <a:pt x="209778" y="0"/>
                  </a:lnTo>
                  <a:lnTo>
                    <a:pt x="138315" y="15011"/>
                  </a:lnTo>
                  <a:lnTo>
                    <a:pt x="94513" y="35039"/>
                  </a:lnTo>
                  <a:lnTo>
                    <a:pt x="76073" y="42532"/>
                  </a:lnTo>
                  <a:lnTo>
                    <a:pt x="64541" y="52527"/>
                  </a:lnTo>
                  <a:lnTo>
                    <a:pt x="50711" y="62547"/>
                  </a:lnTo>
                  <a:lnTo>
                    <a:pt x="39192" y="72542"/>
                  </a:lnTo>
                  <a:lnTo>
                    <a:pt x="13830" y="105079"/>
                  </a:lnTo>
                  <a:lnTo>
                    <a:pt x="0" y="167640"/>
                  </a:lnTo>
                  <a:lnTo>
                    <a:pt x="0" y="230225"/>
                  </a:lnTo>
                  <a:lnTo>
                    <a:pt x="2298" y="255244"/>
                  </a:lnTo>
                  <a:lnTo>
                    <a:pt x="6908" y="290283"/>
                  </a:lnTo>
                  <a:lnTo>
                    <a:pt x="9220" y="320294"/>
                  </a:lnTo>
                  <a:lnTo>
                    <a:pt x="9220" y="357835"/>
                  </a:lnTo>
                  <a:lnTo>
                    <a:pt x="11518" y="377850"/>
                  </a:lnTo>
                  <a:lnTo>
                    <a:pt x="18440" y="365366"/>
                  </a:lnTo>
                  <a:lnTo>
                    <a:pt x="20739" y="357835"/>
                  </a:lnTo>
                  <a:lnTo>
                    <a:pt x="25349" y="355333"/>
                  </a:lnTo>
                  <a:lnTo>
                    <a:pt x="41490" y="345338"/>
                  </a:lnTo>
                  <a:lnTo>
                    <a:pt x="46101" y="335318"/>
                  </a:lnTo>
                  <a:lnTo>
                    <a:pt x="48399" y="325323"/>
                  </a:lnTo>
                  <a:lnTo>
                    <a:pt x="46101" y="305269"/>
                  </a:lnTo>
                  <a:lnTo>
                    <a:pt x="43789" y="292785"/>
                  </a:lnTo>
                  <a:lnTo>
                    <a:pt x="43789" y="245211"/>
                  </a:lnTo>
                  <a:lnTo>
                    <a:pt x="46101" y="217703"/>
                  </a:lnTo>
                  <a:lnTo>
                    <a:pt x="55321" y="202679"/>
                  </a:lnTo>
                  <a:lnTo>
                    <a:pt x="59931" y="197688"/>
                  </a:lnTo>
                  <a:lnTo>
                    <a:pt x="64541" y="175171"/>
                  </a:lnTo>
                  <a:lnTo>
                    <a:pt x="71462" y="157645"/>
                  </a:lnTo>
                  <a:lnTo>
                    <a:pt x="73761" y="140131"/>
                  </a:lnTo>
                  <a:lnTo>
                    <a:pt x="80683" y="127596"/>
                  </a:lnTo>
                  <a:lnTo>
                    <a:pt x="85293" y="120103"/>
                  </a:lnTo>
                  <a:lnTo>
                    <a:pt x="87591" y="120103"/>
                  </a:lnTo>
                  <a:lnTo>
                    <a:pt x="99123" y="117614"/>
                  </a:lnTo>
                  <a:lnTo>
                    <a:pt x="117563" y="127596"/>
                  </a:lnTo>
                  <a:lnTo>
                    <a:pt x="131394" y="137629"/>
                  </a:lnTo>
                  <a:lnTo>
                    <a:pt x="149847" y="147624"/>
                  </a:lnTo>
                  <a:lnTo>
                    <a:pt x="168287" y="155143"/>
                  </a:lnTo>
                  <a:lnTo>
                    <a:pt x="170599" y="157645"/>
                  </a:lnTo>
                  <a:lnTo>
                    <a:pt x="184429" y="160147"/>
                  </a:lnTo>
                  <a:lnTo>
                    <a:pt x="195948" y="160147"/>
                  </a:lnTo>
                  <a:lnTo>
                    <a:pt x="209778" y="157645"/>
                  </a:lnTo>
                  <a:lnTo>
                    <a:pt x="225920" y="155143"/>
                  </a:lnTo>
                  <a:lnTo>
                    <a:pt x="237451" y="152654"/>
                  </a:lnTo>
                  <a:lnTo>
                    <a:pt x="255892" y="147624"/>
                  </a:lnTo>
                  <a:lnTo>
                    <a:pt x="262801" y="147624"/>
                  </a:lnTo>
                  <a:lnTo>
                    <a:pt x="278942" y="140131"/>
                  </a:lnTo>
                  <a:lnTo>
                    <a:pt x="292773" y="130098"/>
                  </a:lnTo>
                  <a:lnTo>
                    <a:pt x="304304" y="122605"/>
                  </a:lnTo>
                  <a:lnTo>
                    <a:pt x="315836" y="112610"/>
                  </a:lnTo>
                  <a:lnTo>
                    <a:pt x="327367" y="105079"/>
                  </a:lnTo>
                  <a:lnTo>
                    <a:pt x="350405" y="95097"/>
                  </a:lnTo>
                  <a:lnTo>
                    <a:pt x="359625" y="92595"/>
                  </a:lnTo>
                  <a:lnTo>
                    <a:pt x="371157" y="87566"/>
                  </a:lnTo>
                  <a:lnTo>
                    <a:pt x="382689" y="87566"/>
                  </a:lnTo>
                  <a:lnTo>
                    <a:pt x="394220" y="85064"/>
                  </a:lnTo>
                  <a:lnTo>
                    <a:pt x="405726" y="85064"/>
                  </a:lnTo>
                  <a:lnTo>
                    <a:pt x="414947" y="97586"/>
                  </a:lnTo>
                  <a:lnTo>
                    <a:pt x="419569" y="97586"/>
                  </a:lnTo>
                  <a:lnTo>
                    <a:pt x="421868" y="110083"/>
                  </a:lnTo>
                  <a:lnTo>
                    <a:pt x="424180" y="117614"/>
                  </a:lnTo>
                  <a:lnTo>
                    <a:pt x="440321" y="152654"/>
                  </a:lnTo>
                  <a:lnTo>
                    <a:pt x="449541" y="167640"/>
                  </a:lnTo>
                  <a:lnTo>
                    <a:pt x="454164" y="185166"/>
                  </a:lnTo>
                  <a:lnTo>
                    <a:pt x="456463" y="227698"/>
                  </a:lnTo>
                  <a:lnTo>
                    <a:pt x="447243" y="262737"/>
                  </a:lnTo>
                  <a:lnTo>
                    <a:pt x="447243" y="287782"/>
                  </a:lnTo>
                  <a:lnTo>
                    <a:pt x="442633" y="315302"/>
                  </a:lnTo>
                  <a:lnTo>
                    <a:pt x="435711" y="360337"/>
                  </a:lnTo>
                  <a:lnTo>
                    <a:pt x="438010" y="357835"/>
                  </a:lnTo>
                  <a:lnTo>
                    <a:pt x="440321" y="347840"/>
                  </a:lnTo>
                  <a:lnTo>
                    <a:pt x="447243" y="345338"/>
                  </a:lnTo>
                  <a:lnTo>
                    <a:pt x="479501" y="322795"/>
                  </a:lnTo>
                  <a:lnTo>
                    <a:pt x="488721" y="280263"/>
                  </a:lnTo>
                  <a:lnTo>
                    <a:pt x="491032" y="252742"/>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2" name="object 22"/>
            <p:cNvSpPr/>
            <p:nvPr/>
          </p:nvSpPr>
          <p:spPr>
            <a:xfrm>
              <a:off x="7358722" y="4468860"/>
              <a:ext cx="156966" cy="132538"/>
            </a:xfrm>
            <a:prstGeom prst="rect">
              <a:avLst/>
            </a:prstGeom>
            <a:blipFill>
              <a:blip r:embed="rId6"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3" name="object 23"/>
            <p:cNvSpPr/>
            <p:nvPr/>
          </p:nvSpPr>
          <p:spPr>
            <a:xfrm>
              <a:off x="7298789" y="4626437"/>
              <a:ext cx="228427" cy="72557"/>
            </a:xfrm>
            <a:prstGeom prst="rect">
              <a:avLst/>
            </a:prstGeom>
            <a:blipFill>
              <a:blip r:embed="rId7"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4" name="object 24"/>
            <p:cNvSpPr/>
            <p:nvPr/>
          </p:nvSpPr>
          <p:spPr>
            <a:xfrm>
              <a:off x="7482157" y="4359905"/>
              <a:ext cx="90170" cy="35560"/>
            </a:xfrm>
            <a:custGeom>
              <a:avLst/>
              <a:gdLst/>
              <a:ahLst/>
              <a:cxnLst/>
              <a:rect l="l" t="t" r="r" b="b"/>
              <a:pathLst>
                <a:path w="90170" h="35560">
                  <a:moveTo>
                    <a:pt x="50702" y="0"/>
                  </a:moveTo>
                  <a:lnTo>
                    <a:pt x="39201" y="0"/>
                  </a:lnTo>
                  <a:lnTo>
                    <a:pt x="32282" y="2498"/>
                  </a:lnTo>
                  <a:lnTo>
                    <a:pt x="20747" y="10026"/>
                  </a:lnTo>
                  <a:lnTo>
                    <a:pt x="6915" y="17520"/>
                  </a:lnTo>
                  <a:lnTo>
                    <a:pt x="2303" y="22517"/>
                  </a:lnTo>
                  <a:lnTo>
                    <a:pt x="0" y="27546"/>
                  </a:lnTo>
                  <a:lnTo>
                    <a:pt x="2303" y="30044"/>
                  </a:lnTo>
                  <a:lnTo>
                    <a:pt x="16138" y="30044"/>
                  </a:lnTo>
                  <a:lnTo>
                    <a:pt x="39201" y="35041"/>
                  </a:lnTo>
                  <a:lnTo>
                    <a:pt x="64540" y="35041"/>
                  </a:lnTo>
                  <a:lnTo>
                    <a:pt x="73766" y="32543"/>
                  </a:lnTo>
                  <a:lnTo>
                    <a:pt x="80685" y="30044"/>
                  </a:lnTo>
                  <a:lnTo>
                    <a:pt x="89910" y="25048"/>
                  </a:lnTo>
                  <a:lnTo>
                    <a:pt x="82991" y="17520"/>
                  </a:lnTo>
                  <a:lnTo>
                    <a:pt x="62234" y="2498"/>
                  </a:lnTo>
                  <a:lnTo>
                    <a:pt x="50702" y="0"/>
                  </a:lnTo>
                  <a:close/>
                </a:path>
              </a:pathLst>
            </a:custGeom>
            <a:solidFill>
              <a:srgbClr val="DFDFD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5" name="object 25"/>
            <p:cNvSpPr/>
            <p:nvPr/>
          </p:nvSpPr>
          <p:spPr>
            <a:xfrm>
              <a:off x="7507515" y="4357407"/>
              <a:ext cx="39370" cy="38100"/>
            </a:xfrm>
            <a:custGeom>
              <a:avLst/>
              <a:gdLst/>
              <a:ahLst/>
              <a:cxnLst/>
              <a:rect l="l" t="t" r="r" b="b"/>
              <a:pathLst>
                <a:path w="39370" h="38100">
                  <a:moveTo>
                    <a:pt x="19594" y="0"/>
                  </a:moveTo>
                  <a:lnTo>
                    <a:pt x="11966" y="1473"/>
                  </a:lnTo>
                  <a:lnTo>
                    <a:pt x="5738" y="5496"/>
                  </a:lnTo>
                  <a:lnTo>
                    <a:pt x="1539" y="11466"/>
                  </a:lnTo>
                  <a:lnTo>
                    <a:pt x="0" y="18786"/>
                  </a:lnTo>
                  <a:lnTo>
                    <a:pt x="1539" y="26086"/>
                  </a:lnTo>
                  <a:lnTo>
                    <a:pt x="5738" y="32047"/>
                  </a:lnTo>
                  <a:lnTo>
                    <a:pt x="11966" y="36066"/>
                  </a:lnTo>
                  <a:lnTo>
                    <a:pt x="19594" y="37539"/>
                  </a:lnTo>
                  <a:lnTo>
                    <a:pt x="27222" y="36066"/>
                  </a:lnTo>
                  <a:lnTo>
                    <a:pt x="33448" y="32047"/>
                  </a:lnTo>
                  <a:lnTo>
                    <a:pt x="37644" y="26086"/>
                  </a:lnTo>
                  <a:lnTo>
                    <a:pt x="39183" y="18786"/>
                  </a:lnTo>
                  <a:lnTo>
                    <a:pt x="37644" y="11466"/>
                  </a:lnTo>
                  <a:lnTo>
                    <a:pt x="33448" y="5496"/>
                  </a:lnTo>
                  <a:lnTo>
                    <a:pt x="27222" y="1473"/>
                  </a:lnTo>
                  <a:lnTo>
                    <a:pt x="19594" y="0"/>
                  </a:lnTo>
                  <a:close/>
                </a:path>
              </a:pathLst>
            </a:custGeom>
            <a:solidFill>
              <a:srgbClr val="7E3E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6" name="object 26"/>
            <p:cNvSpPr/>
            <p:nvPr/>
          </p:nvSpPr>
          <p:spPr>
            <a:xfrm>
              <a:off x="7512134" y="4359905"/>
              <a:ext cx="30480" cy="35560"/>
            </a:xfrm>
            <a:custGeom>
              <a:avLst/>
              <a:gdLst/>
              <a:ahLst/>
              <a:cxnLst/>
              <a:rect l="l" t="t" r="r" b="b"/>
              <a:pathLst>
                <a:path w="30479" h="35560">
                  <a:moveTo>
                    <a:pt x="23248" y="0"/>
                  </a:moveTo>
                  <a:lnTo>
                    <a:pt x="6703" y="0"/>
                  </a:lnTo>
                  <a:lnTo>
                    <a:pt x="0" y="7860"/>
                  </a:lnTo>
                  <a:lnTo>
                    <a:pt x="0" y="27213"/>
                  </a:lnTo>
                  <a:lnTo>
                    <a:pt x="6703" y="35041"/>
                  </a:lnTo>
                  <a:lnTo>
                    <a:pt x="23248" y="35041"/>
                  </a:lnTo>
                  <a:lnTo>
                    <a:pt x="29951" y="27213"/>
                  </a:lnTo>
                  <a:lnTo>
                    <a:pt x="29951" y="7860"/>
                  </a:lnTo>
                  <a:close/>
                </a:path>
              </a:pathLst>
            </a:custGeom>
            <a:solidFill>
              <a:srgbClr val="BE7E3E"/>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7" name="object 27"/>
            <p:cNvSpPr/>
            <p:nvPr/>
          </p:nvSpPr>
          <p:spPr>
            <a:xfrm>
              <a:off x="7516747" y="4364934"/>
              <a:ext cx="20955" cy="25400"/>
            </a:xfrm>
            <a:custGeom>
              <a:avLst/>
              <a:gdLst/>
              <a:ahLst/>
              <a:cxnLst/>
              <a:rect l="l" t="t" r="r" b="b"/>
              <a:pathLst>
                <a:path w="20954" h="25400">
                  <a:moveTo>
                    <a:pt x="16082" y="0"/>
                  </a:moveTo>
                  <a:lnTo>
                    <a:pt x="4643" y="0"/>
                  </a:lnTo>
                  <a:lnTo>
                    <a:pt x="0" y="5595"/>
                  </a:lnTo>
                  <a:lnTo>
                    <a:pt x="0" y="19419"/>
                  </a:lnTo>
                  <a:lnTo>
                    <a:pt x="4643" y="25015"/>
                  </a:lnTo>
                  <a:lnTo>
                    <a:pt x="16082" y="25015"/>
                  </a:lnTo>
                  <a:lnTo>
                    <a:pt x="20726" y="19419"/>
                  </a:lnTo>
                  <a:lnTo>
                    <a:pt x="20726" y="5595"/>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8" name="object 28"/>
            <p:cNvSpPr/>
            <p:nvPr/>
          </p:nvSpPr>
          <p:spPr>
            <a:xfrm>
              <a:off x="7482157" y="4359905"/>
              <a:ext cx="94615" cy="25400"/>
            </a:xfrm>
            <a:custGeom>
              <a:avLst/>
              <a:gdLst/>
              <a:ahLst/>
              <a:cxnLst/>
              <a:rect l="l" t="t" r="r" b="b"/>
              <a:pathLst>
                <a:path w="94615" h="25400">
                  <a:moveTo>
                    <a:pt x="0" y="25048"/>
                  </a:moveTo>
                  <a:lnTo>
                    <a:pt x="4609" y="22517"/>
                  </a:lnTo>
                  <a:lnTo>
                    <a:pt x="9219" y="17520"/>
                  </a:lnTo>
                  <a:lnTo>
                    <a:pt x="16138" y="12524"/>
                  </a:lnTo>
                  <a:lnTo>
                    <a:pt x="20747" y="7527"/>
                  </a:lnTo>
                  <a:lnTo>
                    <a:pt x="27670" y="5029"/>
                  </a:lnTo>
                  <a:lnTo>
                    <a:pt x="39201" y="0"/>
                  </a:lnTo>
                  <a:lnTo>
                    <a:pt x="46120" y="0"/>
                  </a:lnTo>
                  <a:lnTo>
                    <a:pt x="53009" y="0"/>
                  </a:lnTo>
                  <a:lnTo>
                    <a:pt x="62234" y="2498"/>
                  </a:lnTo>
                  <a:lnTo>
                    <a:pt x="69153" y="7527"/>
                  </a:lnTo>
                  <a:lnTo>
                    <a:pt x="78379" y="12524"/>
                  </a:lnTo>
                  <a:lnTo>
                    <a:pt x="85298" y="20018"/>
                  </a:lnTo>
                  <a:lnTo>
                    <a:pt x="89910" y="22517"/>
                  </a:lnTo>
                  <a:lnTo>
                    <a:pt x="94523" y="25048"/>
                  </a:lnTo>
                </a:path>
              </a:pathLst>
            </a:custGeom>
            <a:ln w="3175">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9" name="object 29"/>
            <p:cNvSpPr/>
            <p:nvPr/>
          </p:nvSpPr>
          <p:spPr>
            <a:xfrm>
              <a:off x="7311558" y="4349912"/>
              <a:ext cx="90170" cy="35560"/>
            </a:xfrm>
            <a:custGeom>
              <a:avLst/>
              <a:gdLst/>
              <a:ahLst/>
              <a:cxnLst/>
              <a:rect l="l" t="t" r="r" b="b"/>
              <a:pathLst>
                <a:path w="90170" h="35560">
                  <a:moveTo>
                    <a:pt x="39192" y="0"/>
                  </a:moveTo>
                  <a:lnTo>
                    <a:pt x="27663" y="2498"/>
                  </a:lnTo>
                  <a:lnTo>
                    <a:pt x="13831" y="12490"/>
                  </a:lnTo>
                  <a:lnTo>
                    <a:pt x="6915" y="20018"/>
                  </a:lnTo>
                  <a:lnTo>
                    <a:pt x="0" y="25015"/>
                  </a:lnTo>
                  <a:lnTo>
                    <a:pt x="9222" y="30011"/>
                  </a:lnTo>
                  <a:lnTo>
                    <a:pt x="16138" y="32509"/>
                  </a:lnTo>
                  <a:lnTo>
                    <a:pt x="25357" y="35041"/>
                  </a:lnTo>
                  <a:lnTo>
                    <a:pt x="64550" y="35041"/>
                  </a:lnTo>
                  <a:lnTo>
                    <a:pt x="76078" y="30011"/>
                  </a:lnTo>
                  <a:lnTo>
                    <a:pt x="87604" y="30011"/>
                  </a:lnTo>
                  <a:lnTo>
                    <a:pt x="89910" y="27513"/>
                  </a:lnTo>
                  <a:lnTo>
                    <a:pt x="87604" y="22517"/>
                  </a:lnTo>
                  <a:lnTo>
                    <a:pt x="82994" y="20018"/>
                  </a:lnTo>
                  <a:lnTo>
                    <a:pt x="78382" y="15022"/>
                  </a:lnTo>
                  <a:lnTo>
                    <a:pt x="71466" y="9992"/>
                  </a:lnTo>
                  <a:lnTo>
                    <a:pt x="50718" y="2498"/>
                  </a:lnTo>
                  <a:lnTo>
                    <a:pt x="39192" y="0"/>
                  </a:lnTo>
                  <a:close/>
                </a:path>
              </a:pathLst>
            </a:custGeom>
            <a:solidFill>
              <a:srgbClr val="DFDFD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70" name="object 30"/>
            <p:cNvSpPr/>
            <p:nvPr/>
          </p:nvSpPr>
          <p:spPr>
            <a:xfrm>
              <a:off x="7334612" y="4349912"/>
              <a:ext cx="37465" cy="35560"/>
            </a:xfrm>
            <a:custGeom>
              <a:avLst/>
              <a:gdLst/>
              <a:ahLst/>
              <a:cxnLst/>
              <a:rect l="l" t="t" r="r" b="b"/>
              <a:pathLst>
                <a:path w="37465" h="35560">
                  <a:moveTo>
                    <a:pt x="18441" y="0"/>
                  </a:moveTo>
                  <a:lnTo>
                    <a:pt x="11263" y="1374"/>
                  </a:lnTo>
                  <a:lnTo>
                    <a:pt x="5401" y="5125"/>
                  </a:lnTo>
                  <a:lnTo>
                    <a:pt x="1449" y="10693"/>
                  </a:lnTo>
                  <a:lnTo>
                    <a:pt x="0" y="17520"/>
                  </a:lnTo>
                  <a:lnTo>
                    <a:pt x="1449" y="24333"/>
                  </a:lnTo>
                  <a:lnTo>
                    <a:pt x="5401" y="29903"/>
                  </a:lnTo>
                  <a:lnTo>
                    <a:pt x="11263" y="33662"/>
                  </a:lnTo>
                  <a:lnTo>
                    <a:pt x="18441" y="35041"/>
                  </a:lnTo>
                  <a:lnTo>
                    <a:pt x="25621" y="33662"/>
                  </a:lnTo>
                  <a:lnTo>
                    <a:pt x="31484" y="29903"/>
                  </a:lnTo>
                  <a:lnTo>
                    <a:pt x="35436" y="24333"/>
                  </a:lnTo>
                  <a:lnTo>
                    <a:pt x="36886" y="17520"/>
                  </a:lnTo>
                  <a:lnTo>
                    <a:pt x="35436" y="10693"/>
                  </a:lnTo>
                  <a:lnTo>
                    <a:pt x="31484" y="5125"/>
                  </a:lnTo>
                  <a:lnTo>
                    <a:pt x="25621" y="1374"/>
                  </a:lnTo>
                  <a:lnTo>
                    <a:pt x="18441" y="0"/>
                  </a:lnTo>
                  <a:close/>
                </a:path>
              </a:pathLst>
            </a:custGeom>
            <a:solidFill>
              <a:srgbClr val="7E3E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71" name="object 31"/>
            <p:cNvSpPr/>
            <p:nvPr/>
          </p:nvSpPr>
          <p:spPr>
            <a:xfrm>
              <a:off x="7339222" y="4352410"/>
              <a:ext cx="30480" cy="33020"/>
            </a:xfrm>
            <a:custGeom>
              <a:avLst/>
              <a:gdLst/>
              <a:ahLst/>
              <a:cxnLst/>
              <a:rect l="l" t="t" r="r" b="b"/>
              <a:pathLst>
                <a:path w="30479" h="33020">
                  <a:moveTo>
                    <a:pt x="23260" y="0"/>
                  </a:moveTo>
                  <a:lnTo>
                    <a:pt x="6709" y="0"/>
                  </a:lnTo>
                  <a:lnTo>
                    <a:pt x="0" y="7294"/>
                  </a:lnTo>
                  <a:lnTo>
                    <a:pt x="0" y="25248"/>
                  </a:lnTo>
                  <a:lnTo>
                    <a:pt x="6709" y="32543"/>
                  </a:lnTo>
                  <a:lnTo>
                    <a:pt x="23260" y="32543"/>
                  </a:lnTo>
                  <a:lnTo>
                    <a:pt x="29970" y="25248"/>
                  </a:lnTo>
                  <a:lnTo>
                    <a:pt x="29970" y="7294"/>
                  </a:lnTo>
                  <a:close/>
                </a:path>
              </a:pathLst>
            </a:custGeom>
            <a:solidFill>
              <a:srgbClr val="BE7E3E"/>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72" name="object 32"/>
            <p:cNvSpPr/>
            <p:nvPr/>
          </p:nvSpPr>
          <p:spPr>
            <a:xfrm>
              <a:off x="7341529" y="4354908"/>
              <a:ext cx="23495" cy="25400"/>
            </a:xfrm>
            <a:custGeom>
              <a:avLst/>
              <a:gdLst/>
              <a:ahLst/>
              <a:cxnLst/>
              <a:rect l="l" t="t" r="r" b="b"/>
              <a:pathLst>
                <a:path w="23495" h="25400">
                  <a:moveTo>
                    <a:pt x="17891" y="0"/>
                  </a:moveTo>
                  <a:lnTo>
                    <a:pt x="5160" y="0"/>
                  </a:lnTo>
                  <a:lnTo>
                    <a:pt x="0" y="5595"/>
                  </a:lnTo>
                  <a:lnTo>
                    <a:pt x="0" y="19419"/>
                  </a:lnTo>
                  <a:lnTo>
                    <a:pt x="5160" y="25015"/>
                  </a:lnTo>
                  <a:lnTo>
                    <a:pt x="17891" y="25015"/>
                  </a:lnTo>
                  <a:lnTo>
                    <a:pt x="23054" y="19419"/>
                  </a:lnTo>
                  <a:lnTo>
                    <a:pt x="23054" y="5595"/>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73" name="object 33"/>
            <p:cNvSpPr/>
            <p:nvPr/>
          </p:nvSpPr>
          <p:spPr>
            <a:xfrm>
              <a:off x="7306948" y="4349912"/>
              <a:ext cx="94615" cy="27940"/>
            </a:xfrm>
            <a:custGeom>
              <a:avLst/>
              <a:gdLst/>
              <a:ahLst/>
              <a:cxnLst/>
              <a:rect l="l" t="t" r="r" b="b"/>
              <a:pathLst>
                <a:path w="94615" h="27939">
                  <a:moveTo>
                    <a:pt x="94520" y="27513"/>
                  </a:moveTo>
                  <a:lnTo>
                    <a:pt x="92214" y="22517"/>
                  </a:lnTo>
                  <a:lnTo>
                    <a:pt x="85298" y="17520"/>
                  </a:lnTo>
                  <a:lnTo>
                    <a:pt x="80688" y="12490"/>
                  </a:lnTo>
                  <a:lnTo>
                    <a:pt x="73772" y="7494"/>
                  </a:lnTo>
                  <a:lnTo>
                    <a:pt x="66853" y="4996"/>
                  </a:lnTo>
                  <a:lnTo>
                    <a:pt x="55327" y="2498"/>
                  </a:lnTo>
                  <a:lnTo>
                    <a:pt x="48411" y="0"/>
                  </a:lnTo>
                  <a:lnTo>
                    <a:pt x="41495" y="0"/>
                  </a:lnTo>
                  <a:lnTo>
                    <a:pt x="32273" y="2498"/>
                  </a:lnTo>
                  <a:lnTo>
                    <a:pt x="25357" y="7494"/>
                  </a:lnTo>
                  <a:lnTo>
                    <a:pt x="18441" y="12490"/>
                  </a:lnTo>
                  <a:lnTo>
                    <a:pt x="9219" y="20018"/>
                  </a:lnTo>
                  <a:lnTo>
                    <a:pt x="4609" y="25015"/>
                  </a:lnTo>
                  <a:lnTo>
                    <a:pt x="0" y="25015"/>
                  </a:lnTo>
                </a:path>
              </a:pathLst>
            </a:custGeom>
            <a:ln w="3175">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40</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5"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5316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1014983" y="1828800"/>
            <a:ext cx="10115203" cy="4493623"/>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286603"/>
            <a:ext cx="8908869" cy="129254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spc="-5" dirty="0">
                <a:latin typeface="Times New Roman" panose="02020603050405020304" pitchFamily="18" charset="0"/>
                <a:cs typeface="Times New Roman" panose="02020603050405020304" pitchFamily="18" charset="0"/>
              </a:rPr>
              <a:t>NON-REPUDIATION</a:t>
            </a:r>
            <a:endParaRPr lang="en-GB" sz="4000" b="1" dirty="0">
              <a:latin typeface="Times New Roman" panose="02020603050405020304" pitchFamily="18" charset="0"/>
              <a:cs typeface="Times New Roman" panose="02020603050405020304" pitchFamily="18" charset="0"/>
            </a:endParaRPr>
          </a:p>
        </p:txBody>
      </p:sp>
      <p:sp>
        <p:nvSpPr>
          <p:cNvPr id="32" name="object 7"/>
          <p:cNvSpPr txBox="1"/>
          <p:nvPr/>
        </p:nvSpPr>
        <p:spPr>
          <a:xfrm>
            <a:off x="1263644" y="2287164"/>
            <a:ext cx="4183303" cy="3638432"/>
          </a:xfrm>
          <a:prstGeom prst="rect">
            <a:avLst/>
          </a:prstGeom>
        </p:spPr>
        <p:txBody>
          <a:bodyPr vert="horz" wrap="square" lIns="0" tIns="43180" rIns="0" bIns="0" rtlCol="0">
            <a:spAutoFit/>
          </a:bodyPr>
          <a:lstStyle/>
          <a:p>
            <a:pPr marL="354965" marR="163195" indent="-342900" algn="just">
              <a:lnSpc>
                <a:spcPct val="90000"/>
              </a:lnSpc>
              <a:spcBef>
                <a:spcPts val="340"/>
              </a:spcBef>
              <a:buClr>
                <a:srgbClr val="FF0000"/>
              </a:buClr>
              <a:buFont typeface="Wingdings" panose="05000000000000000000" pitchFamily="2" charset="2"/>
              <a:buChar char="v"/>
              <a:tabLst>
                <a:tab pos="240665" algn="l"/>
                <a:tab pos="241300" algn="l"/>
              </a:tabLst>
            </a:pPr>
            <a:r>
              <a:rPr sz="2000" dirty="0">
                <a:solidFill>
                  <a:srgbClr val="554A3B"/>
                </a:solidFill>
                <a:latin typeface="Times New Roman" panose="02020603050405020304" pitchFamily="18" charset="0"/>
                <a:cs typeface="Times New Roman" panose="02020603050405020304" pitchFamily="18" charset="0"/>
              </a:rPr>
              <a:t>Prevents </a:t>
            </a:r>
            <a:r>
              <a:rPr sz="2000" spc="-5" dirty="0">
                <a:solidFill>
                  <a:srgbClr val="554A3B"/>
                </a:solidFill>
                <a:latin typeface="Times New Roman" panose="02020603050405020304" pitchFamily="18" charset="0"/>
                <a:cs typeface="Times New Roman" panose="02020603050405020304" pitchFamily="18" charset="0"/>
              </a:rPr>
              <a:t>parties from  denying </a:t>
            </a:r>
            <a:r>
              <a:rPr sz="2000" spc="5" dirty="0">
                <a:solidFill>
                  <a:srgbClr val="554A3B"/>
                </a:solidFill>
                <a:latin typeface="Times New Roman" panose="02020603050405020304" pitchFamily="18" charset="0"/>
                <a:cs typeface="Times New Roman" panose="02020603050405020304" pitchFamily="18" charset="0"/>
              </a:rPr>
              <a:t>they </a:t>
            </a:r>
            <a:r>
              <a:rPr sz="2000" dirty="0">
                <a:solidFill>
                  <a:srgbClr val="554A3B"/>
                </a:solidFill>
                <a:latin typeface="Times New Roman" panose="02020603050405020304" pitchFamily="18" charset="0"/>
                <a:cs typeface="Times New Roman" panose="02020603050405020304" pitchFamily="18" charset="0"/>
              </a:rPr>
              <a:t>sent or  received a </a:t>
            </a:r>
            <a:r>
              <a:rPr sz="2000" spc="-5" dirty="0">
                <a:solidFill>
                  <a:srgbClr val="554A3B"/>
                </a:solidFill>
                <a:latin typeface="Times New Roman" panose="02020603050405020304" pitchFamily="18" charset="0"/>
                <a:cs typeface="Times New Roman" panose="02020603050405020304" pitchFamily="18" charset="0"/>
              </a:rPr>
              <a:t>message; i</a:t>
            </a:r>
            <a:r>
              <a:rPr lang="en-US" sz="2000" spc="-5" dirty="0">
                <a:solidFill>
                  <a:srgbClr val="554A3B"/>
                </a:solidFill>
                <a:latin typeface="Times New Roman" panose="02020603050405020304" pitchFamily="18" charset="0"/>
                <a:cs typeface="Times New Roman" panose="02020603050405020304" pitchFamily="18" charset="0"/>
              </a:rPr>
              <a:t>.</a:t>
            </a:r>
            <a:r>
              <a:rPr sz="2000" spc="-5" dirty="0">
                <a:solidFill>
                  <a:srgbClr val="554A3B"/>
                </a:solidFill>
                <a:latin typeface="Times New Roman" panose="02020603050405020304" pitchFamily="18" charset="0"/>
                <a:cs typeface="Times New Roman" panose="02020603050405020304" pitchFamily="18" charset="0"/>
              </a:rPr>
              <a:t>e.  </a:t>
            </a:r>
            <a:r>
              <a:rPr sz="2000" dirty="0">
                <a:solidFill>
                  <a:srgbClr val="554A3B"/>
                </a:solidFill>
                <a:latin typeface="Times New Roman" panose="02020603050405020304" pitchFamily="18" charset="0"/>
                <a:cs typeface="Times New Roman" panose="02020603050405020304" pitchFamily="18" charset="0"/>
              </a:rPr>
              <a:t>concerned with </a:t>
            </a:r>
            <a:r>
              <a:rPr sz="2000" spc="-5" dirty="0">
                <a:solidFill>
                  <a:srgbClr val="554A3B"/>
                </a:solidFill>
                <a:latin typeface="Times New Roman" panose="02020603050405020304" pitchFamily="18" charset="0"/>
                <a:cs typeface="Times New Roman" panose="02020603050405020304" pitchFamily="18" charset="0"/>
              </a:rPr>
              <a:t>protecting  against </a:t>
            </a:r>
            <a:r>
              <a:rPr sz="2000" dirty="0">
                <a:solidFill>
                  <a:srgbClr val="554A3B"/>
                </a:solidFill>
                <a:latin typeface="Times New Roman" panose="02020603050405020304" pitchFamily="18" charset="0"/>
                <a:cs typeface="Times New Roman" panose="02020603050405020304" pitchFamily="18" charset="0"/>
              </a:rPr>
              <a:t>legitimate</a:t>
            </a:r>
            <a:r>
              <a:rPr sz="2000" spc="-90"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protocol  participants, </a:t>
            </a:r>
            <a:r>
              <a:rPr sz="2000" dirty="0">
                <a:solidFill>
                  <a:srgbClr val="554A3B"/>
                </a:solidFill>
                <a:latin typeface="Times New Roman" panose="02020603050405020304" pitchFamily="18" charset="0"/>
                <a:cs typeface="Times New Roman" panose="02020603050405020304" pitchFamily="18" charset="0"/>
              </a:rPr>
              <a:t>not with  protection </a:t>
            </a:r>
            <a:r>
              <a:rPr sz="2000" spc="-5" dirty="0">
                <a:solidFill>
                  <a:srgbClr val="554A3B"/>
                </a:solidFill>
                <a:latin typeface="Times New Roman" panose="02020603050405020304" pitchFamily="18" charset="0"/>
                <a:cs typeface="Times New Roman" panose="02020603050405020304" pitchFamily="18" charset="0"/>
              </a:rPr>
              <a:t>from </a:t>
            </a:r>
            <a:r>
              <a:rPr sz="2000" dirty="0">
                <a:solidFill>
                  <a:srgbClr val="554A3B"/>
                </a:solidFill>
                <a:latin typeface="Times New Roman" panose="02020603050405020304" pitchFamily="18" charset="0"/>
                <a:cs typeface="Times New Roman" panose="02020603050405020304" pitchFamily="18" charset="0"/>
              </a:rPr>
              <a:t>external  </a:t>
            </a:r>
            <a:r>
              <a:rPr sz="2000" spc="-5" dirty="0">
                <a:solidFill>
                  <a:srgbClr val="554A3B"/>
                </a:solidFill>
                <a:latin typeface="Times New Roman" panose="02020603050405020304" pitchFamily="18" charset="0"/>
                <a:cs typeface="Times New Roman" panose="02020603050405020304" pitchFamily="18" charset="0"/>
              </a:rPr>
              <a:t>source</a:t>
            </a:r>
            <a:endParaRPr lang="en-US" sz="2000" dirty="0">
              <a:latin typeface="Times New Roman" panose="02020603050405020304" pitchFamily="18" charset="0"/>
              <a:cs typeface="Times New Roman" panose="02020603050405020304" pitchFamily="18" charset="0"/>
            </a:endParaRPr>
          </a:p>
          <a:p>
            <a:pPr marL="354965" marR="163195" indent="-342900">
              <a:lnSpc>
                <a:spcPct val="90000"/>
              </a:lnSpc>
              <a:spcBef>
                <a:spcPts val="340"/>
              </a:spcBef>
              <a:buClr>
                <a:srgbClr val="FF0000"/>
              </a:buClr>
              <a:buFont typeface="Wingdings" panose="05000000000000000000" pitchFamily="2" charset="2"/>
              <a:buChar char="v"/>
              <a:tabLst>
                <a:tab pos="240665" algn="l"/>
                <a:tab pos="241300" algn="l"/>
              </a:tabLst>
            </a:pPr>
            <a:endParaRPr sz="2000" dirty="0">
              <a:latin typeface="Times New Roman" panose="02020603050405020304" pitchFamily="18" charset="0"/>
              <a:cs typeface="Times New Roman" panose="02020603050405020304" pitchFamily="18" charset="0"/>
            </a:endParaRPr>
          </a:p>
          <a:p>
            <a:pPr marL="355600" indent="-342900">
              <a:lnSpc>
                <a:spcPts val="2280"/>
              </a:lnSpc>
              <a:buClr>
                <a:srgbClr val="FF0000"/>
              </a:buClr>
              <a:buFont typeface="Wingdings" panose="05000000000000000000" pitchFamily="2" charset="2"/>
              <a:buChar char="v"/>
              <a:tabLst>
                <a:tab pos="240665" algn="l"/>
                <a:tab pos="241300" algn="l"/>
              </a:tabLst>
            </a:pPr>
            <a:r>
              <a:rPr sz="2000" dirty="0">
                <a:solidFill>
                  <a:srgbClr val="554A3B"/>
                </a:solidFill>
                <a:latin typeface="Times New Roman" panose="02020603050405020304" pitchFamily="18" charset="0"/>
                <a:cs typeface="Times New Roman" panose="02020603050405020304" pitchFamily="18" charset="0"/>
              </a:rPr>
              <a:t>Receiver can verify</a:t>
            </a:r>
            <a:r>
              <a:rPr sz="2000" spc="-65"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and</a:t>
            </a:r>
            <a:r>
              <a:rPr lang="en-US" sz="2000" dirty="0">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prove </a:t>
            </a:r>
            <a:r>
              <a:rPr sz="2000" dirty="0">
                <a:solidFill>
                  <a:srgbClr val="554A3B"/>
                </a:solidFill>
                <a:latin typeface="Times New Roman" panose="02020603050405020304" pitchFamily="18" charset="0"/>
                <a:cs typeface="Times New Roman" panose="02020603050405020304" pitchFamily="18" charset="0"/>
              </a:rPr>
              <a:t>who </a:t>
            </a:r>
            <a:r>
              <a:rPr sz="2000" spc="-5" dirty="0">
                <a:solidFill>
                  <a:srgbClr val="554A3B"/>
                </a:solidFill>
                <a:latin typeface="Times New Roman" panose="02020603050405020304" pitchFamily="18" charset="0"/>
                <a:cs typeface="Times New Roman" panose="02020603050405020304" pitchFamily="18" charset="0"/>
              </a:rPr>
              <a:t>sent </a:t>
            </a:r>
            <a:r>
              <a:rPr sz="2000" dirty="0">
                <a:solidFill>
                  <a:srgbClr val="554A3B"/>
                </a:solidFill>
                <a:latin typeface="Times New Roman" panose="02020603050405020304" pitchFamily="18" charset="0"/>
                <a:cs typeface="Times New Roman" panose="02020603050405020304" pitchFamily="18" charset="0"/>
              </a:rPr>
              <a:t>a</a:t>
            </a:r>
            <a:r>
              <a:rPr sz="2000" spc="-90"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message</a:t>
            </a:r>
            <a:endParaRPr sz="2000" dirty="0">
              <a:latin typeface="Times New Roman" panose="02020603050405020304" pitchFamily="18" charset="0"/>
              <a:cs typeface="Times New Roman" panose="02020603050405020304" pitchFamily="18" charset="0"/>
            </a:endParaRPr>
          </a:p>
          <a:p>
            <a:pPr marL="342900" indent="-342900">
              <a:spcBef>
                <a:spcPts val="50"/>
              </a:spcBef>
              <a:buClr>
                <a:srgbClr val="FF0000"/>
              </a:buClr>
              <a:buFont typeface="Wingdings" panose="05000000000000000000" pitchFamily="2" charset="2"/>
              <a:buChar char="v"/>
            </a:pPr>
            <a:endParaRPr sz="2000" dirty="0">
              <a:latin typeface="Times New Roman" panose="02020603050405020304" pitchFamily="18" charset="0"/>
              <a:cs typeface="Times New Roman" panose="02020603050405020304" pitchFamily="18" charset="0"/>
            </a:endParaRPr>
          </a:p>
          <a:p>
            <a:pPr marL="355600" indent="-342900">
              <a:lnSpc>
                <a:spcPts val="2280"/>
              </a:lnSpc>
              <a:buClr>
                <a:srgbClr val="FF0000"/>
              </a:buClr>
              <a:buFont typeface="Wingdings" panose="05000000000000000000" pitchFamily="2" charset="2"/>
              <a:buChar char="v"/>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Sender </a:t>
            </a:r>
            <a:r>
              <a:rPr sz="2000" dirty="0">
                <a:solidFill>
                  <a:srgbClr val="554A3B"/>
                </a:solidFill>
                <a:latin typeface="Times New Roman" panose="02020603050405020304" pitchFamily="18" charset="0"/>
                <a:cs typeface="Times New Roman" panose="02020603050405020304" pitchFamily="18" charset="0"/>
              </a:rPr>
              <a:t>can verify </a:t>
            </a:r>
            <a:r>
              <a:rPr sz="2000" spc="-5" dirty="0">
                <a:solidFill>
                  <a:srgbClr val="554A3B"/>
                </a:solidFill>
                <a:latin typeface="Times New Roman" panose="02020603050405020304" pitchFamily="18" charset="0"/>
                <a:cs typeface="Times New Roman" panose="02020603050405020304" pitchFamily="18" charset="0"/>
              </a:rPr>
              <a:t>and</a:t>
            </a:r>
            <a:r>
              <a:rPr sz="2000" spc="-55"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prove</a:t>
            </a:r>
            <a:r>
              <a:rPr lang="en-US" sz="2000" dirty="0">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who </a:t>
            </a:r>
            <a:r>
              <a:rPr sz="2000" dirty="0">
                <a:solidFill>
                  <a:srgbClr val="554A3B"/>
                </a:solidFill>
                <a:latin typeface="Times New Roman" panose="02020603050405020304" pitchFamily="18" charset="0"/>
                <a:cs typeface="Times New Roman" panose="02020603050405020304" pitchFamily="18" charset="0"/>
              </a:rPr>
              <a:t>received a</a:t>
            </a:r>
            <a:r>
              <a:rPr sz="2000" spc="-55"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message</a:t>
            </a:r>
            <a:endParaRPr sz="2000" dirty="0">
              <a:latin typeface="Times New Roman" panose="02020603050405020304" pitchFamily="18" charset="0"/>
              <a:cs typeface="Times New Roman" panose="02020603050405020304" pitchFamily="18" charset="0"/>
            </a:endParaRPr>
          </a:p>
        </p:txBody>
      </p:sp>
      <p:sp>
        <p:nvSpPr>
          <p:cNvPr id="33" name="object 9"/>
          <p:cNvSpPr txBox="1"/>
          <p:nvPr/>
        </p:nvSpPr>
        <p:spPr>
          <a:xfrm>
            <a:off x="6244502" y="2189627"/>
            <a:ext cx="4088129" cy="1150315"/>
          </a:xfrm>
          <a:prstGeom prst="rect">
            <a:avLst/>
          </a:prstGeom>
          <a:ln w="12700">
            <a:solidFill>
              <a:srgbClr val="92A199"/>
            </a:solidFill>
          </a:ln>
        </p:spPr>
        <p:txBody>
          <a:bodyPr vert="horz" wrap="square" lIns="0" tIns="11430" rIns="0" bIns="0" rtlCol="0">
            <a:spAutoFit/>
          </a:bodyPr>
          <a:lstStyle/>
          <a:p>
            <a:pPr marL="548640" indent="-342900">
              <a:lnSpc>
                <a:spcPts val="2275"/>
              </a:lnSpc>
              <a:spcBef>
                <a:spcPts val="90"/>
              </a:spcBef>
              <a:buClr>
                <a:srgbClr val="FF0000"/>
              </a:buClr>
              <a:buFont typeface="Wingdings" panose="05000000000000000000" pitchFamily="2" charset="2"/>
              <a:buChar char="v"/>
              <a:tabLst>
                <a:tab pos="434975" algn="l"/>
                <a:tab pos="435609" algn="l"/>
              </a:tabLst>
            </a:pPr>
            <a:r>
              <a:rPr sz="2000" b="1" spc="-5" dirty="0">
                <a:solidFill>
                  <a:srgbClr val="554A3B"/>
                </a:solidFill>
                <a:latin typeface="Times New Roman" panose="02020603050405020304" pitchFamily="18" charset="0"/>
                <a:cs typeface="Times New Roman" panose="02020603050405020304" pitchFamily="18" charset="0"/>
              </a:rPr>
              <a:t>REPUDIATION</a:t>
            </a:r>
            <a:r>
              <a:rPr sz="2000" b="1" spc="-50" dirty="0">
                <a:solidFill>
                  <a:srgbClr val="554A3B"/>
                </a:solidFill>
                <a:latin typeface="Times New Roman" panose="02020603050405020304" pitchFamily="18" charset="0"/>
                <a:cs typeface="Times New Roman" panose="02020603050405020304" pitchFamily="18" charset="0"/>
              </a:rPr>
              <a:t> </a:t>
            </a:r>
            <a:r>
              <a:rPr sz="2000" b="1" dirty="0">
                <a:solidFill>
                  <a:srgbClr val="554A3B"/>
                </a:solidFill>
                <a:latin typeface="Times New Roman" panose="02020603050405020304" pitchFamily="18" charset="0"/>
                <a:cs typeface="Times New Roman" panose="02020603050405020304" pitchFamily="18" charset="0"/>
              </a:rPr>
              <a:t>ATTEMPT</a:t>
            </a:r>
            <a:endParaRPr sz="2000" dirty="0">
              <a:latin typeface="Times New Roman" panose="02020603050405020304" pitchFamily="18" charset="0"/>
              <a:cs typeface="Times New Roman" panose="02020603050405020304" pitchFamily="18" charset="0"/>
            </a:endParaRPr>
          </a:p>
          <a:p>
            <a:pPr marL="434975" marR="127635">
              <a:lnSpc>
                <a:spcPct val="90000"/>
              </a:lnSpc>
              <a:spcBef>
                <a:spcPts val="114"/>
              </a:spcBef>
            </a:pPr>
            <a:r>
              <a:rPr sz="2000" dirty="0">
                <a:solidFill>
                  <a:srgbClr val="554A3B"/>
                </a:solidFill>
                <a:latin typeface="Times New Roman" panose="02020603050405020304" pitchFamily="18" charset="0"/>
                <a:cs typeface="Times New Roman" panose="02020603050405020304" pitchFamily="18" charset="0"/>
              </a:rPr>
              <a:t>Party anonymously</a:t>
            </a:r>
            <a:r>
              <a:rPr sz="2000" spc="-90"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publishes  </a:t>
            </a:r>
            <a:r>
              <a:rPr sz="2000" dirty="0">
                <a:solidFill>
                  <a:srgbClr val="554A3B"/>
                </a:solidFill>
                <a:latin typeface="Times New Roman" panose="02020603050405020304" pitchFamily="18" charset="0"/>
                <a:cs typeface="Times New Roman" panose="02020603050405020304" pitchFamily="18" charset="0"/>
              </a:rPr>
              <a:t>his </a:t>
            </a:r>
            <a:r>
              <a:rPr sz="2000" spc="-5" dirty="0">
                <a:solidFill>
                  <a:srgbClr val="554A3B"/>
                </a:solidFill>
                <a:latin typeface="Times New Roman" panose="02020603050405020304" pitchFamily="18" charset="0"/>
                <a:cs typeface="Times New Roman" panose="02020603050405020304" pitchFamily="18" charset="0"/>
              </a:rPr>
              <a:t>or </a:t>
            </a:r>
            <a:r>
              <a:rPr sz="2000" dirty="0">
                <a:solidFill>
                  <a:srgbClr val="554A3B"/>
                </a:solidFill>
                <a:latin typeface="Times New Roman" panose="02020603050405020304" pitchFamily="18" charset="0"/>
                <a:cs typeface="Times New Roman" panose="02020603050405020304" pitchFamily="18" charset="0"/>
              </a:rPr>
              <a:t>her </a:t>
            </a:r>
            <a:r>
              <a:rPr sz="2000" spc="-5" dirty="0">
                <a:solidFill>
                  <a:srgbClr val="554A3B"/>
                </a:solidFill>
                <a:latin typeface="Times New Roman" panose="02020603050405020304" pitchFamily="18" charset="0"/>
                <a:cs typeface="Times New Roman" panose="02020603050405020304" pitchFamily="18" charset="0"/>
              </a:rPr>
              <a:t>message/key(s)  and </a:t>
            </a:r>
            <a:r>
              <a:rPr sz="2000" dirty="0">
                <a:solidFill>
                  <a:srgbClr val="554A3B"/>
                </a:solidFill>
                <a:latin typeface="Times New Roman" panose="02020603050405020304" pitchFamily="18" charset="0"/>
                <a:cs typeface="Times New Roman" panose="02020603050405020304" pitchFamily="18" charset="0"/>
              </a:rPr>
              <a:t>falsely </a:t>
            </a:r>
            <a:r>
              <a:rPr sz="2000" spc="-5" dirty="0">
                <a:solidFill>
                  <a:srgbClr val="554A3B"/>
                </a:solidFill>
                <a:latin typeface="Times New Roman" panose="02020603050405020304" pitchFamily="18" charset="0"/>
                <a:cs typeface="Times New Roman" panose="02020603050405020304" pitchFamily="18" charset="0"/>
              </a:rPr>
              <a:t>claims </a:t>
            </a:r>
            <a:r>
              <a:rPr sz="2000" dirty="0">
                <a:solidFill>
                  <a:srgbClr val="554A3B"/>
                </a:solidFill>
                <a:latin typeface="Times New Roman" panose="02020603050405020304" pitchFamily="18" charset="0"/>
                <a:cs typeface="Times New Roman" panose="02020603050405020304" pitchFamily="18" charset="0"/>
              </a:rPr>
              <a:t>that they  were</a:t>
            </a:r>
            <a:r>
              <a:rPr sz="2000" spc="-30"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stolen.</a:t>
            </a:r>
            <a:endParaRPr sz="2000" dirty="0">
              <a:latin typeface="Times New Roman" panose="02020603050405020304" pitchFamily="18" charset="0"/>
              <a:cs typeface="Times New Roman" panose="02020603050405020304" pitchFamily="18" charset="0"/>
            </a:endParaRPr>
          </a:p>
        </p:txBody>
      </p:sp>
      <p:grpSp>
        <p:nvGrpSpPr>
          <p:cNvPr id="34" name="object 10"/>
          <p:cNvGrpSpPr/>
          <p:nvPr/>
        </p:nvGrpSpPr>
        <p:grpSpPr>
          <a:xfrm>
            <a:off x="7992214" y="3859359"/>
            <a:ext cx="1033549" cy="1687830"/>
            <a:chOff x="6403570" y="4039927"/>
            <a:chExt cx="721995" cy="1687830"/>
          </a:xfrm>
        </p:grpSpPr>
        <p:sp>
          <p:nvSpPr>
            <p:cNvPr id="35" name="object 11"/>
            <p:cNvSpPr/>
            <p:nvPr/>
          </p:nvSpPr>
          <p:spPr>
            <a:xfrm>
              <a:off x="6403568" y="4169435"/>
              <a:ext cx="721995" cy="1558290"/>
            </a:xfrm>
            <a:custGeom>
              <a:avLst/>
              <a:gdLst/>
              <a:ahLst/>
              <a:cxnLst/>
              <a:rect l="l" t="t" r="r" b="b"/>
              <a:pathLst>
                <a:path w="721995" h="1558289">
                  <a:moveTo>
                    <a:pt x="512838" y="248945"/>
                  </a:moveTo>
                  <a:lnTo>
                    <a:pt x="414477" y="238201"/>
                  </a:lnTo>
                  <a:lnTo>
                    <a:pt x="389737" y="177152"/>
                  </a:lnTo>
                  <a:lnTo>
                    <a:pt x="377367" y="165773"/>
                  </a:lnTo>
                  <a:lnTo>
                    <a:pt x="352615" y="130886"/>
                  </a:lnTo>
                  <a:lnTo>
                    <a:pt x="317969" y="104724"/>
                  </a:lnTo>
                  <a:lnTo>
                    <a:pt x="287045" y="87274"/>
                  </a:lnTo>
                  <a:lnTo>
                    <a:pt x="262293" y="91948"/>
                  </a:lnTo>
                  <a:lnTo>
                    <a:pt x="244360" y="111417"/>
                  </a:lnTo>
                  <a:lnTo>
                    <a:pt x="230124" y="170446"/>
                  </a:lnTo>
                  <a:lnTo>
                    <a:pt x="235699" y="238201"/>
                  </a:lnTo>
                  <a:lnTo>
                    <a:pt x="250545" y="303301"/>
                  </a:lnTo>
                  <a:lnTo>
                    <a:pt x="266623" y="353606"/>
                  </a:lnTo>
                  <a:lnTo>
                    <a:pt x="297561" y="405942"/>
                  </a:lnTo>
                  <a:lnTo>
                    <a:pt x="324154" y="427431"/>
                  </a:lnTo>
                  <a:lnTo>
                    <a:pt x="360654" y="427431"/>
                  </a:lnTo>
                  <a:lnTo>
                    <a:pt x="397776" y="412699"/>
                  </a:lnTo>
                  <a:lnTo>
                    <a:pt x="416331" y="375094"/>
                  </a:lnTo>
                  <a:lnTo>
                    <a:pt x="426237" y="327444"/>
                  </a:lnTo>
                  <a:lnTo>
                    <a:pt x="422516" y="268414"/>
                  </a:lnTo>
                  <a:lnTo>
                    <a:pt x="508508" y="275107"/>
                  </a:lnTo>
                  <a:lnTo>
                    <a:pt x="512838" y="248945"/>
                  </a:lnTo>
                  <a:close/>
                </a:path>
                <a:path w="721995" h="1558289">
                  <a:moveTo>
                    <a:pt x="721918" y="1505686"/>
                  </a:moveTo>
                  <a:lnTo>
                    <a:pt x="707085" y="1488236"/>
                  </a:lnTo>
                  <a:lnTo>
                    <a:pt x="639673" y="1486230"/>
                  </a:lnTo>
                  <a:lnTo>
                    <a:pt x="591997" y="1492935"/>
                  </a:lnTo>
                  <a:lnTo>
                    <a:pt x="567893" y="1505686"/>
                  </a:lnTo>
                  <a:lnTo>
                    <a:pt x="571601" y="1475486"/>
                  </a:lnTo>
                  <a:lnTo>
                    <a:pt x="596366" y="1429194"/>
                  </a:lnTo>
                  <a:lnTo>
                    <a:pt x="616762" y="1357401"/>
                  </a:lnTo>
                  <a:lnTo>
                    <a:pt x="633450" y="1296339"/>
                  </a:lnTo>
                  <a:lnTo>
                    <a:pt x="621131" y="1226566"/>
                  </a:lnTo>
                  <a:lnTo>
                    <a:pt x="602526" y="1152080"/>
                  </a:lnTo>
                  <a:lnTo>
                    <a:pt x="565442" y="1066863"/>
                  </a:lnTo>
                  <a:lnTo>
                    <a:pt x="512216" y="988364"/>
                  </a:lnTo>
                  <a:lnTo>
                    <a:pt x="467055" y="931329"/>
                  </a:lnTo>
                  <a:lnTo>
                    <a:pt x="465772" y="930338"/>
                  </a:lnTo>
                  <a:lnTo>
                    <a:pt x="476961" y="876985"/>
                  </a:lnTo>
                  <a:lnTo>
                    <a:pt x="476961" y="809904"/>
                  </a:lnTo>
                  <a:lnTo>
                    <a:pt x="485622" y="813269"/>
                  </a:lnTo>
                  <a:lnTo>
                    <a:pt x="526453" y="830719"/>
                  </a:lnTo>
                  <a:lnTo>
                    <a:pt x="553059" y="859536"/>
                  </a:lnTo>
                  <a:lnTo>
                    <a:pt x="571601" y="852830"/>
                  </a:lnTo>
                  <a:lnTo>
                    <a:pt x="589546" y="833374"/>
                  </a:lnTo>
                  <a:lnTo>
                    <a:pt x="544982" y="807199"/>
                  </a:lnTo>
                  <a:lnTo>
                    <a:pt x="497992" y="793800"/>
                  </a:lnTo>
                  <a:lnTo>
                    <a:pt x="476961" y="783882"/>
                  </a:lnTo>
                  <a:lnTo>
                    <a:pt x="476961" y="781037"/>
                  </a:lnTo>
                  <a:lnTo>
                    <a:pt x="475843" y="759091"/>
                  </a:lnTo>
                  <a:lnTo>
                    <a:pt x="509739" y="752157"/>
                  </a:lnTo>
                  <a:lnTo>
                    <a:pt x="534492" y="734720"/>
                  </a:lnTo>
                  <a:lnTo>
                    <a:pt x="581533" y="706589"/>
                  </a:lnTo>
                  <a:lnTo>
                    <a:pt x="620471" y="667651"/>
                  </a:lnTo>
                  <a:lnTo>
                    <a:pt x="645236" y="603885"/>
                  </a:lnTo>
                  <a:lnTo>
                    <a:pt x="632853" y="582396"/>
                  </a:lnTo>
                  <a:lnTo>
                    <a:pt x="608088" y="547471"/>
                  </a:lnTo>
                  <a:lnTo>
                    <a:pt x="608088" y="617347"/>
                  </a:lnTo>
                  <a:lnTo>
                    <a:pt x="581533" y="662914"/>
                  </a:lnTo>
                  <a:lnTo>
                    <a:pt x="544982" y="706589"/>
                  </a:lnTo>
                  <a:lnTo>
                    <a:pt x="479437" y="734720"/>
                  </a:lnTo>
                  <a:lnTo>
                    <a:pt x="474751" y="737349"/>
                  </a:lnTo>
                  <a:lnTo>
                    <a:pt x="464591" y="630745"/>
                  </a:lnTo>
                  <a:lnTo>
                    <a:pt x="454685" y="565645"/>
                  </a:lnTo>
                  <a:lnTo>
                    <a:pt x="434276" y="517994"/>
                  </a:lnTo>
                  <a:lnTo>
                    <a:pt x="433438" y="516674"/>
                  </a:lnTo>
                  <a:lnTo>
                    <a:pt x="434276" y="516674"/>
                  </a:lnTo>
                  <a:lnTo>
                    <a:pt x="473240" y="518693"/>
                  </a:lnTo>
                  <a:lnTo>
                    <a:pt x="532638" y="532091"/>
                  </a:lnTo>
                  <a:lnTo>
                    <a:pt x="581533" y="568998"/>
                  </a:lnTo>
                  <a:lnTo>
                    <a:pt x="608088" y="617347"/>
                  </a:lnTo>
                  <a:lnTo>
                    <a:pt x="608088" y="547471"/>
                  </a:lnTo>
                  <a:lnTo>
                    <a:pt x="565442" y="518693"/>
                  </a:lnTo>
                  <a:lnTo>
                    <a:pt x="507885" y="483806"/>
                  </a:lnTo>
                  <a:lnTo>
                    <a:pt x="452831" y="473062"/>
                  </a:lnTo>
                  <a:lnTo>
                    <a:pt x="399630" y="466356"/>
                  </a:lnTo>
                  <a:lnTo>
                    <a:pt x="398868" y="467753"/>
                  </a:lnTo>
                  <a:lnTo>
                    <a:pt x="374269" y="452259"/>
                  </a:lnTo>
                  <a:lnTo>
                    <a:pt x="350139" y="452259"/>
                  </a:lnTo>
                  <a:lnTo>
                    <a:pt x="323545" y="465670"/>
                  </a:lnTo>
                  <a:lnTo>
                    <a:pt x="318973" y="484974"/>
                  </a:lnTo>
                  <a:lnTo>
                    <a:pt x="282092" y="471043"/>
                  </a:lnTo>
                  <a:lnTo>
                    <a:pt x="227037" y="446887"/>
                  </a:lnTo>
                  <a:lnTo>
                    <a:pt x="189915" y="440194"/>
                  </a:lnTo>
                  <a:lnTo>
                    <a:pt x="153416" y="427431"/>
                  </a:lnTo>
                  <a:lnTo>
                    <a:pt x="85979" y="399237"/>
                  </a:lnTo>
                  <a:lnTo>
                    <a:pt x="53200" y="366369"/>
                  </a:lnTo>
                  <a:lnTo>
                    <a:pt x="47015" y="340207"/>
                  </a:lnTo>
                  <a:lnTo>
                    <a:pt x="55054" y="289902"/>
                  </a:lnTo>
                  <a:lnTo>
                    <a:pt x="73609" y="237566"/>
                  </a:lnTo>
                  <a:lnTo>
                    <a:pt x="102069" y="178473"/>
                  </a:lnTo>
                  <a:lnTo>
                    <a:pt x="122478" y="132842"/>
                  </a:lnTo>
                  <a:lnTo>
                    <a:pt x="157124" y="91262"/>
                  </a:lnTo>
                  <a:lnTo>
                    <a:pt x="163309" y="106680"/>
                  </a:lnTo>
                  <a:lnTo>
                    <a:pt x="196100" y="113436"/>
                  </a:lnTo>
                  <a:lnTo>
                    <a:pt x="227037" y="104724"/>
                  </a:lnTo>
                  <a:lnTo>
                    <a:pt x="230746" y="84556"/>
                  </a:lnTo>
                  <a:lnTo>
                    <a:pt x="227037" y="61112"/>
                  </a:lnTo>
                  <a:lnTo>
                    <a:pt x="214655" y="34937"/>
                  </a:lnTo>
                  <a:lnTo>
                    <a:pt x="245592" y="26162"/>
                  </a:lnTo>
                  <a:lnTo>
                    <a:pt x="263537" y="34937"/>
                  </a:lnTo>
                  <a:lnTo>
                    <a:pt x="282092" y="58394"/>
                  </a:lnTo>
                  <a:lnTo>
                    <a:pt x="275907" y="84556"/>
                  </a:lnTo>
                  <a:lnTo>
                    <a:pt x="298792" y="84556"/>
                  </a:lnTo>
                  <a:lnTo>
                    <a:pt x="304977" y="52387"/>
                  </a:lnTo>
                  <a:lnTo>
                    <a:pt x="288277" y="21488"/>
                  </a:lnTo>
                  <a:lnTo>
                    <a:pt x="263537" y="2019"/>
                  </a:lnTo>
                  <a:lnTo>
                    <a:pt x="230746" y="0"/>
                  </a:lnTo>
                  <a:lnTo>
                    <a:pt x="189915" y="12763"/>
                  </a:lnTo>
                  <a:lnTo>
                    <a:pt x="206616" y="12763"/>
                  </a:lnTo>
                  <a:lnTo>
                    <a:pt x="165785" y="32232"/>
                  </a:lnTo>
                  <a:lnTo>
                    <a:pt x="133007" y="71793"/>
                  </a:lnTo>
                  <a:lnTo>
                    <a:pt x="89700" y="139611"/>
                  </a:lnTo>
                  <a:lnTo>
                    <a:pt x="55054" y="204647"/>
                  </a:lnTo>
                  <a:lnTo>
                    <a:pt x="17932" y="283197"/>
                  </a:lnTo>
                  <a:lnTo>
                    <a:pt x="0" y="335534"/>
                  </a:lnTo>
                  <a:lnTo>
                    <a:pt x="3708" y="375094"/>
                  </a:lnTo>
                  <a:lnTo>
                    <a:pt x="36499" y="407962"/>
                  </a:lnTo>
                  <a:lnTo>
                    <a:pt x="85979" y="444868"/>
                  </a:lnTo>
                  <a:lnTo>
                    <a:pt x="157124" y="477735"/>
                  </a:lnTo>
                  <a:lnTo>
                    <a:pt x="243116" y="525386"/>
                  </a:lnTo>
                  <a:lnTo>
                    <a:pt x="280238" y="545553"/>
                  </a:lnTo>
                  <a:lnTo>
                    <a:pt x="304977" y="538784"/>
                  </a:lnTo>
                  <a:lnTo>
                    <a:pt x="313270" y="529805"/>
                  </a:lnTo>
                  <a:lnTo>
                    <a:pt x="306844" y="558952"/>
                  </a:lnTo>
                  <a:lnTo>
                    <a:pt x="306844" y="668286"/>
                  </a:lnTo>
                  <a:lnTo>
                    <a:pt x="311162" y="761568"/>
                  </a:lnTo>
                  <a:lnTo>
                    <a:pt x="319214" y="844753"/>
                  </a:lnTo>
                  <a:lnTo>
                    <a:pt x="329730" y="890384"/>
                  </a:lnTo>
                  <a:lnTo>
                    <a:pt x="341477" y="936015"/>
                  </a:lnTo>
                  <a:lnTo>
                    <a:pt x="342696" y="937552"/>
                  </a:lnTo>
                  <a:lnTo>
                    <a:pt x="327875" y="971588"/>
                  </a:lnTo>
                  <a:lnTo>
                    <a:pt x="309308" y="1060831"/>
                  </a:lnTo>
                  <a:lnTo>
                    <a:pt x="287045" y="1159459"/>
                  </a:lnTo>
                  <a:lnTo>
                    <a:pt x="266623" y="1259433"/>
                  </a:lnTo>
                  <a:lnTo>
                    <a:pt x="266623" y="1296339"/>
                  </a:lnTo>
                  <a:lnTo>
                    <a:pt x="287045" y="1362100"/>
                  </a:lnTo>
                  <a:lnTo>
                    <a:pt x="315493" y="1396987"/>
                  </a:lnTo>
                  <a:lnTo>
                    <a:pt x="342099" y="1440599"/>
                  </a:lnTo>
                  <a:lnTo>
                    <a:pt x="360654" y="1472806"/>
                  </a:lnTo>
                  <a:lnTo>
                    <a:pt x="352615" y="1488236"/>
                  </a:lnTo>
                  <a:lnTo>
                    <a:pt x="305600" y="1494955"/>
                  </a:lnTo>
                  <a:lnTo>
                    <a:pt x="229514" y="1507693"/>
                  </a:lnTo>
                  <a:lnTo>
                    <a:pt x="207238" y="1527822"/>
                  </a:lnTo>
                  <a:lnTo>
                    <a:pt x="225793" y="1545272"/>
                  </a:lnTo>
                  <a:lnTo>
                    <a:pt x="268478" y="1558023"/>
                  </a:lnTo>
                  <a:lnTo>
                    <a:pt x="317969" y="1531848"/>
                  </a:lnTo>
                  <a:lnTo>
                    <a:pt x="354469" y="1514411"/>
                  </a:lnTo>
                  <a:lnTo>
                    <a:pt x="401485" y="1507693"/>
                  </a:lnTo>
                  <a:lnTo>
                    <a:pt x="420052" y="1501660"/>
                  </a:lnTo>
                  <a:lnTo>
                    <a:pt x="413867" y="1479511"/>
                  </a:lnTo>
                  <a:lnTo>
                    <a:pt x="360654" y="1423149"/>
                  </a:lnTo>
                  <a:lnTo>
                    <a:pt x="329730" y="1364107"/>
                  </a:lnTo>
                  <a:lnTo>
                    <a:pt x="303123" y="1324521"/>
                  </a:lnTo>
                  <a:lnTo>
                    <a:pt x="299415" y="1285608"/>
                  </a:lnTo>
                  <a:lnTo>
                    <a:pt x="311785" y="1220520"/>
                  </a:lnTo>
                  <a:lnTo>
                    <a:pt x="340245" y="1152753"/>
                  </a:lnTo>
                  <a:lnTo>
                    <a:pt x="371182" y="1037348"/>
                  </a:lnTo>
                  <a:lnTo>
                    <a:pt x="397776" y="969568"/>
                  </a:lnTo>
                  <a:lnTo>
                    <a:pt x="397421" y="963904"/>
                  </a:lnTo>
                  <a:lnTo>
                    <a:pt x="403352" y="964196"/>
                  </a:lnTo>
                  <a:lnTo>
                    <a:pt x="410032" y="963053"/>
                  </a:lnTo>
                  <a:lnTo>
                    <a:pt x="426237" y="984338"/>
                  </a:lnTo>
                  <a:lnTo>
                    <a:pt x="491807" y="1047407"/>
                  </a:lnTo>
                  <a:lnTo>
                    <a:pt x="549351" y="1127925"/>
                  </a:lnTo>
                  <a:lnTo>
                    <a:pt x="586435" y="1211122"/>
                  </a:lnTo>
                  <a:lnTo>
                    <a:pt x="591997" y="1265478"/>
                  </a:lnTo>
                  <a:lnTo>
                    <a:pt x="590143" y="1305064"/>
                  </a:lnTo>
                  <a:lnTo>
                    <a:pt x="574116" y="1394307"/>
                  </a:lnTo>
                  <a:lnTo>
                    <a:pt x="553059" y="1466773"/>
                  </a:lnTo>
                  <a:lnTo>
                    <a:pt x="535114" y="1508366"/>
                  </a:lnTo>
                  <a:lnTo>
                    <a:pt x="530783" y="1534541"/>
                  </a:lnTo>
                  <a:lnTo>
                    <a:pt x="549351" y="1534541"/>
                  </a:lnTo>
                  <a:lnTo>
                    <a:pt x="577824" y="1525816"/>
                  </a:lnTo>
                  <a:lnTo>
                    <a:pt x="586435" y="1527822"/>
                  </a:lnTo>
                  <a:lnTo>
                    <a:pt x="645833" y="1531848"/>
                  </a:lnTo>
                  <a:lnTo>
                    <a:pt x="690994" y="1547279"/>
                  </a:lnTo>
                  <a:lnTo>
                    <a:pt x="707085" y="1538566"/>
                  </a:lnTo>
                  <a:lnTo>
                    <a:pt x="721918" y="1505686"/>
                  </a:lnTo>
                  <a:close/>
                </a:path>
              </a:pathLst>
            </a:custGeom>
            <a:solidFill>
              <a:srgbClr val="FF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6" name="object 12"/>
            <p:cNvSpPr/>
            <p:nvPr/>
          </p:nvSpPr>
          <p:spPr>
            <a:xfrm>
              <a:off x="6863829" y="4039927"/>
              <a:ext cx="105183" cy="132907"/>
            </a:xfrm>
            <a:prstGeom prst="rect">
              <a:avLst/>
            </a:prstGeom>
            <a:blipFill>
              <a:blip r:embed="rId5"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7" name="object 13"/>
            <p:cNvSpPr/>
            <p:nvPr/>
          </p:nvSpPr>
          <p:spPr>
            <a:xfrm>
              <a:off x="6838467" y="4194957"/>
              <a:ext cx="33020" cy="36830"/>
            </a:xfrm>
            <a:custGeom>
              <a:avLst/>
              <a:gdLst/>
              <a:ahLst/>
              <a:cxnLst/>
              <a:rect l="l" t="t" r="r" b="b"/>
              <a:pathLst>
                <a:path w="33020" h="36829">
                  <a:moveTo>
                    <a:pt x="16084" y="0"/>
                  </a:moveTo>
                  <a:lnTo>
                    <a:pt x="4946" y="13400"/>
                  </a:lnTo>
                  <a:lnTo>
                    <a:pt x="0" y="34194"/>
                  </a:lnTo>
                  <a:lnTo>
                    <a:pt x="16084" y="36216"/>
                  </a:lnTo>
                  <a:lnTo>
                    <a:pt x="29692" y="26858"/>
                  </a:lnTo>
                  <a:lnTo>
                    <a:pt x="32790" y="2021"/>
                  </a:lnTo>
                  <a:lnTo>
                    <a:pt x="16084" y="0"/>
                  </a:lnTo>
                  <a:close/>
                </a:path>
              </a:pathLst>
            </a:custGeom>
            <a:solidFill>
              <a:srgbClr val="FF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41</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7"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2207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1014983" y="1828800"/>
            <a:ext cx="10115203" cy="4493623"/>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286603"/>
            <a:ext cx="8908869" cy="129254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ACCESS</a:t>
            </a:r>
            <a:r>
              <a:rPr lang="en-GB" sz="4000" b="1" spc="-10" dirty="0">
                <a:latin typeface="Times New Roman" panose="02020603050405020304" pitchFamily="18" charset="0"/>
                <a:cs typeface="Times New Roman" panose="02020603050405020304" pitchFamily="18" charset="0"/>
              </a:rPr>
              <a:t> </a:t>
            </a:r>
            <a:r>
              <a:rPr lang="en-GB" sz="4000" b="1" dirty="0">
                <a:latin typeface="Times New Roman" panose="02020603050405020304" pitchFamily="18" charset="0"/>
                <a:cs typeface="Times New Roman" panose="02020603050405020304" pitchFamily="18" charset="0"/>
              </a:rPr>
              <a:t>CONTROL</a:t>
            </a:r>
          </a:p>
        </p:txBody>
      </p:sp>
      <p:sp>
        <p:nvSpPr>
          <p:cNvPr id="13" name="object 7"/>
          <p:cNvSpPr txBox="1"/>
          <p:nvPr/>
        </p:nvSpPr>
        <p:spPr>
          <a:xfrm>
            <a:off x="1362513" y="2415187"/>
            <a:ext cx="3763423" cy="2975815"/>
          </a:xfrm>
          <a:prstGeom prst="rect">
            <a:avLst/>
          </a:prstGeom>
        </p:spPr>
        <p:txBody>
          <a:bodyPr vert="horz" wrap="square" lIns="0" tIns="13335" rIns="0" bIns="0" rtlCol="0">
            <a:spAutoFit/>
          </a:bodyPr>
          <a:lstStyle/>
          <a:p>
            <a:pPr marL="355600" indent="-342900">
              <a:spcBef>
                <a:spcPts val="105"/>
              </a:spcBef>
              <a:buClr>
                <a:srgbClr val="FF0000"/>
              </a:buClr>
              <a:buFont typeface="Wingdings" panose="05000000000000000000" pitchFamily="2" charset="2"/>
              <a:buChar char="v"/>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Limit </a:t>
            </a:r>
            <a:r>
              <a:rPr sz="2000" dirty="0">
                <a:solidFill>
                  <a:srgbClr val="554A3B"/>
                </a:solidFill>
                <a:latin typeface="Times New Roman" panose="02020603050405020304" pitchFamily="18" charset="0"/>
                <a:cs typeface="Times New Roman" panose="02020603050405020304" pitchFamily="18" charset="0"/>
              </a:rPr>
              <a:t>&amp; control </a:t>
            </a:r>
            <a:r>
              <a:rPr sz="2000" spc="-5" dirty="0">
                <a:solidFill>
                  <a:srgbClr val="554A3B"/>
                </a:solidFill>
                <a:latin typeface="Times New Roman" panose="02020603050405020304" pitchFamily="18" charset="0"/>
                <a:cs typeface="Times New Roman" panose="02020603050405020304" pitchFamily="18" charset="0"/>
              </a:rPr>
              <a:t>access</a:t>
            </a:r>
            <a:r>
              <a:rPr sz="2000" spc="-95"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to</a:t>
            </a:r>
            <a:r>
              <a:rPr lang="en-US" sz="2000" dirty="0">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host</a:t>
            </a:r>
            <a:r>
              <a:rPr sz="2000" spc="-20"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system/services</a:t>
            </a:r>
            <a:endParaRPr lang="en-US" sz="2000" spc="-5" dirty="0">
              <a:solidFill>
                <a:srgbClr val="554A3B"/>
              </a:solidFill>
              <a:latin typeface="Times New Roman" panose="02020603050405020304" pitchFamily="18" charset="0"/>
              <a:cs typeface="Times New Roman" panose="02020603050405020304" pitchFamily="18" charset="0"/>
            </a:endParaRPr>
          </a:p>
          <a:p>
            <a:pPr marL="355600" indent="-342900">
              <a:spcBef>
                <a:spcPts val="105"/>
              </a:spcBef>
              <a:buClr>
                <a:srgbClr val="FF0000"/>
              </a:buClr>
              <a:buFont typeface="Wingdings" panose="05000000000000000000" pitchFamily="2" charset="2"/>
              <a:buChar char="v"/>
              <a:tabLst>
                <a:tab pos="240665" algn="l"/>
                <a:tab pos="241300" algn="l"/>
              </a:tabLst>
            </a:pPr>
            <a:r>
              <a:rPr lang="en-GB" sz="2000" spc="-5" dirty="0">
                <a:solidFill>
                  <a:srgbClr val="554A3B"/>
                </a:solidFill>
                <a:latin typeface="Times New Roman" panose="02020603050405020304" pitchFamily="18" charset="0"/>
                <a:cs typeface="Times New Roman" panose="02020603050405020304" pitchFamily="18" charset="0"/>
              </a:rPr>
              <a:t>Limit </a:t>
            </a:r>
            <a:r>
              <a:rPr lang="en-GB" sz="2000" dirty="0">
                <a:solidFill>
                  <a:srgbClr val="554A3B"/>
                </a:solidFill>
                <a:latin typeface="Times New Roman" panose="02020603050405020304" pitchFamily="18" charset="0"/>
                <a:cs typeface="Times New Roman" panose="02020603050405020304" pitchFamily="18" charset="0"/>
              </a:rPr>
              <a:t>&amp; control </a:t>
            </a:r>
            <a:r>
              <a:rPr lang="en-GB" sz="2000" spc="-5" dirty="0">
                <a:solidFill>
                  <a:srgbClr val="554A3B"/>
                </a:solidFill>
                <a:latin typeface="Times New Roman" panose="02020603050405020304" pitchFamily="18" charset="0"/>
                <a:cs typeface="Times New Roman" panose="02020603050405020304" pitchFamily="18" charset="0"/>
              </a:rPr>
              <a:t>access</a:t>
            </a:r>
            <a:r>
              <a:rPr lang="en-GB" sz="2000" spc="-95" dirty="0">
                <a:solidFill>
                  <a:srgbClr val="554A3B"/>
                </a:solidFill>
                <a:latin typeface="Times New Roman" panose="02020603050405020304" pitchFamily="18" charset="0"/>
                <a:cs typeface="Times New Roman" panose="02020603050405020304" pitchFamily="18" charset="0"/>
              </a:rPr>
              <a:t> </a:t>
            </a:r>
            <a:r>
              <a:rPr lang="en-GB" sz="2000" spc="5" dirty="0">
                <a:solidFill>
                  <a:srgbClr val="554A3B"/>
                </a:solidFill>
                <a:latin typeface="Times New Roman" panose="02020603050405020304" pitchFamily="18" charset="0"/>
                <a:cs typeface="Times New Roman" panose="02020603050405020304" pitchFamily="18" charset="0"/>
              </a:rPr>
              <a:t>to  </a:t>
            </a:r>
            <a:r>
              <a:rPr lang="en-GB" sz="2000" dirty="0">
                <a:solidFill>
                  <a:srgbClr val="554A3B"/>
                </a:solidFill>
                <a:latin typeface="Times New Roman" panose="02020603050405020304" pitchFamily="18" charset="0"/>
                <a:cs typeface="Times New Roman" panose="02020603050405020304" pitchFamily="18" charset="0"/>
              </a:rPr>
              <a:t>networks</a:t>
            </a:r>
          </a:p>
          <a:p>
            <a:pPr marL="354965" marR="5080" indent="-342900">
              <a:spcBef>
                <a:spcPts val="100"/>
              </a:spcBef>
              <a:buClr>
                <a:srgbClr val="FF0000"/>
              </a:buClr>
              <a:buFont typeface="Wingdings" panose="05000000000000000000" pitchFamily="2" charset="2"/>
              <a:buChar char="v"/>
              <a:tabLst>
                <a:tab pos="240665" algn="l"/>
                <a:tab pos="241300" algn="l"/>
              </a:tabLst>
            </a:pPr>
            <a:r>
              <a:rPr lang="en-GB" sz="2000" dirty="0">
                <a:solidFill>
                  <a:srgbClr val="554A3B"/>
                </a:solidFill>
                <a:latin typeface="Times New Roman" panose="02020603050405020304" pitchFamily="18" charset="0"/>
                <a:cs typeface="Times New Roman" panose="02020603050405020304" pitchFamily="18" charset="0"/>
              </a:rPr>
              <a:t>Authenticate each party</a:t>
            </a:r>
            <a:r>
              <a:rPr lang="en-GB" sz="2000" spc="-165" dirty="0">
                <a:solidFill>
                  <a:srgbClr val="554A3B"/>
                </a:solidFill>
                <a:latin typeface="Times New Roman" panose="02020603050405020304" pitchFamily="18" charset="0"/>
                <a:cs typeface="Times New Roman" panose="02020603050405020304" pitchFamily="18" charset="0"/>
              </a:rPr>
              <a:t> </a:t>
            </a:r>
            <a:r>
              <a:rPr lang="en-GB" sz="2000" spc="-5" dirty="0">
                <a:solidFill>
                  <a:srgbClr val="554A3B"/>
                </a:solidFill>
                <a:latin typeface="Times New Roman" panose="02020603050405020304" pitchFamily="18" charset="0"/>
                <a:cs typeface="Times New Roman" panose="02020603050405020304" pitchFamily="18" charset="0"/>
              </a:rPr>
              <a:t>so  </a:t>
            </a:r>
            <a:r>
              <a:rPr lang="en-GB" sz="2000" dirty="0">
                <a:solidFill>
                  <a:srgbClr val="554A3B"/>
                </a:solidFill>
                <a:latin typeface="Times New Roman" panose="02020603050405020304" pitchFamily="18" charset="0"/>
                <a:cs typeface="Times New Roman" panose="02020603050405020304" pitchFamily="18" charset="0"/>
              </a:rPr>
              <a:t>that </a:t>
            </a:r>
            <a:r>
              <a:rPr lang="en-GB" sz="2000" spc="-5" dirty="0">
                <a:solidFill>
                  <a:srgbClr val="554A3B"/>
                </a:solidFill>
                <a:latin typeface="Times New Roman" panose="02020603050405020304" pitchFamily="18" charset="0"/>
                <a:cs typeface="Times New Roman" panose="02020603050405020304" pitchFamily="18" charset="0"/>
              </a:rPr>
              <a:t>access </a:t>
            </a:r>
            <a:r>
              <a:rPr lang="en-GB" sz="2000" dirty="0">
                <a:solidFill>
                  <a:srgbClr val="554A3B"/>
                </a:solidFill>
                <a:latin typeface="Times New Roman" panose="02020603050405020304" pitchFamily="18" charset="0"/>
                <a:cs typeface="Times New Roman" panose="02020603050405020304" pitchFamily="18" charset="0"/>
              </a:rPr>
              <a:t>rights can </a:t>
            </a:r>
            <a:r>
              <a:rPr lang="en-GB" sz="2000" spc="-5" dirty="0">
                <a:solidFill>
                  <a:srgbClr val="554A3B"/>
                </a:solidFill>
                <a:latin typeface="Times New Roman" panose="02020603050405020304" pitchFamily="18" charset="0"/>
                <a:cs typeface="Times New Roman" panose="02020603050405020304" pitchFamily="18" charset="0"/>
              </a:rPr>
              <a:t>be  assigned</a:t>
            </a:r>
            <a:endParaRPr lang="en-GB" sz="2000" dirty="0">
              <a:latin typeface="Times New Roman" panose="02020603050405020304" pitchFamily="18" charset="0"/>
              <a:cs typeface="Times New Roman" panose="02020603050405020304" pitchFamily="18" charset="0"/>
            </a:endParaRPr>
          </a:p>
          <a:p>
            <a:pPr marL="355600" indent="-342900">
              <a:spcBef>
                <a:spcPts val="484"/>
              </a:spcBef>
              <a:buClr>
                <a:srgbClr val="FF0000"/>
              </a:buClr>
              <a:buFont typeface="Wingdings" panose="05000000000000000000" pitchFamily="2" charset="2"/>
              <a:buChar char="v"/>
              <a:tabLst>
                <a:tab pos="240665" algn="l"/>
                <a:tab pos="241300" algn="l"/>
              </a:tabLst>
            </a:pPr>
            <a:r>
              <a:rPr lang="en-GB" sz="2000" spc="-5" dirty="0">
                <a:solidFill>
                  <a:srgbClr val="554A3B"/>
                </a:solidFill>
                <a:latin typeface="Times New Roman" panose="02020603050405020304" pitchFamily="18" charset="0"/>
                <a:cs typeface="Times New Roman" panose="02020603050405020304" pitchFamily="18" charset="0"/>
              </a:rPr>
              <a:t>More fine-grained</a:t>
            </a:r>
            <a:r>
              <a:rPr lang="en-GB" sz="2000" spc="-40" dirty="0">
                <a:solidFill>
                  <a:srgbClr val="554A3B"/>
                </a:solidFill>
                <a:latin typeface="Times New Roman" panose="02020603050405020304" pitchFamily="18" charset="0"/>
                <a:cs typeface="Times New Roman" panose="02020603050405020304" pitchFamily="18" charset="0"/>
              </a:rPr>
              <a:t> </a:t>
            </a:r>
            <a:r>
              <a:rPr lang="en-GB" sz="2000" dirty="0">
                <a:solidFill>
                  <a:srgbClr val="554A3B"/>
                </a:solidFill>
                <a:latin typeface="Times New Roman" panose="02020603050405020304" pitchFamily="18" charset="0"/>
                <a:cs typeface="Times New Roman" panose="02020603050405020304" pitchFamily="18" charset="0"/>
              </a:rPr>
              <a:t>solutions,</a:t>
            </a:r>
            <a:r>
              <a:rPr lang="en-GB" sz="2000" dirty="0">
                <a:latin typeface="Times New Roman" panose="02020603050405020304" pitchFamily="18" charset="0"/>
                <a:cs typeface="Times New Roman" panose="02020603050405020304" pitchFamily="18" charset="0"/>
              </a:rPr>
              <a:t> </a:t>
            </a:r>
            <a:r>
              <a:rPr lang="en-GB" sz="2000" spc="-5" dirty="0">
                <a:solidFill>
                  <a:srgbClr val="554A3B"/>
                </a:solidFill>
                <a:latin typeface="Times New Roman" panose="02020603050405020304" pitchFamily="18" charset="0"/>
                <a:cs typeface="Times New Roman" panose="02020603050405020304" pitchFamily="18" charset="0"/>
              </a:rPr>
              <a:t>e.g. Digital</a:t>
            </a:r>
            <a:r>
              <a:rPr lang="en-GB" sz="2000" spc="-80" dirty="0">
                <a:solidFill>
                  <a:srgbClr val="554A3B"/>
                </a:solidFill>
                <a:latin typeface="Times New Roman" panose="02020603050405020304" pitchFamily="18" charset="0"/>
                <a:cs typeface="Times New Roman" panose="02020603050405020304" pitchFamily="18" charset="0"/>
              </a:rPr>
              <a:t> </a:t>
            </a:r>
            <a:r>
              <a:rPr lang="en-GB" sz="2000" dirty="0">
                <a:solidFill>
                  <a:srgbClr val="554A3B"/>
                </a:solidFill>
                <a:latin typeface="Times New Roman" panose="02020603050405020304" pitchFamily="18" charset="0"/>
                <a:cs typeface="Times New Roman" panose="02020603050405020304" pitchFamily="18" charset="0"/>
              </a:rPr>
              <a:t>Rights  Management</a:t>
            </a:r>
            <a:endParaRPr lang="en-GB" sz="2000" dirty="0">
              <a:latin typeface="Times New Roman" panose="02020603050405020304" pitchFamily="18" charset="0"/>
              <a:cs typeface="Times New Roman" panose="02020603050405020304" pitchFamily="18" charset="0"/>
            </a:endParaRPr>
          </a:p>
          <a:p>
            <a:pPr marL="614045">
              <a:spcBef>
                <a:spcPts val="825"/>
              </a:spcBef>
            </a:pPr>
            <a:r>
              <a:rPr lang="en-GB" sz="2000" i="1" dirty="0">
                <a:solidFill>
                  <a:srgbClr val="336699"/>
                </a:solidFill>
                <a:latin typeface="Times New Roman" panose="02020603050405020304" pitchFamily="18" charset="0"/>
                <a:cs typeface="Times New Roman" panose="02020603050405020304" pitchFamily="18" charset="0"/>
              </a:rPr>
              <a:t>Auditing</a:t>
            </a:r>
            <a:r>
              <a:rPr lang="en-GB" sz="2000" i="1" spc="-20" dirty="0">
                <a:solidFill>
                  <a:srgbClr val="336699"/>
                </a:solidFill>
                <a:latin typeface="Times New Roman" panose="02020603050405020304" pitchFamily="18" charset="0"/>
                <a:cs typeface="Times New Roman" panose="02020603050405020304" pitchFamily="18" charset="0"/>
              </a:rPr>
              <a:t> </a:t>
            </a:r>
            <a:r>
              <a:rPr lang="en-GB" sz="2000" i="1" dirty="0">
                <a:solidFill>
                  <a:srgbClr val="336699"/>
                </a:solidFill>
                <a:latin typeface="Times New Roman" panose="02020603050405020304" pitchFamily="18" charset="0"/>
                <a:cs typeface="Times New Roman" panose="02020603050405020304" pitchFamily="18" charset="0"/>
              </a:rPr>
              <a:t>Service</a:t>
            </a:r>
            <a:endParaRPr lang="en-GB" sz="2000" dirty="0">
              <a:latin typeface="Times New Roman" panose="02020603050405020304" pitchFamily="18" charset="0"/>
              <a:cs typeface="Times New Roman" panose="02020603050405020304" pitchFamily="18" charset="0"/>
            </a:endParaRPr>
          </a:p>
        </p:txBody>
      </p:sp>
      <p:sp>
        <p:nvSpPr>
          <p:cNvPr id="14" name="object 10"/>
          <p:cNvSpPr txBox="1"/>
          <p:nvPr/>
        </p:nvSpPr>
        <p:spPr>
          <a:xfrm>
            <a:off x="6119358" y="2221147"/>
            <a:ext cx="4088129" cy="964367"/>
          </a:xfrm>
          <a:prstGeom prst="rect">
            <a:avLst/>
          </a:prstGeom>
          <a:ln w="12700">
            <a:solidFill>
              <a:srgbClr val="92A199"/>
            </a:solidFill>
          </a:ln>
        </p:spPr>
        <p:txBody>
          <a:bodyPr vert="horz" wrap="square" lIns="0" tIns="40640" rIns="0" bIns="0" rtlCol="0">
            <a:spAutoFit/>
          </a:bodyPr>
          <a:lstStyle/>
          <a:p>
            <a:pPr marL="548640" indent="-342900">
              <a:spcBef>
                <a:spcPts val="320"/>
              </a:spcBef>
              <a:buClr>
                <a:srgbClr val="FF0000"/>
              </a:buClr>
              <a:buFont typeface="Wingdings" panose="05000000000000000000" pitchFamily="2" charset="2"/>
              <a:buChar char="v"/>
              <a:tabLst>
                <a:tab pos="434975" algn="l"/>
                <a:tab pos="435609" algn="l"/>
              </a:tabLst>
            </a:pPr>
            <a:r>
              <a:rPr sz="2000" b="1" dirty="0">
                <a:solidFill>
                  <a:srgbClr val="554A3B"/>
                </a:solidFill>
                <a:latin typeface="Times New Roman" panose="02020603050405020304" pitchFamily="18" charset="0"/>
                <a:cs typeface="Times New Roman" panose="02020603050405020304" pitchFamily="18" charset="0"/>
              </a:rPr>
              <a:t>REPLAY</a:t>
            </a:r>
            <a:endParaRPr sz="2000" dirty="0">
              <a:latin typeface="Times New Roman" panose="02020603050405020304" pitchFamily="18" charset="0"/>
              <a:cs typeface="Times New Roman" panose="02020603050405020304" pitchFamily="18" charset="0"/>
            </a:endParaRPr>
          </a:p>
          <a:p>
            <a:pPr marL="434975" marR="439420"/>
            <a:r>
              <a:rPr sz="2000" dirty="0">
                <a:solidFill>
                  <a:srgbClr val="554A3B"/>
                </a:solidFill>
                <a:latin typeface="Times New Roman" panose="02020603050405020304" pitchFamily="18" charset="0"/>
                <a:cs typeface="Times New Roman" panose="02020603050405020304" pitchFamily="18" charset="0"/>
              </a:rPr>
              <a:t>Record a </a:t>
            </a:r>
            <a:r>
              <a:rPr sz="2000" spc="-5" dirty="0">
                <a:solidFill>
                  <a:srgbClr val="554A3B"/>
                </a:solidFill>
                <a:latin typeface="Times New Roman" panose="02020603050405020304" pitchFamily="18" charset="0"/>
                <a:cs typeface="Times New Roman" panose="02020603050405020304" pitchFamily="18" charset="0"/>
              </a:rPr>
              <a:t>legitimate  </a:t>
            </a:r>
            <a:r>
              <a:rPr sz="2000" dirty="0">
                <a:solidFill>
                  <a:srgbClr val="554A3B"/>
                </a:solidFill>
                <a:latin typeface="Times New Roman" panose="02020603050405020304" pitchFamily="18" charset="0"/>
                <a:cs typeface="Times New Roman" panose="02020603050405020304" pitchFamily="18" charset="0"/>
              </a:rPr>
              <a:t>message </a:t>
            </a:r>
            <a:r>
              <a:rPr sz="2000" spc="-5" dirty="0">
                <a:solidFill>
                  <a:srgbClr val="554A3B"/>
                </a:solidFill>
                <a:latin typeface="Times New Roman" panose="02020603050405020304" pitchFamily="18" charset="0"/>
                <a:cs typeface="Times New Roman" panose="02020603050405020304" pitchFamily="18" charset="0"/>
              </a:rPr>
              <a:t>e.g. </a:t>
            </a:r>
            <a:r>
              <a:rPr sz="2000" dirty="0">
                <a:solidFill>
                  <a:srgbClr val="554A3B"/>
                </a:solidFill>
                <a:latin typeface="Times New Roman" panose="02020603050405020304" pitchFamily="18" charset="0"/>
                <a:cs typeface="Times New Roman" panose="02020603050405020304" pitchFamily="18" charset="0"/>
              </a:rPr>
              <a:t>a </a:t>
            </a:r>
            <a:r>
              <a:rPr sz="2000" spc="-5" dirty="0">
                <a:solidFill>
                  <a:srgbClr val="554A3B"/>
                </a:solidFill>
                <a:latin typeface="Times New Roman" panose="02020603050405020304" pitchFamily="18" charset="0"/>
                <a:cs typeface="Times New Roman" panose="02020603050405020304" pitchFamily="18" charset="0"/>
              </a:rPr>
              <a:t>login,</a:t>
            </a:r>
            <a:r>
              <a:rPr sz="2000" spc="-114"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and  </a:t>
            </a:r>
            <a:r>
              <a:rPr sz="2000" dirty="0">
                <a:solidFill>
                  <a:srgbClr val="554A3B"/>
                </a:solidFill>
                <a:latin typeface="Times New Roman" panose="02020603050405020304" pitchFamily="18" charset="0"/>
                <a:cs typeface="Times New Roman" panose="02020603050405020304" pitchFamily="18" charset="0"/>
              </a:rPr>
              <a:t>replay</a:t>
            </a:r>
            <a:r>
              <a:rPr sz="2000" spc="-40"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later</a:t>
            </a:r>
            <a:endParaRPr sz="2000" dirty="0">
              <a:latin typeface="Times New Roman" panose="02020603050405020304" pitchFamily="18" charset="0"/>
              <a:cs typeface="Times New Roman" panose="02020603050405020304" pitchFamily="18" charset="0"/>
            </a:endParaRPr>
          </a:p>
        </p:txBody>
      </p:sp>
      <p:grpSp>
        <p:nvGrpSpPr>
          <p:cNvPr id="15" name="object 12"/>
          <p:cNvGrpSpPr/>
          <p:nvPr/>
        </p:nvGrpSpPr>
        <p:grpSpPr>
          <a:xfrm>
            <a:off x="6661116" y="3807701"/>
            <a:ext cx="3094990" cy="2274570"/>
            <a:chOff x="5137116" y="3807701"/>
            <a:chExt cx="3094990" cy="2274570"/>
          </a:xfrm>
        </p:grpSpPr>
        <p:sp>
          <p:nvSpPr>
            <p:cNvPr id="16" name="object 13"/>
            <p:cNvSpPr/>
            <p:nvPr/>
          </p:nvSpPr>
          <p:spPr>
            <a:xfrm>
              <a:off x="6070600" y="4100448"/>
              <a:ext cx="722630" cy="929005"/>
            </a:xfrm>
            <a:custGeom>
              <a:avLst/>
              <a:gdLst/>
              <a:ahLst/>
              <a:cxnLst/>
              <a:rect l="l" t="t" r="r" b="b"/>
              <a:pathLst>
                <a:path w="722629" h="929004">
                  <a:moveTo>
                    <a:pt x="665010" y="843621"/>
                  </a:moveTo>
                  <a:lnTo>
                    <a:pt x="636524" y="844676"/>
                  </a:lnTo>
                  <a:lnTo>
                    <a:pt x="682371" y="928751"/>
                  </a:lnTo>
                  <a:lnTo>
                    <a:pt x="708317" y="871982"/>
                  </a:lnTo>
                  <a:lnTo>
                    <a:pt x="672592" y="871982"/>
                  </a:lnTo>
                  <a:lnTo>
                    <a:pt x="665988" y="865886"/>
                  </a:lnTo>
                  <a:lnTo>
                    <a:pt x="665554" y="856742"/>
                  </a:lnTo>
                  <a:lnTo>
                    <a:pt x="665010" y="843621"/>
                  </a:lnTo>
                  <a:close/>
                </a:path>
                <a:path w="722629" h="929004">
                  <a:moveTo>
                    <a:pt x="693551" y="842564"/>
                  </a:moveTo>
                  <a:lnTo>
                    <a:pt x="665010" y="843621"/>
                  </a:lnTo>
                  <a:lnTo>
                    <a:pt x="665606" y="858012"/>
                  </a:lnTo>
                  <a:lnTo>
                    <a:pt x="665988" y="865886"/>
                  </a:lnTo>
                  <a:lnTo>
                    <a:pt x="672592" y="871982"/>
                  </a:lnTo>
                  <a:lnTo>
                    <a:pt x="680466" y="871601"/>
                  </a:lnTo>
                  <a:lnTo>
                    <a:pt x="688340" y="871346"/>
                  </a:lnTo>
                  <a:lnTo>
                    <a:pt x="694435" y="864615"/>
                  </a:lnTo>
                  <a:lnTo>
                    <a:pt x="694181" y="856742"/>
                  </a:lnTo>
                  <a:lnTo>
                    <a:pt x="693551" y="842564"/>
                  </a:lnTo>
                  <a:close/>
                </a:path>
                <a:path w="722629" h="929004">
                  <a:moveTo>
                    <a:pt x="722249" y="841501"/>
                  </a:moveTo>
                  <a:lnTo>
                    <a:pt x="693551" y="842564"/>
                  </a:lnTo>
                  <a:lnTo>
                    <a:pt x="694181" y="856742"/>
                  </a:lnTo>
                  <a:lnTo>
                    <a:pt x="694435" y="864615"/>
                  </a:lnTo>
                  <a:lnTo>
                    <a:pt x="688340" y="871346"/>
                  </a:lnTo>
                  <a:lnTo>
                    <a:pt x="680466" y="871601"/>
                  </a:lnTo>
                  <a:lnTo>
                    <a:pt x="672592" y="871982"/>
                  </a:lnTo>
                  <a:lnTo>
                    <a:pt x="708317" y="871982"/>
                  </a:lnTo>
                  <a:lnTo>
                    <a:pt x="722249" y="841501"/>
                  </a:lnTo>
                  <a:close/>
                </a:path>
                <a:path w="722629" h="929004">
                  <a:moveTo>
                    <a:pt x="15748" y="0"/>
                  </a:moveTo>
                  <a:lnTo>
                    <a:pt x="6476" y="0"/>
                  </a:lnTo>
                  <a:lnTo>
                    <a:pt x="0" y="6476"/>
                  </a:lnTo>
                  <a:lnTo>
                    <a:pt x="0" y="22225"/>
                  </a:lnTo>
                  <a:lnTo>
                    <a:pt x="6476" y="28575"/>
                  </a:lnTo>
                  <a:lnTo>
                    <a:pt x="15748" y="28575"/>
                  </a:lnTo>
                  <a:lnTo>
                    <a:pt x="32638" y="28956"/>
                  </a:lnTo>
                  <a:lnTo>
                    <a:pt x="82169" y="33274"/>
                  </a:lnTo>
                  <a:lnTo>
                    <a:pt x="146558" y="46862"/>
                  </a:lnTo>
                  <a:lnTo>
                    <a:pt x="208661" y="68706"/>
                  </a:lnTo>
                  <a:lnTo>
                    <a:pt x="268224" y="98678"/>
                  </a:lnTo>
                  <a:lnTo>
                    <a:pt x="325120" y="136398"/>
                  </a:lnTo>
                  <a:lnTo>
                    <a:pt x="378840" y="181228"/>
                  </a:lnTo>
                  <a:lnTo>
                    <a:pt x="429005" y="232790"/>
                  </a:lnTo>
                  <a:lnTo>
                    <a:pt x="475488" y="290830"/>
                  </a:lnTo>
                  <a:lnTo>
                    <a:pt x="517905" y="354583"/>
                  </a:lnTo>
                  <a:lnTo>
                    <a:pt x="537336" y="388619"/>
                  </a:lnTo>
                  <a:lnTo>
                    <a:pt x="555625" y="423925"/>
                  </a:lnTo>
                  <a:lnTo>
                    <a:pt x="572770" y="460501"/>
                  </a:lnTo>
                  <a:lnTo>
                    <a:pt x="588645" y="498348"/>
                  </a:lnTo>
                  <a:lnTo>
                    <a:pt x="602996" y="537209"/>
                  </a:lnTo>
                  <a:lnTo>
                    <a:pt x="616330" y="577214"/>
                  </a:lnTo>
                  <a:lnTo>
                    <a:pt x="628015" y="618108"/>
                  </a:lnTo>
                  <a:lnTo>
                    <a:pt x="638428" y="660145"/>
                  </a:lnTo>
                  <a:lnTo>
                    <a:pt x="647319" y="703071"/>
                  </a:lnTo>
                  <a:lnTo>
                    <a:pt x="654684" y="746759"/>
                  </a:lnTo>
                  <a:lnTo>
                    <a:pt x="660400" y="791209"/>
                  </a:lnTo>
                  <a:lnTo>
                    <a:pt x="664718" y="836549"/>
                  </a:lnTo>
                  <a:lnTo>
                    <a:pt x="665010" y="843621"/>
                  </a:lnTo>
                  <a:lnTo>
                    <a:pt x="693551" y="842564"/>
                  </a:lnTo>
                  <a:lnTo>
                    <a:pt x="688848" y="787526"/>
                  </a:lnTo>
                  <a:lnTo>
                    <a:pt x="682878" y="741933"/>
                  </a:lnTo>
                  <a:lnTo>
                    <a:pt x="675258" y="697230"/>
                  </a:lnTo>
                  <a:lnTo>
                    <a:pt x="666242" y="653288"/>
                  </a:lnTo>
                  <a:lnTo>
                    <a:pt x="655447" y="610234"/>
                  </a:lnTo>
                  <a:lnTo>
                    <a:pt x="643381" y="568198"/>
                  </a:lnTo>
                  <a:lnTo>
                    <a:pt x="629793" y="527303"/>
                  </a:lnTo>
                  <a:lnTo>
                    <a:pt x="614933" y="487299"/>
                  </a:lnTo>
                  <a:lnTo>
                    <a:pt x="598551" y="448437"/>
                  </a:lnTo>
                  <a:lnTo>
                    <a:pt x="581025" y="410718"/>
                  </a:lnTo>
                  <a:lnTo>
                    <a:pt x="562101" y="374395"/>
                  </a:lnTo>
                  <a:lnTo>
                    <a:pt x="542035" y="339344"/>
                  </a:lnTo>
                  <a:lnTo>
                    <a:pt x="520700" y="305688"/>
                  </a:lnTo>
                  <a:lnTo>
                    <a:pt x="498221" y="273431"/>
                  </a:lnTo>
                  <a:lnTo>
                    <a:pt x="474725" y="242569"/>
                  </a:lnTo>
                  <a:lnTo>
                    <a:pt x="450088" y="213359"/>
                  </a:lnTo>
                  <a:lnTo>
                    <a:pt x="397763" y="159765"/>
                  </a:lnTo>
                  <a:lnTo>
                    <a:pt x="341502" y="112902"/>
                  </a:lnTo>
                  <a:lnTo>
                    <a:pt x="281813" y="73659"/>
                  </a:lnTo>
                  <a:lnTo>
                    <a:pt x="219075" y="42037"/>
                  </a:lnTo>
                  <a:lnTo>
                    <a:pt x="153415" y="19050"/>
                  </a:lnTo>
                  <a:lnTo>
                    <a:pt x="85598" y="4952"/>
                  </a:lnTo>
                  <a:lnTo>
                    <a:pt x="33147" y="381"/>
                  </a:lnTo>
                  <a:lnTo>
                    <a:pt x="15748" y="0"/>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7" name="object 14"/>
            <p:cNvSpPr/>
            <p:nvPr/>
          </p:nvSpPr>
          <p:spPr>
            <a:xfrm>
              <a:off x="6400800" y="5105399"/>
              <a:ext cx="735330" cy="976630"/>
            </a:xfrm>
            <a:custGeom>
              <a:avLst/>
              <a:gdLst/>
              <a:ahLst/>
              <a:cxnLst/>
              <a:rect l="l" t="t" r="r" b="b"/>
              <a:pathLst>
                <a:path w="735329" h="976629">
                  <a:moveTo>
                    <a:pt x="735012" y="0"/>
                  </a:moveTo>
                  <a:lnTo>
                    <a:pt x="0" y="0"/>
                  </a:lnTo>
                  <a:lnTo>
                    <a:pt x="0" y="976312"/>
                  </a:lnTo>
                  <a:lnTo>
                    <a:pt x="735012" y="976312"/>
                  </a:lnTo>
                  <a:lnTo>
                    <a:pt x="735012" y="0"/>
                  </a:lnTo>
                  <a:close/>
                </a:path>
              </a:pathLst>
            </a:custGeom>
            <a:solidFill>
              <a:srgbClr val="FFFFDB"/>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8" name="object 15"/>
            <p:cNvSpPr/>
            <p:nvPr/>
          </p:nvSpPr>
          <p:spPr>
            <a:xfrm>
              <a:off x="6757251" y="5245152"/>
              <a:ext cx="197091" cy="216477"/>
            </a:xfrm>
            <a:prstGeom prst="rect">
              <a:avLst/>
            </a:prstGeom>
            <a:blipFill>
              <a:blip r:embed="rId5"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9" name="object 16"/>
            <p:cNvSpPr/>
            <p:nvPr/>
          </p:nvSpPr>
          <p:spPr>
            <a:xfrm>
              <a:off x="6400800" y="5105437"/>
              <a:ext cx="733425" cy="974090"/>
            </a:xfrm>
            <a:custGeom>
              <a:avLst/>
              <a:gdLst/>
              <a:ahLst/>
              <a:cxnLst/>
              <a:rect l="l" t="t" r="r" b="b"/>
              <a:pathLst>
                <a:path w="733425" h="974089">
                  <a:moveTo>
                    <a:pt x="732828" y="98399"/>
                  </a:moveTo>
                  <a:lnTo>
                    <a:pt x="702716" y="101142"/>
                  </a:lnTo>
                  <a:lnTo>
                    <a:pt x="697636" y="92887"/>
                  </a:lnTo>
                  <a:lnTo>
                    <a:pt x="722668" y="62966"/>
                  </a:lnTo>
                  <a:lnTo>
                    <a:pt x="717600" y="54711"/>
                  </a:lnTo>
                  <a:lnTo>
                    <a:pt x="692556" y="81864"/>
                  </a:lnTo>
                  <a:lnTo>
                    <a:pt x="687476" y="81864"/>
                  </a:lnTo>
                  <a:lnTo>
                    <a:pt x="687476" y="43688"/>
                  </a:lnTo>
                  <a:lnTo>
                    <a:pt x="682371" y="38176"/>
                  </a:lnTo>
                  <a:lnTo>
                    <a:pt x="674751" y="40919"/>
                  </a:lnTo>
                  <a:lnTo>
                    <a:pt x="677291" y="81864"/>
                  </a:lnTo>
                  <a:lnTo>
                    <a:pt x="672223" y="84607"/>
                  </a:lnTo>
                  <a:lnTo>
                    <a:pt x="651903" y="62966"/>
                  </a:lnTo>
                  <a:lnTo>
                    <a:pt x="637019" y="60223"/>
                  </a:lnTo>
                  <a:lnTo>
                    <a:pt x="639559" y="71208"/>
                  </a:lnTo>
                  <a:lnTo>
                    <a:pt x="662063" y="95631"/>
                  </a:lnTo>
                  <a:lnTo>
                    <a:pt x="662063" y="109423"/>
                  </a:lnTo>
                  <a:lnTo>
                    <a:pt x="654443" y="136944"/>
                  </a:lnTo>
                  <a:lnTo>
                    <a:pt x="654443" y="202679"/>
                  </a:lnTo>
                  <a:lnTo>
                    <a:pt x="644258" y="254660"/>
                  </a:lnTo>
                  <a:lnTo>
                    <a:pt x="616686" y="328637"/>
                  </a:lnTo>
                  <a:lnTo>
                    <a:pt x="596341" y="361340"/>
                  </a:lnTo>
                  <a:lnTo>
                    <a:pt x="540816" y="391629"/>
                  </a:lnTo>
                  <a:lnTo>
                    <a:pt x="464972" y="402653"/>
                  </a:lnTo>
                  <a:lnTo>
                    <a:pt x="462788" y="402221"/>
                  </a:lnTo>
                  <a:lnTo>
                    <a:pt x="447890" y="384530"/>
                  </a:lnTo>
                  <a:lnTo>
                    <a:pt x="413791" y="372364"/>
                  </a:lnTo>
                  <a:lnTo>
                    <a:pt x="394893" y="373507"/>
                  </a:lnTo>
                  <a:lnTo>
                    <a:pt x="377037" y="385292"/>
                  </a:lnTo>
                  <a:lnTo>
                    <a:pt x="353529" y="369989"/>
                  </a:lnTo>
                  <a:lnTo>
                    <a:pt x="338302" y="369989"/>
                  </a:lnTo>
                  <a:lnTo>
                    <a:pt x="300532" y="328637"/>
                  </a:lnTo>
                  <a:lnTo>
                    <a:pt x="262788" y="271195"/>
                  </a:lnTo>
                  <a:lnTo>
                    <a:pt x="250088" y="227507"/>
                  </a:lnTo>
                  <a:lnTo>
                    <a:pt x="245008" y="188925"/>
                  </a:lnTo>
                  <a:lnTo>
                    <a:pt x="242455" y="128701"/>
                  </a:lnTo>
                  <a:lnTo>
                    <a:pt x="245008" y="96037"/>
                  </a:lnTo>
                  <a:lnTo>
                    <a:pt x="239928" y="71208"/>
                  </a:lnTo>
                  <a:lnTo>
                    <a:pt x="239928" y="51943"/>
                  </a:lnTo>
                  <a:lnTo>
                    <a:pt x="252628" y="16497"/>
                  </a:lnTo>
                  <a:lnTo>
                    <a:pt x="252628" y="2743"/>
                  </a:lnTo>
                  <a:lnTo>
                    <a:pt x="247548" y="2743"/>
                  </a:lnTo>
                  <a:lnTo>
                    <a:pt x="227215" y="46431"/>
                  </a:lnTo>
                  <a:lnTo>
                    <a:pt x="219595" y="43688"/>
                  </a:lnTo>
                  <a:lnTo>
                    <a:pt x="209791" y="2743"/>
                  </a:lnTo>
                  <a:lnTo>
                    <a:pt x="204711" y="0"/>
                  </a:lnTo>
                  <a:lnTo>
                    <a:pt x="199631" y="2743"/>
                  </a:lnTo>
                  <a:lnTo>
                    <a:pt x="207251" y="43688"/>
                  </a:lnTo>
                  <a:lnTo>
                    <a:pt x="199631" y="46431"/>
                  </a:lnTo>
                  <a:lnTo>
                    <a:pt x="164058" y="24790"/>
                  </a:lnTo>
                  <a:lnTo>
                    <a:pt x="156438" y="27520"/>
                  </a:lnTo>
                  <a:lnTo>
                    <a:pt x="156438" y="38176"/>
                  </a:lnTo>
                  <a:lnTo>
                    <a:pt x="199631" y="65735"/>
                  </a:lnTo>
                  <a:lnTo>
                    <a:pt x="194551" y="71208"/>
                  </a:lnTo>
                  <a:lnTo>
                    <a:pt x="164058" y="73990"/>
                  </a:lnTo>
                  <a:lnTo>
                    <a:pt x="154254" y="79502"/>
                  </a:lnTo>
                  <a:lnTo>
                    <a:pt x="161518" y="87744"/>
                  </a:lnTo>
                  <a:lnTo>
                    <a:pt x="204711" y="85013"/>
                  </a:lnTo>
                  <a:lnTo>
                    <a:pt x="219595" y="101549"/>
                  </a:lnTo>
                  <a:lnTo>
                    <a:pt x="222135" y="123190"/>
                  </a:lnTo>
                  <a:lnTo>
                    <a:pt x="222135" y="208191"/>
                  </a:lnTo>
                  <a:lnTo>
                    <a:pt x="232295" y="273926"/>
                  </a:lnTo>
                  <a:lnTo>
                    <a:pt x="247548" y="312508"/>
                  </a:lnTo>
                  <a:lnTo>
                    <a:pt x="280212" y="361708"/>
                  </a:lnTo>
                  <a:lnTo>
                    <a:pt x="330657" y="413677"/>
                  </a:lnTo>
                  <a:lnTo>
                    <a:pt x="337578" y="418934"/>
                  </a:lnTo>
                  <a:lnTo>
                    <a:pt x="328117" y="429806"/>
                  </a:lnTo>
                  <a:lnTo>
                    <a:pt x="300177" y="471131"/>
                  </a:lnTo>
                  <a:lnTo>
                    <a:pt x="281305" y="520331"/>
                  </a:lnTo>
                  <a:lnTo>
                    <a:pt x="262420" y="595909"/>
                  </a:lnTo>
                  <a:lnTo>
                    <a:pt x="259880" y="656145"/>
                  </a:lnTo>
                  <a:lnTo>
                    <a:pt x="267512" y="702589"/>
                  </a:lnTo>
                  <a:lnTo>
                    <a:pt x="269316" y="705878"/>
                  </a:lnTo>
                  <a:lnTo>
                    <a:pt x="265328" y="734072"/>
                  </a:lnTo>
                  <a:lnTo>
                    <a:pt x="262788" y="754545"/>
                  </a:lnTo>
                  <a:lnTo>
                    <a:pt x="246456" y="803744"/>
                  </a:lnTo>
                  <a:lnTo>
                    <a:pt x="221043" y="837996"/>
                  </a:lnTo>
                  <a:lnTo>
                    <a:pt x="202171" y="853338"/>
                  </a:lnTo>
                  <a:lnTo>
                    <a:pt x="183299" y="853338"/>
                  </a:lnTo>
                  <a:lnTo>
                    <a:pt x="164058" y="837996"/>
                  </a:lnTo>
                  <a:lnTo>
                    <a:pt x="151714" y="805319"/>
                  </a:lnTo>
                  <a:lnTo>
                    <a:pt x="137566" y="750608"/>
                  </a:lnTo>
                  <a:lnTo>
                    <a:pt x="128854" y="694321"/>
                  </a:lnTo>
                  <a:lnTo>
                    <a:pt x="130302" y="651814"/>
                  </a:lnTo>
                  <a:lnTo>
                    <a:pt x="137566" y="635266"/>
                  </a:lnTo>
                  <a:lnTo>
                    <a:pt x="136474" y="620318"/>
                  </a:lnTo>
                  <a:lnTo>
                    <a:pt x="105981" y="623087"/>
                  </a:lnTo>
                  <a:lnTo>
                    <a:pt x="84569" y="628599"/>
                  </a:lnTo>
                  <a:lnTo>
                    <a:pt x="62064" y="647877"/>
                  </a:lnTo>
                  <a:lnTo>
                    <a:pt x="39204" y="665581"/>
                  </a:lnTo>
                  <a:lnTo>
                    <a:pt x="26492" y="668337"/>
                  </a:lnTo>
                  <a:lnTo>
                    <a:pt x="12700" y="664019"/>
                  </a:lnTo>
                  <a:lnTo>
                    <a:pt x="0" y="676605"/>
                  </a:lnTo>
                  <a:lnTo>
                    <a:pt x="0" y="689991"/>
                  </a:lnTo>
                  <a:lnTo>
                    <a:pt x="8712" y="698258"/>
                  </a:lnTo>
                  <a:lnTo>
                    <a:pt x="37744" y="698258"/>
                  </a:lnTo>
                  <a:lnTo>
                    <a:pt x="56984" y="684872"/>
                  </a:lnTo>
                  <a:lnTo>
                    <a:pt x="73317" y="660069"/>
                  </a:lnTo>
                  <a:lnTo>
                    <a:pt x="91097" y="645121"/>
                  </a:lnTo>
                  <a:lnTo>
                    <a:pt x="105981" y="647877"/>
                  </a:lnTo>
                  <a:lnTo>
                    <a:pt x="111061" y="657326"/>
                  </a:lnTo>
                  <a:lnTo>
                    <a:pt x="111061" y="710857"/>
                  </a:lnTo>
                  <a:lnTo>
                    <a:pt x="118681" y="756119"/>
                  </a:lnTo>
                  <a:lnTo>
                    <a:pt x="128854" y="821855"/>
                  </a:lnTo>
                  <a:lnTo>
                    <a:pt x="145186" y="877747"/>
                  </a:lnTo>
                  <a:lnTo>
                    <a:pt x="194551" y="894283"/>
                  </a:lnTo>
                  <a:lnTo>
                    <a:pt x="223583" y="883259"/>
                  </a:lnTo>
                  <a:lnTo>
                    <a:pt x="250088" y="861212"/>
                  </a:lnTo>
                  <a:lnTo>
                    <a:pt x="281660" y="820280"/>
                  </a:lnTo>
                  <a:lnTo>
                    <a:pt x="307073" y="772261"/>
                  </a:lnTo>
                  <a:lnTo>
                    <a:pt x="311124" y="758698"/>
                  </a:lnTo>
                  <a:lnTo>
                    <a:pt x="311429" y="758875"/>
                  </a:lnTo>
                  <a:lnTo>
                    <a:pt x="339369" y="758875"/>
                  </a:lnTo>
                  <a:lnTo>
                    <a:pt x="369519" y="743915"/>
                  </a:lnTo>
                  <a:lnTo>
                    <a:pt x="394893" y="730135"/>
                  </a:lnTo>
                  <a:lnTo>
                    <a:pt x="398272" y="722668"/>
                  </a:lnTo>
                  <a:lnTo>
                    <a:pt x="445008" y="722668"/>
                  </a:lnTo>
                  <a:lnTo>
                    <a:pt x="460235" y="726986"/>
                  </a:lnTo>
                  <a:lnTo>
                    <a:pt x="470395" y="741946"/>
                  </a:lnTo>
                  <a:lnTo>
                    <a:pt x="474408" y="754545"/>
                  </a:lnTo>
                  <a:lnTo>
                    <a:pt x="466788" y="776198"/>
                  </a:lnTo>
                  <a:lnTo>
                    <a:pt x="451523" y="800989"/>
                  </a:lnTo>
                  <a:lnTo>
                    <a:pt x="428675" y="833666"/>
                  </a:lnTo>
                  <a:lnTo>
                    <a:pt x="384403" y="895464"/>
                  </a:lnTo>
                  <a:lnTo>
                    <a:pt x="384403" y="951750"/>
                  </a:lnTo>
                  <a:lnTo>
                    <a:pt x="390918" y="961186"/>
                  </a:lnTo>
                  <a:lnTo>
                    <a:pt x="403263" y="963942"/>
                  </a:lnTo>
                  <a:lnTo>
                    <a:pt x="445008" y="955675"/>
                  </a:lnTo>
                  <a:lnTo>
                    <a:pt x="470395" y="952931"/>
                  </a:lnTo>
                  <a:lnTo>
                    <a:pt x="494372" y="968273"/>
                  </a:lnTo>
                  <a:lnTo>
                    <a:pt x="512140" y="973785"/>
                  </a:lnTo>
                  <a:lnTo>
                    <a:pt x="523392" y="969454"/>
                  </a:lnTo>
                  <a:lnTo>
                    <a:pt x="531037" y="957249"/>
                  </a:lnTo>
                  <a:lnTo>
                    <a:pt x="523392" y="943483"/>
                  </a:lnTo>
                  <a:lnTo>
                    <a:pt x="496912" y="932459"/>
                  </a:lnTo>
                  <a:lnTo>
                    <a:pt x="471868" y="932459"/>
                  </a:lnTo>
                  <a:lnTo>
                    <a:pt x="432663" y="939152"/>
                  </a:lnTo>
                  <a:lnTo>
                    <a:pt x="407250" y="939152"/>
                  </a:lnTo>
                  <a:lnTo>
                    <a:pt x="405803" y="931278"/>
                  </a:lnTo>
                  <a:lnTo>
                    <a:pt x="403263" y="918679"/>
                  </a:lnTo>
                  <a:lnTo>
                    <a:pt x="409778" y="902144"/>
                  </a:lnTo>
                  <a:lnTo>
                    <a:pt x="418490" y="878928"/>
                  </a:lnTo>
                  <a:lnTo>
                    <a:pt x="439928" y="849007"/>
                  </a:lnTo>
                  <a:lnTo>
                    <a:pt x="467855" y="815949"/>
                  </a:lnTo>
                  <a:lnTo>
                    <a:pt x="489292" y="776198"/>
                  </a:lnTo>
                  <a:lnTo>
                    <a:pt x="496912" y="750214"/>
                  </a:lnTo>
                  <a:lnTo>
                    <a:pt x="494372" y="725424"/>
                  </a:lnTo>
                  <a:lnTo>
                    <a:pt x="483120" y="709282"/>
                  </a:lnTo>
                  <a:lnTo>
                    <a:pt x="456603" y="696683"/>
                  </a:lnTo>
                  <a:lnTo>
                    <a:pt x="406146" y="693839"/>
                  </a:lnTo>
                  <a:lnTo>
                    <a:pt x="406146" y="664413"/>
                  </a:lnTo>
                  <a:lnTo>
                    <a:pt x="398538" y="628599"/>
                  </a:lnTo>
                  <a:lnTo>
                    <a:pt x="390918" y="591578"/>
                  </a:lnTo>
                  <a:lnTo>
                    <a:pt x="398538" y="553402"/>
                  </a:lnTo>
                  <a:lnTo>
                    <a:pt x="410159" y="520331"/>
                  </a:lnTo>
                  <a:lnTo>
                    <a:pt x="437743" y="480606"/>
                  </a:lnTo>
                  <a:lnTo>
                    <a:pt x="456387" y="443318"/>
                  </a:lnTo>
                  <a:lnTo>
                    <a:pt x="508152" y="432587"/>
                  </a:lnTo>
                  <a:lnTo>
                    <a:pt x="566229" y="410540"/>
                  </a:lnTo>
                  <a:lnTo>
                    <a:pt x="614146" y="375094"/>
                  </a:lnTo>
                  <a:lnTo>
                    <a:pt x="642099" y="328637"/>
                  </a:lnTo>
                  <a:lnTo>
                    <a:pt x="667143" y="249148"/>
                  </a:lnTo>
                  <a:lnTo>
                    <a:pt x="674751" y="175158"/>
                  </a:lnTo>
                  <a:lnTo>
                    <a:pt x="674751" y="139725"/>
                  </a:lnTo>
                  <a:lnTo>
                    <a:pt x="687476" y="117678"/>
                  </a:lnTo>
                  <a:lnTo>
                    <a:pt x="709980" y="109423"/>
                  </a:lnTo>
                  <a:lnTo>
                    <a:pt x="730288" y="109423"/>
                  </a:lnTo>
                  <a:lnTo>
                    <a:pt x="732828" y="98399"/>
                  </a:lnTo>
                  <a:close/>
                </a:path>
              </a:pathLst>
            </a:custGeom>
            <a:solidFill>
              <a:srgbClr val="FF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0" name="object 17"/>
            <p:cNvSpPr/>
            <p:nvPr/>
          </p:nvSpPr>
          <p:spPr>
            <a:xfrm>
              <a:off x="5861050" y="4071873"/>
              <a:ext cx="1879600" cy="85725"/>
            </a:xfrm>
            <a:custGeom>
              <a:avLst/>
              <a:gdLst/>
              <a:ahLst/>
              <a:cxnLst/>
              <a:rect l="l" t="t" r="r" b="b"/>
              <a:pathLst>
                <a:path w="1879600" h="85725">
                  <a:moveTo>
                    <a:pt x="1793875" y="0"/>
                  </a:moveTo>
                  <a:lnTo>
                    <a:pt x="1793875" y="85725"/>
                  </a:lnTo>
                  <a:lnTo>
                    <a:pt x="1851109" y="57150"/>
                  </a:lnTo>
                  <a:lnTo>
                    <a:pt x="1808099" y="57150"/>
                  </a:lnTo>
                  <a:lnTo>
                    <a:pt x="1808226" y="28575"/>
                  </a:lnTo>
                  <a:lnTo>
                    <a:pt x="1850940" y="28575"/>
                  </a:lnTo>
                  <a:lnTo>
                    <a:pt x="1793875" y="0"/>
                  </a:lnTo>
                  <a:close/>
                </a:path>
                <a:path w="1879600" h="85725">
                  <a:moveTo>
                    <a:pt x="1793875" y="28575"/>
                  </a:moveTo>
                  <a:lnTo>
                    <a:pt x="0" y="28575"/>
                  </a:lnTo>
                  <a:lnTo>
                    <a:pt x="0" y="57150"/>
                  </a:lnTo>
                  <a:lnTo>
                    <a:pt x="1793875" y="57150"/>
                  </a:lnTo>
                  <a:lnTo>
                    <a:pt x="1793875" y="28575"/>
                  </a:lnTo>
                  <a:close/>
                </a:path>
                <a:path w="1879600" h="85725">
                  <a:moveTo>
                    <a:pt x="1850940" y="28575"/>
                  </a:moveTo>
                  <a:lnTo>
                    <a:pt x="1808226" y="28575"/>
                  </a:lnTo>
                  <a:lnTo>
                    <a:pt x="1808099" y="57150"/>
                  </a:lnTo>
                  <a:lnTo>
                    <a:pt x="1851109" y="57150"/>
                  </a:lnTo>
                  <a:lnTo>
                    <a:pt x="1879600" y="42925"/>
                  </a:lnTo>
                  <a:lnTo>
                    <a:pt x="1850940" y="28575"/>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1" name="object 18"/>
            <p:cNvSpPr/>
            <p:nvPr/>
          </p:nvSpPr>
          <p:spPr>
            <a:xfrm>
              <a:off x="5137116" y="3811966"/>
              <a:ext cx="698363" cy="826318"/>
            </a:xfrm>
            <a:prstGeom prst="rect">
              <a:avLst/>
            </a:prstGeom>
            <a:blipFill>
              <a:blip r:embed="rId6"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2" name="object 19"/>
            <p:cNvSpPr/>
            <p:nvPr/>
          </p:nvSpPr>
          <p:spPr>
            <a:xfrm>
              <a:off x="7752176" y="3820192"/>
              <a:ext cx="447675" cy="818515"/>
            </a:xfrm>
            <a:custGeom>
              <a:avLst/>
              <a:gdLst/>
              <a:ahLst/>
              <a:cxnLst/>
              <a:rect l="l" t="t" r="r" b="b"/>
              <a:pathLst>
                <a:path w="447675" h="818514">
                  <a:moveTo>
                    <a:pt x="223622" y="0"/>
                  </a:moveTo>
                  <a:lnTo>
                    <a:pt x="149850" y="10026"/>
                  </a:lnTo>
                  <a:lnTo>
                    <a:pt x="101438" y="35041"/>
                  </a:lnTo>
                  <a:lnTo>
                    <a:pt x="69161" y="57558"/>
                  </a:lnTo>
                  <a:lnTo>
                    <a:pt x="41497" y="90101"/>
                  </a:lnTo>
                  <a:lnTo>
                    <a:pt x="18443" y="150157"/>
                  </a:lnTo>
                  <a:lnTo>
                    <a:pt x="11527" y="197723"/>
                  </a:lnTo>
                  <a:lnTo>
                    <a:pt x="11527" y="237761"/>
                  </a:lnTo>
                  <a:lnTo>
                    <a:pt x="13832" y="307810"/>
                  </a:lnTo>
                  <a:lnTo>
                    <a:pt x="16137" y="340353"/>
                  </a:lnTo>
                  <a:lnTo>
                    <a:pt x="0" y="340353"/>
                  </a:lnTo>
                  <a:lnTo>
                    <a:pt x="0" y="375394"/>
                  </a:lnTo>
                  <a:lnTo>
                    <a:pt x="9221" y="390417"/>
                  </a:lnTo>
                  <a:lnTo>
                    <a:pt x="16137" y="410436"/>
                  </a:lnTo>
                  <a:lnTo>
                    <a:pt x="16137" y="425425"/>
                  </a:lnTo>
                  <a:lnTo>
                    <a:pt x="25359" y="450473"/>
                  </a:lnTo>
                  <a:lnTo>
                    <a:pt x="29969" y="460466"/>
                  </a:lnTo>
                  <a:lnTo>
                    <a:pt x="41497" y="457968"/>
                  </a:lnTo>
                  <a:lnTo>
                    <a:pt x="46107" y="452972"/>
                  </a:lnTo>
                  <a:lnTo>
                    <a:pt x="53023" y="472990"/>
                  </a:lnTo>
                  <a:lnTo>
                    <a:pt x="55329" y="518028"/>
                  </a:lnTo>
                  <a:lnTo>
                    <a:pt x="57636" y="530539"/>
                  </a:lnTo>
                  <a:lnTo>
                    <a:pt x="62245" y="545554"/>
                  </a:lnTo>
                  <a:lnTo>
                    <a:pt x="82993" y="573081"/>
                  </a:lnTo>
                  <a:lnTo>
                    <a:pt x="92215" y="593103"/>
                  </a:lnTo>
                  <a:lnTo>
                    <a:pt x="110657" y="688198"/>
                  </a:lnTo>
                  <a:lnTo>
                    <a:pt x="140627" y="728236"/>
                  </a:lnTo>
                  <a:lnTo>
                    <a:pt x="175210" y="745753"/>
                  </a:lnTo>
                  <a:lnTo>
                    <a:pt x="223622" y="775784"/>
                  </a:lnTo>
                  <a:lnTo>
                    <a:pt x="248983" y="818326"/>
                  </a:lnTo>
                  <a:lnTo>
                    <a:pt x="276647" y="770778"/>
                  </a:lnTo>
                  <a:lnTo>
                    <a:pt x="325046" y="723232"/>
                  </a:lnTo>
                  <a:lnTo>
                    <a:pt x="366560" y="673182"/>
                  </a:lnTo>
                  <a:lnTo>
                    <a:pt x="366560" y="600608"/>
                  </a:lnTo>
                  <a:lnTo>
                    <a:pt x="401125" y="558065"/>
                  </a:lnTo>
                  <a:lnTo>
                    <a:pt x="405738" y="543053"/>
                  </a:lnTo>
                  <a:lnTo>
                    <a:pt x="410350" y="525536"/>
                  </a:lnTo>
                  <a:lnTo>
                    <a:pt x="412657" y="503012"/>
                  </a:lnTo>
                  <a:lnTo>
                    <a:pt x="417269" y="452972"/>
                  </a:lnTo>
                  <a:lnTo>
                    <a:pt x="428801" y="457968"/>
                  </a:lnTo>
                  <a:lnTo>
                    <a:pt x="435720" y="450473"/>
                  </a:lnTo>
                  <a:lnTo>
                    <a:pt x="435720" y="442945"/>
                  </a:lnTo>
                  <a:lnTo>
                    <a:pt x="438027" y="412934"/>
                  </a:lnTo>
                  <a:lnTo>
                    <a:pt x="440333" y="397911"/>
                  </a:lnTo>
                  <a:lnTo>
                    <a:pt x="447252" y="357874"/>
                  </a:lnTo>
                  <a:lnTo>
                    <a:pt x="440333" y="340353"/>
                  </a:lnTo>
                  <a:lnTo>
                    <a:pt x="433414" y="332858"/>
                  </a:lnTo>
                  <a:lnTo>
                    <a:pt x="428801" y="330327"/>
                  </a:lnTo>
                  <a:lnTo>
                    <a:pt x="435720" y="292787"/>
                  </a:lnTo>
                  <a:lnTo>
                    <a:pt x="438027" y="262776"/>
                  </a:lnTo>
                  <a:lnTo>
                    <a:pt x="447252" y="202719"/>
                  </a:lnTo>
                  <a:lnTo>
                    <a:pt x="444946" y="170176"/>
                  </a:lnTo>
                  <a:lnTo>
                    <a:pt x="428801" y="107622"/>
                  </a:lnTo>
                  <a:lnTo>
                    <a:pt x="389624" y="60056"/>
                  </a:lnTo>
                  <a:lnTo>
                    <a:pt x="313545" y="15022"/>
                  </a:lnTo>
                  <a:lnTo>
                    <a:pt x="265118" y="5029"/>
                  </a:lnTo>
                  <a:lnTo>
                    <a:pt x="223622" y="0"/>
                  </a:lnTo>
                  <a:close/>
                </a:path>
              </a:pathLst>
            </a:custGeom>
            <a:solidFill>
              <a:srgbClr val="5F3E1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3" name="object 20"/>
            <p:cNvSpPr/>
            <p:nvPr/>
          </p:nvSpPr>
          <p:spPr>
            <a:xfrm>
              <a:off x="7752176" y="3820192"/>
              <a:ext cx="447675" cy="818515"/>
            </a:xfrm>
            <a:custGeom>
              <a:avLst/>
              <a:gdLst/>
              <a:ahLst/>
              <a:cxnLst/>
              <a:rect l="l" t="t" r="r" b="b"/>
              <a:pathLst>
                <a:path w="447675" h="818514">
                  <a:moveTo>
                    <a:pt x="13832" y="307810"/>
                  </a:moveTo>
                  <a:lnTo>
                    <a:pt x="16137" y="340353"/>
                  </a:lnTo>
                  <a:lnTo>
                    <a:pt x="0" y="340353"/>
                  </a:lnTo>
                  <a:lnTo>
                    <a:pt x="0" y="375394"/>
                  </a:lnTo>
                  <a:lnTo>
                    <a:pt x="9221" y="390417"/>
                  </a:lnTo>
                  <a:lnTo>
                    <a:pt x="16137" y="410436"/>
                  </a:lnTo>
                  <a:lnTo>
                    <a:pt x="16137" y="425425"/>
                  </a:lnTo>
                  <a:lnTo>
                    <a:pt x="25359" y="450473"/>
                  </a:lnTo>
                  <a:lnTo>
                    <a:pt x="29969" y="460466"/>
                  </a:lnTo>
                  <a:lnTo>
                    <a:pt x="41497" y="457968"/>
                  </a:lnTo>
                  <a:lnTo>
                    <a:pt x="46107" y="452972"/>
                  </a:lnTo>
                  <a:lnTo>
                    <a:pt x="53023" y="472990"/>
                  </a:lnTo>
                  <a:lnTo>
                    <a:pt x="55329" y="518028"/>
                  </a:lnTo>
                  <a:lnTo>
                    <a:pt x="57636" y="530539"/>
                  </a:lnTo>
                  <a:lnTo>
                    <a:pt x="62245" y="545554"/>
                  </a:lnTo>
                  <a:lnTo>
                    <a:pt x="82993" y="573081"/>
                  </a:lnTo>
                  <a:lnTo>
                    <a:pt x="92215" y="593103"/>
                  </a:lnTo>
                  <a:lnTo>
                    <a:pt x="110657" y="688198"/>
                  </a:lnTo>
                  <a:lnTo>
                    <a:pt x="140627" y="728236"/>
                  </a:lnTo>
                  <a:lnTo>
                    <a:pt x="175210" y="745753"/>
                  </a:lnTo>
                  <a:lnTo>
                    <a:pt x="223622" y="775784"/>
                  </a:lnTo>
                  <a:lnTo>
                    <a:pt x="248983" y="818326"/>
                  </a:lnTo>
                  <a:lnTo>
                    <a:pt x="276647" y="770778"/>
                  </a:lnTo>
                  <a:lnTo>
                    <a:pt x="325046" y="723232"/>
                  </a:lnTo>
                  <a:lnTo>
                    <a:pt x="366560" y="673182"/>
                  </a:lnTo>
                  <a:lnTo>
                    <a:pt x="366560" y="600608"/>
                  </a:lnTo>
                  <a:lnTo>
                    <a:pt x="401125" y="558065"/>
                  </a:lnTo>
                  <a:lnTo>
                    <a:pt x="405738" y="543053"/>
                  </a:lnTo>
                  <a:lnTo>
                    <a:pt x="410350" y="525536"/>
                  </a:lnTo>
                  <a:lnTo>
                    <a:pt x="412657" y="503012"/>
                  </a:lnTo>
                  <a:lnTo>
                    <a:pt x="417269" y="452972"/>
                  </a:lnTo>
                  <a:lnTo>
                    <a:pt x="428801" y="457968"/>
                  </a:lnTo>
                  <a:lnTo>
                    <a:pt x="435720" y="450473"/>
                  </a:lnTo>
                  <a:lnTo>
                    <a:pt x="435720" y="442945"/>
                  </a:lnTo>
                  <a:lnTo>
                    <a:pt x="438027" y="412934"/>
                  </a:lnTo>
                  <a:lnTo>
                    <a:pt x="440333" y="397911"/>
                  </a:lnTo>
                  <a:lnTo>
                    <a:pt x="447252" y="357874"/>
                  </a:lnTo>
                  <a:lnTo>
                    <a:pt x="440333" y="340353"/>
                  </a:lnTo>
                  <a:lnTo>
                    <a:pt x="433414" y="332858"/>
                  </a:lnTo>
                  <a:lnTo>
                    <a:pt x="428801" y="330327"/>
                  </a:lnTo>
                  <a:lnTo>
                    <a:pt x="435720" y="292787"/>
                  </a:lnTo>
                  <a:lnTo>
                    <a:pt x="438027" y="262776"/>
                  </a:lnTo>
                  <a:lnTo>
                    <a:pt x="442639" y="232731"/>
                  </a:lnTo>
                  <a:lnTo>
                    <a:pt x="447252" y="202719"/>
                  </a:lnTo>
                  <a:lnTo>
                    <a:pt x="444946" y="170176"/>
                  </a:lnTo>
                  <a:lnTo>
                    <a:pt x="428801" y="107622"/>
                  </a:lnTo>
                  <a:lnTo>
                    <a:pt x="389624" y="60056"/>
                  </a:lnTo>
                  <a:lnTo>
                    <a:pt x="313545" y="15022"/>
                  </a:lnTo>
                  <a:lnTo>
                    <a:pt x="265118" y="5029"/>
                  </a:lnTo>
                  <a:lnTo>
                    <a:pt x="223622" y="0"/>
                  </a:lnTo>
                  <a:lnTo>
                    <a:pt x="189042" y="2531"/>
                  </a:lnTo>
                  <a:lnTo>
                    <a:pt x="149850" y="10026"/>
                  </a:lnTo>
                  <a:lnTo>
                    <a:pt x="101438" y="35041"/>
                  </a:lnTo>
                  <a:lnTo>
                    <a:pt x="69161" y="57558"/>
                  </a:lnTo>
                  <a:lnTo>
                    <a:pt x="41497" y="90101"/>
                  </a:lnTo>
                  <a:lnTo>
                    <a:pt x="18443" y="150157"/>
                  </a:lnTo>
                  <a:lnTo>
                    <a:pt x="11527" y="197723"/>
                  </a:lnTo>
                  <a:lnTo>
                    <a:pt x="11527" y="237761"/>
                  </a:lnTo>
                  <a:lnTo>
                    <a:pt x="13832" y="307810"/>
                  </a:lnTo>
                  <a:close/>
                </a:path>
              </a:pathLst>
            </a:custGeom>
            <a:ln w="3175">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4" name="object 21"/>
            <p:cNvSpPr/>
            <p:nvPr/>
          </p:nvSpPr>
          <p:spPr>
            <a:xfrm>
              <a:off x="7740650" y="3807713"/>
              <a:ext cx="491490" cy="378460"/>
            </a:xfrm>
            <a:custGeom>
              <a:avLst/>
              <a:gdLst/>
              <a:ahLst/>
              <a:cxnLst/>
              <a:rect l="l" t="t" r="r" b="b"/>
              <a:pathLst>
                <a:path w="491490" h="378460">
                  <a:moveTo>
                    <a:pt x="193649" y="290283"/>
                  </a:moveTo>
                  <a:lnTo>
                    <a:pt x="191338" y="287782"/>
                  </a:lnTo>
                  <a:lnTo>
                    <a:pt x="182118" y="285254"/>
                  </a:lnTo>
                  <a:lnTo>
                    <a:pt x="170599" y="282752"/>
                  </a:lnTo>
                  <a:lnTo>
                    <a:pt x="161366" y="280263"/>
                  </a:lnTo>
                  <a:lnTo>
                    <a:pt x="147535" y="277761"/>
                  </a:lnTo>
                  <a:lnTo>
                    <a:pt x="136004" y="275259"/>
                  </a:lnTo>
                  <a:lnTo>
                    <a:pt x="126796" y="275259"/>
                  </a:lnTo>
                  <a:lnTo>
                    <a:pt x="115265" y="277761"/>
                  </a:lnTo>
                  <a:lnTo>
                    <a:pt x="99123" y="282752"/>
                  </a:lnTo>
                  <a:lnTo>
                    <a:pt x="85293" y="290283"/>
                  </a:lnTo>
                  <a:lnTo>
                    <a:pt x="69151" y="297776"/>
                  </a:lnTo>
                  <a:lnTo>
                    <a:pt x="78371" y="297776"/>
                  </a:lnTo>
                  <a:lnTo>
                    <a:pt x="85293" y="295275"/>
                  </a:lnTo>
                  <a:lnTo>
                    <a:pt x="94513" y="292785"/>
                  </a:lnTo>
                  <a:lnTo>
                    <a:pt x="108343" y="287782"/>
                  </a:lnTo>
                  <a:lnTo>
                    <a:pt x="122174" y="285254"/>
                  </a:lnTo>
                  <a:lnTo>
                    <a:pt x="131394" y="285254"/>
                  </a:lnTo>
                  <a:lnTo>
                    <a:pt x="138315" y="287782"/>
                  </a:lnTo>
                  <a:lnTo>
                    <a:pt x="147535" y="290283"/>
                  </a:lnTo>
                  <a:lnTo>
                    <a:pt x="170599" y="292785"/>
                  </a:lnTo>
                  <a:lnTo>
                    <a:pt x="186728" y="295275"/>
                  </a:lnTo>
                  <a:lnTo>
                    <a:pt x="191338" y="295275"/>
                  </a:lnTo>
                  <a:lnTo>
                    <a:pt x="193649" y="290283"/>
                  </a:lnTo>
                  <a:close/>
                </a:path>
                <a:path w="491490" h="378460">
                  <a:moveTo>
                    <a:pt x="401142" y="312801"/>
                  </a:moveTo>
                  <a:lnTo>
                    <a:pt x="359625" y="292785"/>
                  </a:lnTo>
                  <a:lnTo>
                    <a:pt x="331952" y="282752"/>
                  </a:lnTo>
                  <a:lnTo>
                    <a:pt x="320459" y="282752"/>
                  </a:lnTo>
                  <a:lnTo>
                    <a:pt x="308927" y="285254"/>
                  </a:lnTo>
                  <a:lnTo>
                    <a:pt x="281254" y="287782"/>
                  </a:lnTo>
                  <a:lnTo>
                    <a:pt x="278942" y="292785"/>
                  </a:lnTo>
                  <a:lnTo>
                    <a:pt x="276644" y="295275"/>
                  </a:lnTo>
                  <a:lnTo>
                    <a:pt x="278942" y="297776"/>
                  </a:lnTo>
                  <a:lnTo>
                    <a:pt x="285864" y="300278"/>
                  </a:lnTo>
                  <a:lnTo>
                    <a:pt x="308927" y="295275"/>
                  </a:lnTo>
                  <a:lnTo>
                    <a:pt x="318147" y="292785"/>
                  </a:lnTo>
                  <a:lnTo>
                    <a:pt x="345795" y="292785"/>
                  </a:lnTo>
                  <a:lnTo>
                    <a:pt x="352717" y="295275"/>
                  </a:lnTo>
                  <a:lnTo>
                    <a:pt x="361937" y="297776"/>
                  </a:lnTo>
                  <a:lnTo>
                    <a:pt x="373468" y="300278"/>
                  </a:lnTo>
                  <a:lnTo>
                    <a:pt x="387311" y="310299"/>
                  </a:lnTo>
                  <a:lnTo>
                    <a:pt x="401142" y="312801"/>
                  </a:lnTo>
                  <a:close/>
                </a:path>
                <a:path w="491490" h="378460">
                  <a:moveTo>
                    <a:pt x="491032" y="252742"/>
                  </a:moveTo>
                  <a:lnTo>
                    <a:pt x="488721" y="227698"/>
                  </a:lnTo>
                  <a:lnTo>
                    <a:pt x="484111" y="185166"/>
                  </a:lnTo>
                  <a:lnTo>
                    <a:pt x="479501" y="160147"/>
                  </a:lnTo>
                  <a:lnTo>
                    <a:pt x="477227" y="142621"/>
                  </a:lnTo>
                  <a:lnTo>
                    <a:pt x="467995" y="117614"/>
                  </a:lnTo>
                  <a:lnTo>
                    <a:pt x="454164" y="105079"/>
                  </a:lnTo>
                  <a:lnTo>
                    <a:pt x="447243" y="97586"/>
                  </a:lnTo>
                  <a:lnTo>
                    <a:pt x="421868" y="82562"/>
                  </a:lnTo>
                  <a:lnTo>
                    <a:pt x="414947" y="65049"/>
                  </a:lnTo>
                  <a:lnTo>
                    <a:pt x="408038" y="52527"/>
                  </a:lnTo>
                  <a:lnTo>
                    <a:pt x="394220" y="40030"/>
                  </a:lnTo>
                  <a:lnTo>
                    <a:pt x="382689" y="30010"/>
                  </a:lnTo>
                  <a:lnTo>
                    <a:pt x="371157" y="22517"/>
                  </a:lnTo>
                  <a:lnTo>
                    <a:pt x="355015" y="17513"/>
                  </a:lnTo>
                  <a:lnTo>
                    <a:pt x="341185" y="12484"/>
                  </a:lnTo>
                  <a:lnTo>
                    <a:pt x="329679" y="7493"/>
                  </a:lnTo>
                  <a:lnTo>
                    <a:pt x="301993" y="2489"/>
                  </a:lnTo>
                  <a:lnTo>
                    <a:pt x="274332" y="0"/>
                  </a:lnTo>
                  <a:lnTo>
                    <a:pt x="209778" y="0"/>
                  </a:lnTo>
                  <a:lnTo>
                    <a:pt x="138315" y="15011"/>
                  </a:lnTo>
                  <a:lnTo>
                    <a:pt x="94513" y="35039"/>
                  </a:lnTo>
                  <a:lnTo>
                    <a:pt x="76073" y="42532"/>
                  </a:lnTo>
                  <a:lnTo>
                    <a:pt x="64541" y="52527"/>
                  </a:lnTo>
                  <a:lnTo>
                    <a:pt x="50711" y="62547"/>
                  </a:lnTo>
                  <a:lnTo>
                    <a:pt x="39192" y="72542"/>
                  </a:lnTo>
                  <a:lnTo>
                    <a:pt x="13830" y="105079"/>
                  </a:lnTo>
                  <a:lnTo>
                    <a:pt x="0" y="167640"/>
                  </a:lnTo>
                  <a:lnTo>
                    <a:pt x="0" y="230225"/>
                  </a:lnTo>
                  <a:lnTo>
                    <a:pt x="2298" y="255244"/>
                  </a:lnTo>
                  <a:lnTo>
                    <a:pt x="6908" y="290283"/>
                  </a:lnTo>
                  <a:lnTo>
                    <a:pt x="9220" y="320294"/>
                  </a:lnTo>
                  <a:lnTo>
                    <a:pt x="9220" y="357835"/>
                  </a:lnTo>
                  <a:lnTo>
                    <a:pt x="11518" y="377850"/>
                  </a:lnTo>
                  <a:lnTo>
                    <a:pt x="18440" y="365366"/>
                  </a:lnTo>
                  <a:lnTo>
                    <a:pt x="20739" y="357835"/>
                  </a:lnTo>
                  <a:lnTo>
                    <a:pt x="25349" y="355333"/>
                  </a:lnTo>
                  <a:lnTo>
                    <a:pt x="41490" y="345338"/>
                  </a:lnTo>
                  <a:lnTo>
                    <a:pt x="46101" y="335318"/>
                  </a:lnTo>
                  <a:lnTo>
                    <a:pt x="48399" y="325323"/>
                  </a:lnTo>
                  <a:lnTo>
                    <a:pt x="46101" y="305269"/>
                  </a:lnTo>
                  <a:lnTo>
                    <a:pt x="43789" y="292785"/>
                  </a:lnTo>
                  <a:lnTo>
                    <a:pt x="43789" y="245211"/>
                  </a:lnTo>
                  <a:lnTo>
                    <a:pt x="46101" y="217703"/>
                  </a:lnTo>
                  <a:lnTo>
                    <a:pt x="55321" y="202679"/>
                  </a:lnTo>
                  <a:lnTo>
                    <a:pt x="59931" y="197688"/>
                  </a:lnTo>
                  <a:lnTo>
                    <a:pt x="64541" y="175171"/>
                  </a:lnTo>
                  <a:lnTo>
                    <a:pt x="71462" y="157645"/>
                  </a:lnTo>
                  <a:lnTo>
                    <a:pt x="73761" y="140131"/>
                  </a:lnTo>
                  <a:lnTo>
                    <a:pt x="80683" y="127596"/>
                  </a:lnTo>
                  <a:lnTo>
                    <a:pt x="85293" y="120103"/>
                  </a:lnTo>
                  <a:lnTo>
                    <a:pt x="87591" y="120103"/>
                  </a:lnTo>
                  <a:lnTo>
                    <a:pt x="99123" y="117614"/>
                  </a:lnTo>
                  <a:lnTo>
                    <a:pt x="117563" y="127596"/>
                  </a:lnTo>
                  <a:lnTo>
                    <a:pt x="131394" y="137629"/>
                  </a:lnTo>
                  <a:lnTo>
                    <a:pt x="149847" y="147624"/>
                  </a:lnTo>
                  <a:lnTo>
                    <a:pt x="168287" y="155143"/>
                  </a:lnTo>
                  <a:lnTo>
                    <a:pt x="170599" y="157645"/>
                  </a:lnTo>
                  <a:lnTo>
                    <a:pt x="184429" y="160147"/>
                  </a:lnTo>
                  <a:lnTo>
                    <a:pt x="195948" y="160147"/>
                  </a:lnTo>
                  <a:lnTo>
                    <a:pt x="209778" y="157645"/>
                  </a:lnTo>
                  <a:lnTo>
                    <a:pt x="225920" y="155143"/>
                  </a:lnTo>
                  <a:lnTo>
                    <a:pt x="237451" y="152654"/>
                  </a:lnTo>
                  <a:lnTo>
                    <a:pt x="255892" y="147624"/>
                  </a:lnTo>
                  <a:lnTo>
                    <a:pt x="262801" y="147624"/>
                  </a:lnTo>
                  <a:lnTo>
                    <a:pt x="278942" y="140131"/>
                  </a:lnTo>
                  <a:lnTo>
                    <a:pt x="292773" y="130098"/>
                  </a:lnTo>
                  <a:lnTo>
                    <a:pt x="304304" y="122605"/>
                  </a:lnTo>
                  <a:lnTo>
                    <a:pt x="315836" y="112610"/>
                  </a:lnTo>
                  <a:lnTo>
                    <a:pt x="327367" y="105079"/>
                  </a:lnTo>
                  <a:lnTo>
                    <a:pt x="350405" y="95097"/>
                  </a:lnTo>
                  <a:lnTo>
                    <a:pt x="359625" y="92595"/>
                  </a:lnTo>
                  <a:lnTo>
                    <a:pt x="371157" y="87566"/>
                  </a:lnTo>
                  <a:lnTo>
                    <a:pt x="382689" y="87566"/>
                  </a:lnTo>
                  <a:lnTo>
                    <a:pt x="394220" y="85064"/>
                  </a:lnTo>
                  <a:lnTo>
                    <a:pt x="405726" y="85064"/>
                  </a:lnTo>
                  <a:lnTo>
                    <a:pt x="414947" y="97586"/>
                  </a:lnTo>
                  <a:lnTo>
                    <a:pt x="419569" y="97586"/>
                  </a:lnTo>
                  <a:lnTo>
                    <a:pt x="421868" y="110083"/>
                  </a:lnTo>
                  <a:lnTo>
                    <a:pt x="424180" y="117614"/>
                  </a:lnTo>
                  <a:lnTo>
                    <a:pt x="440321" y="152654"/>
                  </a:lnTo>
                  <a:lnTo>
                    <a:pt x="449541" y="167640"/>
                  </a:lnTo>
                  <a:lnTo>
                    <a:pt x="454164" y="185166"/>
                  </a:lnTo>
                  <a:lnTo>
                    <a:pt x="456463" y="227698"/>
                  </a:lnTo>
                  <a:lnTo>
                    <a:pt x="447243" y="262737"/>
                  </a:lnTo>
                  <a:lnTo>
                    <a:pt x="447243" y="287782"/>
                  </a:lnTo>
                  <a:lnTo>
                    <a:pt x="442633" y="315302"/>
                  </a:lnTo>
                  <a:lnTo>
                    <a:pt x="435711" y="360337"/>
                  </a:lnTo>
                  <a:lnTo>
                    <a:pt x="438010" y="357835"/>
                  </a:lnTo>
                  <a:lnTo>
                    <a:pt x="440321" y="347840"/>
                  </a:lnTo>
                  <a:lnTo>
                    <a:pt x="447243" y="345338"/>
                  </a:lnTo>
                  <a:lnTo>
                    <a:pt x="479501" y="322795"/>
                  </a:lnTo>
                  <a:lnTo>
                    <a:pt x="488721" y="280263"/>
                  </a:lnTo>
                  <a:lnTo>
                    <a:pt x="491032" y="252742"/>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5" name="object 22"/>
            <p:cNvSpPr/>
            <p:nvPr/>
          </p:nvSpPr>
          <p:spPr>
            <a:xfrm>
              <a:off x="7898472" y="4236958"/>
              <a:ext cx="156966" cy="132538"/>
            </a:xfrm>
            <a:prstGeom prst="rect">
              <a:avLst/>
            </a:prstGeom>
            <a:blipFill>
              <a:blip r:embed="rId7"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6" name="object 23"/>
            <p:cNvSpPr/>
            <p:nvPr/>
          </p:nvSpPr>
          <p:spPr>
            <a:xfrm>
              <a:off x="7838539" y="4394535"/>
              <a:ext cx="228427" cy="72557"/>
            </a:xfrm>
            <a:prstGeom prst="rect">
              <a:avLst/>
            </a:prstGeom>
            <a:blipFill>
              <a:blip r:embed="rId8"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7" name="object 24"/>
            <p:cNvSpPr/>
            <p:nvPr/>
          </p:nvSpPr>
          <p:spPr>
            <a:xfrm>
              <a:off x="8021908" y="4128003"/>
              <a:ext cx="90170" cy="35560"/>
            </a:xfrm>
            <a:custGeom>
              <a:avLst/>
              <a:gdLst/>
              <a:ahLst/>
              <a:cxnLst/>
              <a:rect l="l" t="t" r="r" b="b"/>
              <a:pathLst>
                <a:path w="90170" h="35560">
                  <a:moveTo>
                    <a:pt x="50702" y="0"/>
                  </a:moveTo>
                  <a:lnTo>
                    <a:pt x="39201" y="0"/>
                  </a:lnTo>
                  <a:lnTo>
                    <a:pt x="32282" y="2498"/>
                  </a:lnTo>
                  <a:lnTo>
                    <a:pt x="20747" y="10026"/>
                  </a:lnTo>
                  <a:lnTo>
                    <a:pt x="6915" y="17520"/>
                  </a:lnTo>
                  <a:lnTo>
                    <a:pt x="2303" y="22517"/>
                  </a:lnTo>
                  <a:lnTo>
                    <a:pt x="0" y="27546"/>
                  </a:lnTo>
                  <a:lnTo>
                    <a:pt x="2303" y="30044"/>
                  </a:lnTo>
                  <a:lnTo>
                    <a:pt x="16138" y="30044"/>
                  </a:lnTo>
                  <a:lnTo>
                    <a:pt x="39201" y="35041"/>
                  </a:lnTo>
                  <a:lnTo>
                    <a:pt x="64540" y="35041"/>
                  </a:lnTo>
                  <a:lnTo>
                    <a:pt x="73766" y="32543"/>
                  </a:lnTo>
                  <a:lnTo>
                    <a:pt x="80685" y="30044"/>
                  </a:lnTo>
                  <a:lnTo>
                    <a:pt x="89910" y="25048"/>
                  </a:lnTo>
                  <a:lnTo>
                    <a:pt x="82991" y="17520"/>
                  </a:lnTo>
                  <a:lnTo>
                    <a:pt x="62234" y="2498"/>
                  </a:lnTo>
                  <a:lnTo>
                    <a:pt x="50702" y="0"/>
                  </a:lnTo>
                  <a:close/>
                </a:path>
              </a:pathLst>
            </a:custGeom>
            <a:solidFill>
              <a:srgbClr val="DFDFD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8" name="object 25"/>
            <p:cNvSpPr/>
            <p:nvPr/>
          </p:nvSpPr>
          <p:spPr>
            <a:xfrm>
              <a:off x="8047265" y="4125504"/>
              <a:ext cx="39370" cy="38100"/>
            </a:xfrm>
            <a:custGeom>
              <a:avLst/>
              <a:gdLst/>
              <a:ahLst/>
              <a:cxnLst/>
              <a:rect l="l" t="t" r="r" b="b"/>
              <a:pathLst>
                <a:path w="39370" h="38100">
                  <a:moveTo>
                    <a:pt x="19594" y="0"/>
                  </a:moveTo>
                  <a:lnTo>
                    <a:pt x="11966" y="1473"/>
                  </a:lnTo>
                  <a:lnTo>
                    <a:pt x="5738" y="5496"/>
                  </a:lnTo>
                  <a:lnTo>
                    <a:pt x="1539" y="11466"/>
                  </a:lnTo>
                  <a:lnTo>
                    <a:pt x="0" y="18786"/>
                  </a:lnTo>
                  <a:lnTo>
                    <a:pt x="1539" y="26086"/>
                  </a:lnTo>
                  <a:lnTo>
                    <a:pt x="5738" y="32047"/>
                  </a:lnTo>
                  <a:lnTo>
                    <a:pt x="11966" y="36066"/>
                  </a:lnTo>
                  <a:lnTo>
                    <a:pt x="19594" y="37539"/>
                  </a:lnTo>
                  <a:lnTo>
                    <a:pt x="27222" y="36066"/>
                  </a:lnTo>
                  <a:lnTo>
                    <a:pt x="33448" y="32047"/>
                  </a:lnTo>
                  <a:lnTo>
                    <a:pt x="37644" y="26086"/>
                  </a:lnTo>
                  <a:lnTo>
                    <a:pt x="39183" y="18786"/>
                  </a:lnTo>
                  <a:lnTo>
                    <a:pt x="37644" y="11466"/>
                  </a:lnTo>
                  <a:lnTo>
                    <a:pt x="33448" y="5496"/>
                  </a:lnTo>
                  <a:lnTo>
                    <a:pt x="27222" y="1473"/>
                  </a:lnTo>
                  <a:lnTo>
                    <a:pt x="19594" y="0"/>
                  </a:lnTo>
                  <a:close/>
                </a:path>
              </a:pathLst>
            </a:custGeom>
            <a:solidFill>
              <a:srgbClr val="7E3E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9" name="object 26"/>
            <p:cNvSpPr/>
            <p:nvPr/>
          </p:nvSpPr>
          <p:spPr>
            <a:xfrm>
              <a:off x="8051884" y="4128003"/>
              <a:ext cx="30480" cy="35560"/>
            </a:xfrm>
            <a:custGeom>
              <a:avLst/>
              <a:gdLst/>
              <a:ahLst/>
              <a:cxnLst/>
              <a:rect l="l" t="t" r="r" b="b"/>
              <a:pathLst>
                <a:path w="30479" h="35560">
                  <a:moveTo>
                    <a:pt x="23248" y="0"/>
                  </a:moveTo>
                  <a:lnTo>
                    <a:pt x="6703" y="0"/>
                  </a:lnTo>
                  <a:lnTo>
                    <a:pt x="0" y="7860"/>
                  </a:lnTo>
                  <a:lnTo>
                    <a:pt x="0" y="27213"/>
                  </a:lnTo>
                  <a:lnTo>
                    <a:pt x="6703" y="35041"/>
                  </a:lnTo>
                  <a:lnTo>
                    <a:pt x="23248" y="35041"/>
                  </a:lnTo>
                  <a:lnTo>
                    <a:pt x="29951" y="27213"/>
                  </a:lnTo>
                  <a:lnTo>
                    <a:pt x="29951" y="7860"/>
                  </a:lnTo>
                  <a:close/>
                </a:path>
              </a:pathLst>
            </a:custGeom>
            <a:solidFill>
              <a:srgbClr val="BE7E3E"/>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0" name="object 27"/>
            <p:cNvSpPr/>
            <p:nvPr/>
          </p:nvSpPr>
          <p:spPr>
            <a:xfrm>
              <a:off x="8056497" y="4133032"/>
              <a:ext cx="20955" cy="25400"/>
            </a:xfrm>
            <a:custGeom>
              <a:avLst/>
              <a:gdLst/>
              <a:ahLst/>
              <a:cxnLst/>
              <a:rect l="l" t="t" r="r" b="b"/>
              <a:pathLst>
                <a:path w="20954" h="25400">
                  <a:moveTo>
                    <a:pt x="16082" y="0"/>
                  </a:moveTo>
                  <a:lnTo>
                    <a:pt x="4643" y="0"/>
                  </a:lnTo>
                  <a:lnTo>
                    <a:pt x="0" y="5595"/>
                  </a:lnTo>
                  <a:lnTo>
                    <a:pt x="0" y="19419"/>
                  </a:lnTo>
                  <a:lnTo>
                    <a:pt x="4643" y="25015"/>
                  </a:lnTo>
                  <a:lnTo>
                    <a:pt x="16082" y="25015"/>
                  </a:lnTo>
                  <a:lnTo>
                    <a:pt x="20726" y="19419"/>
                  </a:lnTo>
                  <a:lnTo>
                    <a:pt x="20726" y="5595"/>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1" name="object 28"/>
            <p:cNvSpPr/>
            <p:nvPr/>
          </p:nvSpPr>
          <p:spPr>
            <a:xfrm>
              <a:off x="8021908" y="4128003"/>
              <a:ext cx="94615" cy="25400"/>
            </a:xfrm>
            <a:custGeom>
              <a:avLst/>
              <a:gdLst/>
              <a:ahLst/>
              <a:cxnLst/>
              <a:rect l="l" t="t" r="r" b="b"/>
              <a:pathLst>
                <a:path w="94615" h="25400">
                  <a:moveTo>
                    <a:pt x="0" y="25048"/>
                  </a:moveTo>
                  <a:lnTo>
                    <a:pt x="4609" y="22517"/>
                  </a:lnTo>
                  <a:lnTo>
                    <a:pt x="9219" y="17520"/>
                  </a:lnTo>
                  <a:lnTo>
                    <a:pt x="16138" y="12524"/>
                  </a:lnTo>
                  <a:lnTo>
                    <a:pt x="20747" y="7527"/>
                  </a:lnTo>
                  <a:lnTo>
                    <a:pt x="27670" y="5029"/>
                  </a:lnTo>
                  <a:lnTo>
                    <a:pt x="39201" y="0"/>
                  </a:lnTo>
                  <a:lnTo>
                    <a:pt x="46120" y="0"/>
                  </a:lnTo>
                  <a:lnTo>
                    <a:pt x="53009" y="0"/>
                  </a:lnTo>
                  <a:lnTo>
                    <a:pt x="62234" y="2498"/>
                  </a:lnTo>
                  <a:lnTo>
                    <a:pt x="69153" y="7527"/>
                  </a:lnTo>
                  <a:lnTo>
                    <a:pt x="78379" y="12524"/>
                  </a:lnTo>
                  <a:lnTo>
                    <a:pt x="85298" y="20018"/>
                  </a:lnTo>
                  <a:lnTo>
                    <a:pt x="89910" y="22517"/>
                  </a:lnTo>
                  <a:lnTo>
                    <a:pt x="94523" y="25048"/>
                  </a:lnTo>
                </a:path>
              </a:pathLst>
            </a:custGeom>
            <a:ln w="3175">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8" name="object 29"/>
            <p:cNvSpPr/>
            <p:nvPr/>
          </p:nvSpPr>
          <p:spPr>
            <a:xfrm>
              <a:off x="7851308" y="4118010"/>
              <a:ext cx="90170" cy="35560"/>
            </a:xfrm>
            <a:custGeom>
              <a:avLst/>
              <a:gdLst/>
              <a:ahLst/>
              <a:cxnLst/>
              <a:rect l="l" t="t" r="r" b="b"/>
              <a:pathLst>
                <a:path w="90170" h="35560">
                  <a:moveTo>
                    <a:pt x="39192" y="0"/>
                  </a:moveTo>
                  <a:lnTo>
                    <a:pt x="27663" y="2498"/>
                  </a:lnTo>
                  <a:lnTo>
                    <a:pt x="13831" y="12490"/>
                  </a:lnTo>
                  <a:lnTo>
                    <a:pt x="6915" y="20018"/>
                  </a:lnTo>
                  <a:lnTo>
                    <a:pt x="0" y="25015"/>
                  </a:lnTo>
                  <a:lnTo>
                    <a:pt x="9222" y="30011"/>
                  </a:lnTo>
                  <a:lnTo>
                    <a:pt x="16138" y="32509"/>
                  </a:lnTo>
                  <a:lnTo>
                    <a:pt x="25357" y="35041"/>
                  </a:lnTo>
                  <a:lnTo>
                    <a:pt x="64550" y="35041"/>
                  </a:lnTo>
                  <a:lnTo>
                    <a:pt x="76078" y="30011"/>
                  </a:lnTo>
                  <a:lnTo>
                    <a:pt x="87604" y="30011"/>
                  </a:lnTo>
                  <a:lnTo>
                    <a:pt x="89910" y="27513"/>
                  </a:lnTo>
                  <a:lnTo>
                    <a:pt x="87604" y="22517"/>
                  </a:lnTo>
                  <a:lnTo>
                    <a:pt x="82994" y="20018"/>
                  </a:lnTo>
                  <a:lnTo>
                    <a:pt x="78382" y="15022"/>
                  </a:lnTo>
                  <a:lnTo>
                    <a:pt x="71466" y="9992"/>
                  </a:lnTo>
                  <a:lnTo>
                    <a:pt x="50718" y="2498"/>
                  </a:lnTo>
                  <a:lnTo>
                    <a:pt x="39192" y="0"/>
                  </a:lnTo>
                  <a:close/>
                </a:path>
              </a:pathLst>
            </a:custGeom>
            <a:solidFill>
              <a:srgbClr val="DFDFD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9" name="object 30"/>
            <p:cNvSpPr/>
            <p:nvPr/>
          </p:nvSpPr>
          <p:spPr>
            <a:xfrm>
              <a:off x="7874362" y="4118010"/>
              <a:ext cx="37465" cy="35560"/>
            </a:xfrm>
            <a:custGeom>
              <a:avLst/>
              <a:gdLst/>
              <a:ahLst/>
              <a:cxnLst/>
              <a:rect l="l" t="t" r="r" b="b"/>
              <a:pathLst>
                <a:path w="37465" h="35560">
                  <a:moveTo>
                    <a:pt x="18441" y="0"/>
                  </a:moveTo>
                  <a:lnTo>
                    <a:pt x="11263" y="1374"/>
                  </a:lnTo>
                  <a:lnTo>
                    <a:pt x="5401" y="5125"/>
                  </a:lnTo>
                  <a:lnTo>
                    <a:pt x="1449" y="10693"/>
                  </a:lnTo>
                  <a:lnTo>
                    <a:pt x="0" y="17520"/>
                  </a:lnTo>
                  <a:lnTo>
                    <a:pt x="1449" y="24333"/>
                  </a:lnTo>
                  <a:lnTo>
                    <a:pt x="5401" y="29903"/>
                  </a:lnTo>
                  <a:lnTo>
                    <a:pt x="11263" y="33662"/>
                  </a:lnTo>
                  <a:lnTo>
                    <a:pt x="18441" y="35041"/>
                  </a:lnTo>
                  <a:lnTo>
                    <a:pt x="25621" y="33662"/>
                  </a:lnTo>
                  <a:lnTo>
                    <a:pt x="31484" y="29903"/>
                  </a:lnTo>
                  <a:lnTo>
                    <a:pt x="35436" y="24333"/>
                  </a:lnTo>
                  <a:lnTo>
                    <a:pt x="36886" y="17520"/>
                  </a:lnTo>
                  <a:lnTo>
                    <a:pt x="35436" y="10693"/>
                  </a:lnTo>
                  <a:lnTo>
                    <a:pt x="31484" y="5125"/>
                  </a:lnTo>
                  <a:lnTo>
                    <a:pt x="25621" y="1374"/>
                  </a:lnTo>
                  <a:lnTo>
                    <a:pt x="18441" y="0"/>
                  </a:lnTo>
                  <a:close/>
                </a:path>
              </a:pathLst>
            </a:custGeom>
            <a:solidFill>
              <a:srgbClr val="7E3E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0" name="object 31"/>
            <p:cNvSpPr/>
            <p:nvPr/>
          </p:nvSpPr>
          <p:spPr>
            <a:xfrm>
              <a:off x="7878972" y="4120508"/>
              <a:ext cx="30480" cy="33020"/>
            </a:xfrm>
            <a:custGeom>
              <a:avLst/>
              <a:gdLst/>
              <a:ahLst/>
              <a:cxnLst/>
              <a:rect l="l" t="t" r="r" b="b"/>
              <a:pathLst>
                <a:path w="30479" h="33020">
                  <a:moveTo>
                    <a:pt x="23260" y="0"/>
                  </a:moveTo>
                  <a:lnTo>
                    <a:pt x="6709" y="0"/>
                  </a:lnTo>
                  <a:lnTo>
                    <a:pt x="0" y="7294"/>
                  </a:lnTo>
                  <a:lnTo>
                    <a:pt x="0" y="25248"/>
                  </a:lnTo>
                  <a:lnTo>
                    <a:pt x="6709" y="32543"/>
                  </a:lnTo>
                  <a:lnTo>
                    <a:pt x="23260" y="32543"/>
                  </a:lnTo>
                  <a:lnTo>
                    <a:pt x="29970" y="25248"/>
                  </a:lnTo>
                  <a:lnTo>
                    <a:pt x="29970" y="7294"/>
                  </a:lnTo>
                  <a:close/>
                </a:path>
              </a:pathLst>
            </a:custGeom>
            <a:solidFill>
              <a:srgbClr val="BE7E3E"/>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1" name="object 32"/>
            <p:cNvSpPr/>
            <p:nvPr/>
          </p:nvSpPr>
          <p:spPr>
            <a:xfrm>
              <a:off x="7881279" y="4123006"/>
              <a:ext cx="23495" cy="25400"/>
            </a:xfrm>
            <a:custGeom>
              <a:avLst/>
              <a:gdLst/>
              <a:ahLst/>
              <a:cxnLst/>
              <a:rect l="l" t="t" r="r" b="b"/>
              <a:pathLst>
                <a:path w="23495" h="25400">
                  <a:moveTo>
                    <a:pt x="17891" y="0"/>
                  </a:moveTo>
                  <a:lnTo>
                    <a:pt x="5160" y="0"/>
                  </a:lnTo>
                  <a:lnTo>
                    <a:pt x="0" y="5595"/>
                  </a:lnTo>
                  <a:lnTo>
                    <a:pt x="0" y="19419"/>
                  </a:lnTo>
                  <a:lnTo>
                    <a:pt x="5160" y="25015"/>
                  </a:lnTo>
                  <a:lnTo>
                    <a:pt x="17891" y="25015"/>
                  </a:lnTo>
                  <a:lnTo>
                    <a:pt x="23054" y="19419"/>
                  </a:lnTo>
                  <a:lnTo>
                    <a:pt x="23054" y="5595"/>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2" name="object 33"/>
            <p:cNvSpPr/>
            <p:nvPr/>
          </p:nvSpPr>
          <p:spPr>
            <a:xfrm>
              <a:off x="7846699" y="4118010"/>
              <a:ext cx="94615" cy="27940"/>
            </a:xfrm>
            <a:custGeom>
              <a:avLst/>
              <a:gdLst/>
              <a:ahLst/>
              <a:cxnLst/>
              <a:rect l="l" t="t" r="r" b="b"/>
              <a:pathLst>
                <a:path w="94615" h="27939">
                  <a:moveTo>
                    <a:pt x="94520" y="27513"/>
                  </a:moveTo>
                  <a:lnTo>
                    <a:pt x="92214" y="22517"/>
                  </a:lnTo>
                  <a:lnTo>
                    <a:pt x="85298" y="17520"/>
                  </a:lnTo>
                  <a:lnTo>
                    <a:pt x="80688" y="12490"/>
                  </a:lnTo>
                  <a:lnTo>
                    <a:pt x="73772" y="7494"/>
                  </a:lnTo>
                  <a:lnTo>
                    <a:pt x="66853" y="4996"/>
                  </a:lnTo>
                  <a:lnTo>
                    <a:pt x="55327" y="2498"/>
                  </a:lnTo>
                  <a:lnTo>
                    <a:pt x="48411" y="0"/>
                  </a:lnTo>
                  <a:lnTo>
                    <a:pt x="41495" y="0"/>
                  </a:lnTo>
                  <a:lnTo>
                    <a:pt x="32273" y="2498"/>
                  </a:lnTo>
                  <a:lnTo>
                    <a:pt x="25357" y="7494"/>
                  </a:lnTo>
                  <a:lnTo>
                    <a:pt x="18441" y="12490"/>
                  </a:lnTo>
                  <a:lnTo>
                    <a:pt x="9219" y="20018"/>
                  </a:lnTo>
                  <a:lnTo>
                    <a:pt x="4609" y="25015"/>
                  </a:lnTo>
                  <a:lnTo>
                    <a:pt x="0" y="25015"/>
                  </a:lnTo>
                </a:path>
              </a:pathLst>
            </a:custGeom>
            <a:ln w="3175">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3" name="object 34"/>
            <p:cNvSpPr/>
            <p:nvPr/>
          </p:nvSpPr>
          <p:spPr>
            <a:xfrm>
              <a:off x="6808851" y="4141723"/>
              <a:ext cx="649605" cy="817880"/>
            </a:xfrm>
            <a:custGeom>
              <a:avLst/>
              <a:gdLst/>
              <a:ahLst/>
              <a:cxnLst/>
              <a:rect l="l" t="t" r="r" b="b"/>
              <a:pathLst>
                <a:path w="649604" h="817879">
                  <a:moveTo>
                    <a:pt x="565108" y="26549"/>
                  </a:moveTo>
                  <a:lnTo>
                    <a:pt x="502793" y="57657"/>
                  </a:lnTo>
                  <a:lnTo>
                    <a:pt x="437769" y="95631"/>
                  </a:lnTo>
                  <a:lnTo>
                    <a:pt x="376808" y="136651"/>
                  </a:lnTo>
                  <a:lnTo>
                    <a:pt x="319658" y="180594"/>
                  </a:lnTo>
                  <a:lnTo>
                    <a:pt x="266700" y="227202"/>
                  </a:lnTo>
                  <a:lnTo>
                    <a:pt x="218058" y="276351"/>
                  </a:lnTo>
                  <a:lnTo>
                    <a:pt x="173990" y="327787"/>
                  </a:lnTo>
                  <a:lnTo>
                    <a:pt x="134493" y="381381"/>
                  </a:lnTo>
                  <a:lnTo>
                    <a:pt x="99695" y="437006"/>
                  </a:lnTo>
                  <a:lnTo>
                    <a:pt x="69850" y="494538"/>
                  </a:lnTo>
                  <a:lnTo>
                    <a:pt x="45084" y="553593"/>
                  </a:lnTo>
                  <a:lnTo>
                    <a:pt x="25526" y="614044"/>
                  </a:lnTo>
                  <a:lnTo>
                    <a:pt x="11429" y="675639"/>
                  </a:lnTo>
                  <a:lnTo>
                    <a:pt x="2921" y="738505"/>
                  </a:lnTo>
                  <a:lnTo>
                    <a:pt x="0" y="801751"/>
                  </a:lnTo>
                  <a:lnTo>
                    <a:pt x="0" y="811276"/>
                  </a:lnTo>
                  <a:lnTo>
                    <a:pt x="6350" y="817626"/>
                  </a:lnTo>
                  <a:lnTo>
                    <a:pt x="22225" y="817626"/>
                  </a:lnTo>
                  <a:lnTo>
                    <a:pt x="28575" y="811276"/>
                  </a:lnTo>
                  <a:lnTo>
                    <a:pt x="28575" y="801751"/>
                  </a:lnTo>
                  <a:lnTo>
                    <a:pt x="29209" y="770763"/>
                  </a:lnTo>
                  <a:lnTo>
                    <a:pt x="34925" y="710183"/>
                  </a:lnTo>
                  <a:lnTo>
                    <a:pt x="45847" y="650494"/>
                  </a:lnTo>
                  <a:lnTo>
                    <a:pt x="62102" y="591819"/>
                  </a:lnTo>
                  <a:lnTo>
                    <a:pt x="83439" y="534288"/>
                  </a:lnTo>
                  <a:lnTo>
                    <a:pt x="109727" y="478281"/>
                  </a:lnTo>
                  <a:lnTo>
                    <a:pt x="140970" y="423671"/>
                  </a:lnTo>
                  <a:lnTo>
                    <a:pt x="176910" y="370967"/>
                  </a:lnTo>
                  <a:lnTo>
                    <a:pt x="217550" y="320039"/>
                  </a:lnTo>
                  <a:lnTo>
                    <a:pt x="262508" y="271144"/>
                  </a:lnTo>
                  <a:lnTo>
                    <a:pt x="311912" y="224789"/>
                  </a:lnTo>
                  <a:lnTo>
                    <a:pt x="365505" y="180720"/>
                  </a:lnTo>
                  <a:lnTo>
                    <a:pt x="423037" y="139319"/>
                  </a:lnTo>
                  <a:lnTo>
                    <a:pt x="484631" y="100711"/>
                  </a:lnTo>
                  <a:lnTo>
                    <a:pt x="549909" y="65277"/>
                  </a:lnTo>
                  <a:lnTo>
                    <a:pt x="576593" y="52740"/>
                  </a:lnTo>
                  <a:lnTo>
                    <a:pt x="565108" y="26549"/>
                  </a:lnTo>
                  <a:close/>
                </a:path>
                <a:path w="649604" h="817879">
                  <a:moveTo>
                    <a:pt x="638859" y="17271"/>
                  </a:moveTo>
                  <a:lnTo>
                    <a:pt x="584834" y="17271"/>
                  </a:lnTo>
                  <a:lnTo>
                    <a:pt x="593344" y="20319"/>
                  </a:lnTo>
                  <a:lnTo>
                    <a:pt x="596646" y="27431"/>
                  </a:lnTo>
                  <a:lnTo>
                    <a:pt x="600075" y="34543"/>
                  </a:lnTo>
                  <a:lnTo>
                    <a:pt x="597026" y="43052"/>
                  </a:lnTo>
                  <a:lnTo>
                    <a:pt x="589915" y="46481"/>
                  </a:lnTo>
                  <a:lnTo>
                    <a:pt x="576593" y="52740"/>
                  </a:lnTo>
                  <a:lnTo>
                    <a:pt x="587882" y="78486"/>
                  </a:lnTo>
                  <a:lnTo>
                    <a:pt x="638859" y="17271"/>
                  </a:lnTo>
                  <a:close/>
                </a:path>
                <a:path w="649604" h="817879">
                  <a:moveTo>
                    <a:pt x="584834" y="17271"/>
                  </a:moveTo>
                  <a:lnTo>
                    <a:pt x="565108" y="26549"/>
                  </a:lnTo>
                  <a:lnTo>
                    <a:pt x="576593" y="52740"/>
                  </a:lnTo>
                  <a:lnTo>
                    <a:pt x="589915" y="46481"/>
                  </a:lnTo>
                  <a:lnTo>
                    <a:pt x="597026" y="43052"/>
                  </a:lnTo>
                  <a:lnTo>
                    <a:pt x="600075" y="34543"/>
                  </a:lnTo>
                  <a:lnTo>
                    <a:pt x="596646" y="27431"/>
                  </a:lnTo>
                  <a:lnTo>
                    <a:pt x="593344" y="20319"/>
                  </a:lnTo>
                  <a:lnTo>
                    <a:pt x="584834" y="17271"/>
                  </a:lnTo>
                  <a:close/>
                </a:path>
                <a:path w="649604" h="817879">
                  <a:moveTo>
                    <a:pt x="553466" y="0"/>
                  </a:moveTo>
                  <a:lnTo>
                    <a:pt x="565108" y="26549"/>
                  </a:lnTo>
                  <a:lnTo>
                    <a:pt x="584834" y="17271"/>
                  </a:lnTo>
                  <a:lnTo>
                    <a:pt x="638859" y="17271"/>
                  </a:lnTo>
                  <a:lnTo>
                    <a:pt x="649224" y="4825"/>
                  </a:lnTo>
                  <a:lnTo>
                    <a:pt x="553466" y="0"/>
                  </a:lnTo>
                  <a:close/>
                </a:path>
              </a:pathLst>
            </a:custGeom>
            <a:solidFill>
              <a:srgbClr val="92A199"/>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6" name="Footer Placeholder 3"/>
          <p:cNvSpPr>
            <a:spLocks noGrp="1"/>
          </p:cNvSpPr>
          <p:nvPr>
            <p:ph type="ftr" sz="quarter" idx="11"/>
          </p:nvPr>
        </p:nvSpPr>
        <p:spPr>
          <a:xfrm>
            <a:off x="3413126" y="6356350"/>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5467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1"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3" name="object 2"/>
          <p:cNvSpPr/>
          <p:nvPr/>
        </p:nvSpPr>
        <p:spPr>
          <a:xfrm>
            <a:off x="966651" y="2312127"/>
            <a:ext cx="10410718" cy="1985554"/>
          </a:xfrm>
          <a:prstGeom prst="rect">
            <a:avLst/>
          </a:prstGeom>
          <a:blipFill>
            <a:blip r:embed="rId3" cstate="print"/>
            <a:stretch>
              <a:fillRect/>
            </a:stretch>
          </a:blipFill>
        </p:spPr>
        <p:txBody>
          <a:bodyPr wrap="square" lIns="0" tIns="0" rIns="0" bIns="0" rtlCol="0"/>
          <a:lstStyle/>
          <a:p>
            <a:pPr algn="ctr"/>
            <a:r>
              <a:rPr lang="en-US" sz="4000" b="1" dirty="0">
                <a:solidFill>
                  <a:srgbClr val="FF0000"/>
                </a:solidFill>
                <a:latin typeface="Times New Roman" panose="02020603050405020304" pitchFamily="18" charset="0"/>
                <a:cs typeface="Times New Roman" panose="02020603050405020304" pitchFamily="18" charset="0"/>
              </a:rPr>
              <a:t>5. </a:t>
            </a:r>
            <a:r>
              <a:rPr lang="en-US" sz="4000" b="1" dirty="0">
                <a:latin typeface="Times New Roman" panose="02020603050405020304" pitchFamily="18" charset="0"/>
                <a:cs typeface="Times New Roman" panose="02020603050405020304" pitchFamily="18" charset="0"/>
              </a:rPr>
              <a:t>REFERENCE MODEL FOR INFORMATION ASSURANCE AND SECURITY</a:t>
            </a:r>
            <a:endParaRPr lang="en-PK"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8985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1"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3" name="object 2"/>
          <p:cNvSpPr/>
          <p:nvPr/>
        </p:nvSpPr>
        <p:spPr>
          <a:xfrm>
            <a:off x="692331" y="654148"/>
            <a:ext cx="10685038" cy="5498458"/>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DD66B215-7E82-4E1F-9995-B34D949B6975}"/>
              </a:ext>
            </a:extLst>
          </p:cNvPr>
          <p:cNvPicPr>
            <a:picLocks noChangeAspect="1"/>
          </p:cNvPicPr>
          <p:nvPr/>
        </p:nvPicPr>
        <p:blipFill>
          <a:blip r:embed="rId4"/>
          <a:stretch>
            <a:fillRect/>
          </a:stretch>
        </p:blipFill>
        <p:spPr>
          <a:xfrm>
            <a:off x="3968386" y="914400"/>
            <a:ext cx="6978288" cy="5003073"/>
          </a:xfrm>
          <a:prstGeom prst="rect">
            <a:avLst/>
          </a:prstGeom>
        </p:spPr>
      </p:pic>
      <p:sp>
        <p:nvSpPr>
          <p:cNvPr id="15" name="Title 1">
            <a:extLst>
              <a:ext uri="{FF2B5EF4-FFF2-40B4-BE49-F238E27FC236}">
                <a16:creationId xmlns:a16="http://schemas.microsoft.com/office/drawing/2014/main" id="{1C63EB03-B33E-42A9-9004-A461C5D83560}"/>
              </a:ext>
            </a:extLst>
          </p:cNvPr>
          <p:cNvSpPr txBox="1">
            <a:spLocks/>
          </p:cNvSpPr>
          <p:nvPr/>
        </p:nvSpPr>
        <p:spPr>
          <a:xfrm>
            <a:off x="1135734" y="1162594"/>
            <a:ext cx="2832652" cy="26394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Times New Roman" panose="02020603050405020304" pitchFamily="18" charset="0"/>
                <a:cs typeface="Times New Roman" panose="02020603050405020304" pitchFamily="18" charset="0"/>
              </a:rPr>
              <a:t>REFERENCE MODEL FOR INFORMATION ASSURANCE AND SECURITY</a:t>
            </a:r>
            <a:endParaRPr lang="en-PK"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62308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45</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1"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3" name="object 2"/>
          <p:cNvSpPr/>
          <p:nvPr/>
        </p:nvSpPr>
        <p:spPr>
          <a:xfrm>
            <a:off x="783771" y="654148"/>
            <a:ext cx="10593598" cy="5563771"/>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FB78CD03-6E68-430B-B713-402EDCD635A7}"/>
              </a:ext>
            </a:extLst>
          </p:cNvPr>
          <p:cNvPicPr>
            <a:picLocks noChangeAspect="1"/>
          </p:cNvPicPr>
          <p:nvPr/>
        </p:nvPicPr>
        <p:blipFill>
          <a:blip r:embed="rId4"/>
          <a:stretch>
            <a:fillRect/>
          </a:stretch>
        </p:blipFill>
        <p:spPr>
          <a:xfrm>
            <a:off x="3253054" y="993245"/>
            <a:ext cx="5224740" cy="4885576"/>
          </a:xfrm>
          <a:prstGeom prst="rect">
            <a:avLst/>
          </a:prstGeom>
        </p:spPr>
      </p:pic>
    </p:spTree>
    <p:extLst>
      <p:ext uri="{BB962C8B-B14F-4D97-AF65-F5344CB8AC3E}">
        <p14:creationId xmlns:p14="http://schemas.microsoft.com/office/powerpoint/2010/main" val="9994311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46</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1"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3" name="object 2"/>
          <p:cNvSpPr/>
          <p:nvPr/>
        </p:nvSpPr>
        <p:spPr>
          <a:xfrm>
            <a:off x="783771" y="654148"/>
            <a:ext cx="10593598" cy="5563771"/>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F39BE92-17CE-4803-8E0C-009FB96C6A22}"/>
              </a:ext>
            </a:extLst>
          </p:cNvPr>
          <p:cNvPicPr>
            <a:picLocks noChangeAspect="1"/>
          </p:cNvPicPr>
          <p:nvPr/>
        </p:nvPicPr>
        <p:blipFill>
          <a:blip r:embed="rId4"/>
          <a:stretch>
            <a:fillRect/>
          </a:stretch>
        </p:blipFill>
        <p:spPr>
          <a:xfrm>
            <a:off x="3273470" y="968553"/>
            <a:ext cx="5337130" cy="4934960"/>
          </a:xfrm>
          <a:prstGeom prst="rect">
            <a:avLst/>
          </a:prstGeom>
        </p:spPr>
      </p:pic>
    </p:spTree>
    <p:extLst>
      <p:ext uri="{BB962C8B-B14F-4D97-AF65-F5344CB8AC3E}">
        <p14:creationId xmlns:p14="http://schemas.microsoft.com/office/powerpoint/2010/main" val="3702290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47</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1"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3" name="object 2"/>
          <p:cNvSpPr/>
          <p:nvPr/>
        </p:nvSpPr>
        <p:spPr>
          <a:xfrm>
            <a:off x="783771" y="654148"/>
            <a:ext cx="10593598" cy="5563771"/>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1DDA806-9CA8-4E03-B153-DAD579A799F4}"/>
              </a:ext>
            </a:extLst>
          </p:cNvPr>
          <p:cNvPicPr>
            <a:picLocks noChangeAspect="1"/>
          </p:cNvPicPr>
          <p:nvPr/>
        </p:nvPicPr>
        <p:blipFill>
          <a:blip r:embed="rId4"/>
          <a:stretch>
            <a:fillRect/>
          </a:stretch>
        </p:blipFill>
        <p:spPr>
          <a:xfrm>
            <a:off x="3217136" y="873714"/>
            <a:ext cx="5548041" cy="5121981"/>
          </a:xfrm>
          <a:prstGeom prst="rect">
            <a:avLst/>
          </a:prstGeom>
        </p:spPr>
      </p:pic>
    </p:spTree>
    <p:extLst>
      <p:ext uri="{BB962C8B-B14F-4D97-AF65-F5344CB8AC3E}">
        <p14:creationId xmlns:p14="http://schemas.microsoft.com/office/powerpoint/2010/main" val="29049606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48</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1"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3" name="object 2"/>
          <p:cNvSpPr/>
          <p:nvPr/>
        </p:nvSpPr>
        <p:spPr>
          <a:xfrm>
            <a:off x="783771" y="654148"/>
            <a:ext cx="10593598" cy="5563771"/>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5BE4AA9-2558-4A22-9D08-F99BD957F6B3}"/>
              </a:ext>
            </a:extLst>
          </p:cNvPr>
          <p:cNvPicPr>
            <a:picLocks noChangeAspect="1"/>
          </p:cNvPicPr>
          <p:nvPr/>
        </p:nvPicPr>
        <p:blipFill>
          <a:blip r:embed="rId4"/>
          <a:stretch>
            <a:fillRect/>
          </a:stretch>
        </p:blipFill>
        <p:spPr>
          <a:xfrm>
            <a:off x="3213221" y="827451"/>
            <a:ext cx="5597284" cy="5217163"/>
          </a:xfrm>
          <a:prstGeom prst="rect">
            <a:avLst/>
          </a:prstGeom>
        </p:spPr>
      </p:pic>
    </p:spTree>
    <p:extLst>
      <p:ext uri="{BB962C8B-B14F-4D97-AF65-F5344CB8AC3E}">
        <p14:creationId xmlns:p14="http://schemas.microsoft.com/office/powerpoint/2010/main" val="2644256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49</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2" name="object 2"/>
          <p:cNvSpPr/>
          <p:nvPr/>
        </p:nvSpPr>
        <p:spPr>
          <a:xfrm>
            <a:off x="1450966" y="2299064"/>
            <a:ext cx="9121794" cy="2233748"/>
          </a:xfrm>
          <a:prstGeom prst="rect">
            <a:avLst/>
          </a:prstGeom>
          <a:blipFill>
            <a:blip r:embed="rId3" cstate="print"/>
            <a:stretch>
              <a:fillRect/>
            </a:stretch>
          </a:blipFill>
        </p:spPr>
        <p:txBody>
          <a:bodyPr wrap="square" lIns="0" tIns="0" rIns="0" bIns="0" rtlCol="0"/>
          <a:lstStyle/>
          <a:p>
            <a:pPr algn="ctr"/>
            <a:endParaRPr lang="en-US" sz="4000" b="1" dirty="0">
              <a:latin typeface="Times New Roman" panose="02020603050405020304" pitchFamily="18" charset="0"/>
              <a:cs typeface="Times New Roman" panose="02020603050405020304" pitchFamily="18" charset="0"/>
            </a:endParaRPr>
          </a:p>
          <a:p>
            <a:pPr algn="ctr"/>
            <a:r>
              <a:rPr lang="en-US" sz="4000" b="1" dirty="0">
                <a:solidFill>
                  <a:srgbClr val="FF0000"/>
                </a:solidFill>
                <a:latin typeface="Times New Roman" panose="02020603050405020304" pitchFamily="18" charset="0"/>
                <a:cs typeface="Times New Roman" panose="02020603050405020304" pitchFamily="18" charset="0"/>
              </a:rPr>
              <a:t>6. </a:t>
            </a:r>
            <a:r>
              <a:rPr lang="en-US" sz="4000" b="1" dirty="0">
                <a:latin typeface="Times New Roman" panose="02020603050405020304" pitchFamily="18" charset="0"/>
                <a:cs typeface="Times New Roman" panose="02020603050405020304" pitchFamily="18" charset="0"/>
              </a:rPr>
              <a:t>Active Vs. Passive Attacks</a:t>
            </a:r>
            <a:endParaRPr lang="en-PK"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2452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2834638" y="1970129"/>
            <a:ext cx="6191795" cy="3189699"/>
          </a:xfrm>
          <a:prstGeom prst="rect">
            <a:avLst/>
          </a:prstGeom>
          <a:blipFill>
            <a:blip r:embed="rId2" cstate="print"/>
            <a:stretch>
              <a:fillRect/>
            </a:stretch>
          </a:blipFill>
        </p:spPr>
        <p:txBody>
          <a:bodyPr wrap="square" lIns="0" tIns="0" rIns="0" bIns="0" rtlCol="0"/>
          <a:lstStyle/>
          <a:p>
            <a:pPr marL="914400" lvl="1" indent="-457200">
              <a:buClr>
                <a:srgbClr val="FF0000"/>
              </a:buClr>
              <a:buFont typeface="+mj-lt"/>
              <a:buAutoNum type="arabicPeriod"/>
            </a:pPr>
            <a:r>
              <a:rPr lang="en-US" sz="2400" b="1" dirty="0">
                <a:latin typeface="Times New Roman" panose="02020603050405020304" pitchFamily="18" charset="0"/>
                <a:cs typeface="Times New Roman" panose="02020603050405020304" pitchFamily="18" charset="0"/>
              </a:rPr>
              <a:t> Cyber Defense </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Cryptography</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Data Security</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Computer Security</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N/W Security</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Information Security </a:t>
            </a:r>
            <a:endParaRPr sz="20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400427"/>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b="1" dirty="0">
                <a:latin typeface="Times New Roman" panose="02020603050405020304" pitchFamily="18" charset="0"/>
                <a:cs typeface="Times New Roman" panose="02020603050405020304" pitchFamily="18" charset="0"/>
              </a:rPr>
              <a:t>Areas of Information Security (2/8)</a:t>
            </a:r>
            <a:endParaRPr lang="en-GB" sz="4000" b="1" dirty="0">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5</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7643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1039985" y="1764652"/>
            <a:ext cx="10115203" cy="4493623"/>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286603"/>
            <a:ext cx="8908869" cy="129254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SECURITY</a:t>
            </a:r>
            <a:r>
              <a:rPr lang="en-GB" sz="4000" b="1" spc="-30" dirty="0">
                <a:latin typeface="Times New Roman" panose="02020603050405020304" pitchFamily="18" charset="0"/>
                <a:cs typeface="Times New Roman" panose="02020603050405020304" pitchFamily="18" charset="0"/>
              </a:rPr>
              <a:t> </a:t>
            </a:r>
            <a:r>
              <a:rPr lang="en-GB" sz="4000" b="1" dirty="0">
                <a:latin typeface="Times New Roman" panose="02020603050405020304" pitchFamily="18" charset="0"/>
                <a:cs typeface="Times New Roman" panose="02020603050405020304" pitchFamily="18" charset="0"/>
              </a:rPr>
              <a:t>ATTACKS</a:t>
            </a:r>
          </a:p>
        </p:txBody>
      </p:sp>
      <p:sp>
        <p:nvSpPr>
          <p:cNvPr id="32" name="object 5"/>
          <p:cNvSpPr txBox="1"/>
          <p:nvPr/>
        </p:nvSpPr>
        <p:spPr>
          <a:xfrm>
            <a:off x="1312868" y="2091708"/>
            <a:ext cx="3311525" cy="3283719"/>
          </a:xfrm>
          <a:prstGeom prst="rect">
            <a:avLst/>
          </a:prstGeom>
        </p:spPr>
        <p:txBody>
          <a:bodyPr vert="horz" wrap="square" lIns="0" tIns="69850" rIns="0" bIns="0" rtlCol="0">
            <a:spAutoFit/>
          </a:bodyPr>
          <a:lstStyle/>
          <a:p>
            <a:pPr marL="298450" marR="70485" indent="-285750">
              <a:lnSpc>
                <a:spcPct val="80000"/>
              </a:lnSpc>
              <a:spcBef>
                <a:spcPts val="550"/>
              </a:spcBef>
              <a:buClr>
                <a:srgbClr val="FF0000"/>
              </a:buClr>
              <a:buSzPct val="134210"/>
              <a:buFont typeface="Wingdings" panose="05000000000000000000" pitchFamily="2" charset="2"/>
              <a:buChar char="v"/>
              <a:tabLst>
                <a:tab pos="241300" algn="l"/>
              </a:tabLst>
            </a:pPr>
            <a:r>
              <a:rPr spc="-5" dirty="0">
                <a:solidFill>
                  <a:srgbClr val="554A3B"/>
                </a:solidFill>
                <a:latin typeface="Times New Roman" panose="02020603050405020304" pitchFamily="18" charset="0"/>
                <a:cs typeface="Times New Roman" panose="02020603050405020304" pitchFamily="18" charset="0"/>
              </a:rPr>
              <a:t>A means </a:t>
            </a:r>
            <a:r>
              <a:rPr spc="-10" dirty="0">
                <a:solidFill>
                  <a:srgbClr val="554A3B"/>
                </a:solidFill>
                <a:latin typeface="Times New Roman" panose="02020603050405020304" pitchFamily="18" charset="0"/>
                <a:cs typeface="Times New Roman" panose="02020603050405020304" pitchFamily="18" charset="0"/>
              </a:rPr>
              <a:t>of </a:t>
            </a:r>
            <a:r>
              <a:rPr spc="-5" dirty="0">
                <a:solidFill>
                  <a:srgbClr val="554A3B"/>
                </a:solidFill>
                <a:latin typeface="Times New Roman" panose="02020603050405020304" pitchFamily="18" charset="0"/>
                <a:cs typeface="Times New Roman" panose="02020603050405020304" pitchFamily="18" charset="0"/>
              </a:rPr>
              <a:t>classifying  security attacks, used  </a:t>
            </a:r>
            <a:r>
              <a:rPr spc="-10" dirty="0">
                <a:solidFill>
                  <a:srgbClr val="554A3B"/>
                </a:solidFill>
                <a:latin typeface="Times New Roman" panose="02020603050405020304" pitchFamily="18" charset="0"/>
                <a:cs typeface="Times New Roman" panose="02020603050405020304" pitchFamily="18" charset="0"/>
              </a:rPr>
              <a:t>both </a:t>
            </a:r>
            <a:r>
              <a:rPr dirty="0">
                <a:solidFill>
                  <a:srgbClr val="554A3B"/>
                </a:solidFill>
                <a:latin typeface="Times New Roman" panose="02020603050405020304" pitchFamily="18" charset="0"/>
                <a:cs typeface="Times New Roman" panose="02020603050405020304" pitchFamily="18" charset="0"/>
              </a:rPr>
              <a:t>in </a:t>
            </a:r>
            <a:r>
              <a:rPr spc="-5" dirty="0">
                <a:solidFill>
                  <a:srgbClr val="554A3B"/>
                </a:solidFill>
                <a:latin typeface="Times New Roman" panose="02020603050405020304" pitchFamily="18" charset="0"/>
                <a:cs typeface="Times New Roman" panose="02020603050405020304" pitchFamily="18" charset="0"/>
              </a:rPr>
              <a:t>X.800 </a:t>
            </a:r>
            <a:r>
              <a:rPr spc="-10" dirty="0">
                <a:solidFill>
                  <a:srgbClr val="554A3B"/>
                </a:solidFill>
                <a:latin typeface="Times New Roman" panose="02020603050405020304" pitchFamily="18" charset="0"/>
                <a:cs typeface="Times New Roman" panose="02020603050405020304" pitchFamily="18" charset="0"/>
              </a:rPr>
              <a:t>and</a:t>
            </a:r>
            <a:r>
              <a:rPr lang="en-US" spc="-10" dirty="0">
                <a:solidFill>
                  <a:srgbClr val="554A3B"/>
                </a:solidFill>
                <a:latin typeface="Times New Roman" panose="02020603050405020304" pitchFamily="18" charset="0"/>
                <a:cs typeface="Times New Roman" panose="02020603050405020304" pitchFamily="18" charset="0"/>
              </a:rPr>
              <a:t> </a:t>
            </a:r>
            <a:r>
              <a:rPr spc="-5" dirty="0">
                <a:solidFill>
                  <a:srgbClr val="554A3B"/>
                </a:solidFill>
                <a:latin typeface="Times New Roman" panose="02020603050405020304" pitchFamily="18" charset="0"/>
                <a:cs typeface="Times New Roman" panose="02020603050405020304" pitchFamily="18" charset="0"/>
              </a:rPr>
              <a:t>RFC  4949, </a:t>
            </a:r>
            <a:r>
              <a:rPr dirty="0">
                <a:solidFill>
                  <a:srgbClr val="554A3B"/>
                </a:solidFill>
                <a:latin typeface="Times New Roman" panose="02020603050405020304" pitchFamily="18" charset="0"/>
                <a:cs typeface="Times New Roman" panose="02020603050405020304" pitchFamily="18" charset="0"/>
              </a:rPr>
              <a:t>is in </a:t>
            </a:r>
            <a:r>
              <a:rPr spc="-5" dirty="0">
                <a:solidFill>
                  <a:srgbClr val="554A3B"/>
                </a:solidFill>
                <a:latin typeface="Times New Roman" panose="02020603050405020304" pitchFamily="18" charset="0"/>
                <a:cs typeface="Times New Roman" panose="02020603050405020304" pitchFamily="18" charset="0"/>
              </a:rPr>
              <a:t>terms </a:t>
            </a:r>
            <a:r>
              <a:rPr spc="-10" dirty="0">
                <a:solidFill>
                  <a:srgbClr val="554A3B"/>
                </a:solidFill>
                <a:latin typeface="Times New Roman" panose="02020603050405020304" pitchFamily="18" charset="0"/>
                <a:cs typeface="Times New Roman" panose="02020603050405020304" pitchFamily="18" charset="0"/>
              </a:rPr>
              <a:t>of</a:t>
            </a:r>
            <a:r>
              <a:rPr lang="en-US" spc="-10" dirty="0">
                <a:solidFill>
                  <a:srgbClr val="554A3B"/>
                </a:solidFill>
                <a:latin typeface="Times New Roman" panose="02020603050405020304" pitchFamily="18" charset="0"/>
                <a:cs typeface="Times New Roman" panose="02020603050405020304" pitchFamily="18" charset="0"/>
              </a:rPr>
              <a:t> </a:t>
            </a:r>
            <a:r>
              <a:rPr i="1" spc="-10" dirty="0">
                <a:solidFill>
                  <a:srgbClr val="554A3B"/>
                </a:solidFill>
                <a:latin typeface="Times New Roman" panose="02020603050405020304" pitchFamily="18" charset="0"/>
                <a:cs typeface="Times New Roman" panose="02020603050405020304" pitchFamily="18" charset="0"/>
              </a:rPr>
              <a:t>passive  </a:t>
            </a:r>
            <a:r>
              <a:rPr i="1" spc="-5" dirty="0">
                <a:solidFill>
                  <a:srgbClr val="554A3B"/>
                </a:solidFill>
                <a:latin typeface="Times New Roman" panose="02020603050405020304" pitchFamily="18" charset="0"/>
                <a:cs typeface="Times New Roman" panose="02020603050405020304" pitchFamily="18" charset="0"/>
              </a:rPr>
              <a:t>attacks </a:t>
            </a:r>
            <a:r>
              <a:rPr spc="-10" dirty="0">
                <a:solidFill>
                  <a:srgbClr val="554A3B"/>
                </a:solidFill>
                <a:latin typeface="Times New Roman" panose="02020603050405020304" pitchFamily="18" charset="0"/>
                <a:cs typeface="Times New Roman" panose="02020603050405020304" pitchFamily="18" charset="0"/>
              </a:rPr>
              <a:t>and </a:t>
            </a:r>
            <a:r>
              <a:rPr i="1" spc="-10" dirty="0">
                <a:solidFill>
                  <a:srgbClr val="554A3B"/>
                </a:solidFill>
                <a:latin typeface="Times New Roman" panose="02020603050405020304" pitchFamily="18" charset="0"/>
                <a:cs typeface="Times New Roman" panose="02020603050405020304" pitchFamily="18" charset="0"/>
              </a:rPr>
              <a:t>active  </a:t>
            </a:r>
            <a:r>
              <a:rPr i="1" spc="-5" dirty="0">
                <a:solidFill>
                  <a:srgbClr val="554A3B"/>
                </a:solidFill>
                <a:latin typeface="Times New Roman" panose="02020603050405020304" pitchFamily="18" charset="0"/>
                <a:cs typeface="Times New Roman" panose="02020603050405020304" pitchFamily="18" charset="0"/>
              </a:rPr>
              <a:t>attacks</a:t>
            </a:r>
            <a:endParaRPr dirty="0">
              <a:latin typeface="Times New Roman" panose="02020603050405020304" pitchFamily="18" charset="0"/>
              <a:cs typeface="Times New Roman" panose="02020603050405020304" pitchFamily="18" charset="0"/>
            </a:endParaRPr>
          </a:p>
          <a:p>
            <a:pPr marL="285750" indent="-285750">
              <a:spcBef>
                <a:spcPts val="45"/>
              </a:spcBef>
              <a:buClr>
                <a:srgbClr val="FF0000"/>
              </a:buClr>
              <a:buFont typeface="Wingdings" panose="05000000000000000000" pitchFamily="2" charset="2"/>
              <a:buChar char="v"/>
            </a:pPr>
            <a:endParaRPr dirty="0">
              <a:latin typeface="Times New Roman" panose="02020603050405020304" pitchFamily="18" charset="0"/>
              <a:cs typeface="Times New Roman" panose="02020603050405020304" pitchFamily="18" charset="0"/>
            </a:endParaRPr>
          </a:p>
          <a:p>
            <a:pPr marL="298450" marR="5080" indent="-285750">
              <a:lnSpc>
                <a:spcPct val="80000"/>
              </a:lnSpc>
              <a:buClr>
                <a:srgbClr val="FF0000"/>
              </a:buClr>
              <a:buSzPct val="134210"/>
              <a:buFont typeface="Wingdings" panose="05000000000000000000" pitchFamily="2" charset="2"/>
              <a:buChar char="v"/>
              <a:tabLst>
                <a:tab pos="241300" algn="l"/>
              </a:tabLst>
            </a:pPr>
            <a:r>
              <a:rPr spc="-5" dirty="0">
                <a:solidFill>
                  <a:srgbClr val="554A3B"/>
                </a:solidFill>
                <a:latin typeface="Times New Roman" panose="02020603050405020304" pitchFamily="18" charset="0"/>
                <a:cs typeface="Times New Roman" panose="02020603050405020304" pitchFamily="18" charset="0"/>
              </a:rPr>
              <a:t>A </a:t>
            </a:r>
            <a:r>
              <a:rPr i="1" spc="-10" dirty="0">
                <a:solidFill>
                  <a:srgbClr val="FF0000"/>
                </a:solidFill>
                <a:latin typeface="Times New Roman" panose="02020603050405020304" pitchFamily="18" charset="0"/>
                <a:cs typeface="Times New Roman" panose="02020603050405020304" pitchFamily="18" charset="0"/>
              </a:rPr>
              <a:t>passive </a:t>
            </a:r>
            <a:r>
              <a:rPr i="1" dirty="0">
                <a:solidFill>
                  <a:srgbClr val="FF0000"/>
                </a:solidFill>
                <a:latin typeface="Times New Roman" panose="02020603050405020304" pitchFamily="18" charset="0"/>
                <a:cs typeface="Times New Roman" panose="02020603050405020304" pitchFamily="18" charset="0"/>
              </a:rPr>
              <a:t>attack </a:t>
            </a:r>
            <a:r>
              <a:rPr spc="-5" dirty="0">
                <a:solidFill>
                  <a:srgbClr val="554A3B"/>
                </a:solidFill>
                <a:latin typeface="Times New Roman" panose="02020603050405020304" pitchFamily="18" charset="0"/>
                <a:cs typeface="Times New Roman" panose="02020603050405020304" pitchFamily="18" charset="0"/>
              </a:rPr>
              <a:t>attempts  to learn </a:t>
            </a:r>
            <a:r>
              <a:rPr spc="-10" dirty="0">
                <a:solidFill>
                  <a:srgbClr val="554A3B"/>
                </a:solidFill>
                <a:latin typeface="Times New Roman" panose="02020603050405020304" pitchFamily="18" charset="0"/>
                <a:cs typeface="Times New Roman" panose="02020603050405020304" pitchFamily="18" charset="0"/>
              </a:rPr>
              <a:t>or </a:t>
            </a:r>
            <a:r>
              <a:rPr spc="-5" dirty="0">
                <a:solidFill>
                  <a:srgbClr val="554A3B"/>
                </a:solidFill>
                <a:latin typeface="Times New Roman" panose="02020603050405020304" pitchFamily="18" charset="0"/>
                <a:cs typeface="Times New Roman" panose="02020603050405020304" pitchFamily="18" charset="0"/>
              </a:rPr>
              <a:t>make use of  information from the  </a:t>
            </a:r>
            <a:r>
              <a:rPr spc="-10" dirty="0">
                <a:solidFill>
                  <a:srgbClr val="554A3B"/>
                </a:solidFill>
                <a:latin typeface="Times New Roman" panose="02020603050405020304" pitchFamily="18" charset="0"/>
                <a:cs typeface="Times New Roman" panose="02020603050405020304" pitchFamily="18" charset="0"/>
              </a:rPr>
              <a:t>system but does not  </a:t>
            </a:r>
            <a:r>
              <a:rPr spc="-5" dirty="0">
                <a:solidFill>
                  <a:srgbClr val="554A3B"/>
                </a:solidFill>
                <a:latin typeface="Times New Roman" panose="02020603050405020304" pitchFamily="18" charset="0"/>
                <a:cs typeface="Times New Roman" panose="02020603050405020304" pitchFamily="18" charset="0"/>
              </a:rPr>
              <a:t>affect </a:t>
            </a:r>
            <a:r>
              <a:rPr spc="-10" dirty="0">
                <a:solidFill>
                  <a:srgbClr val="554A3B"/>
                </a:solidFill>
                <a:latin typeface="Times New Roman" panose="02020603050405020304" pitchFamily="18" charset="0"/>
                <a:cs typeface="Times New Roman" panose="02020603050405020304" pitchFamily="18" charset="0"/>
              </a:rPr>
              <a:t>system</a:t>
            </a:r>
            <a:r>
              <a:rPr spc="20" dirty="0">
                <a:solidFill>
                  <a:srgbClr val="554A3B"/>
                </a:solidFill>
                <a:latin typeface="Times New Roman" panose="02020603050405020304" pitchFamily="18" charset="0"/>
                <a:cs typeface="Times New Roman" panose="02020603050405020304" pitchFamily="18" charset="0"/>
              </a:rPr>
              <a:t> </a:t>
            </a:r>
            <a:r>
              <a:rPr spc="-5" dirty="0">
                <a:solidFill>
                  <a:srgbClr val="554A3B"/>
                </a:solidFill>
                <a:latin typeface="Times New Roman" panose="02020603050405020304" pitchFamily="18" charset="0"/>
                <a:cs typeface="Times New Roman" panose="02020603050405020304" pitchFamily="18" charset="0"/>
              </a:rPr>
              <a:t>resources</a:t>
            </a:r>
            <a:endParaRPr dirty="0">
              <a:latin typeface="Times New Roman" panose="02020603050405020304" pitchFamily="18" charset="0"/>
              <a:cs typeface="Times New Roman" panose="02020603050405020304" pitchFamily="18" charset="0"/>
            </a:endParaRPr>
          </a:p>
          <a:p>
            <a:pPr marL="285750" indent="-285750">
              <a:spcBef>
                <a:spcPts val="25"/>
              </a:spcBef>
              <a:buClr>
                <a:srgbClr val="FF0000"/>
              </a:buClr>
              <a:buFont typeface="Wingdings" panose="05000000000000000000" pitchFamily="2" charset="2"/>
              <a:buChar char="v"/>
            </a:pPr>
            <a:endParaRPr dirty="0">
              <a:latin typeface="Times New Roman" panose="02020603050405020304" pitchFamily="18" charset="0"/>
              <a:cs typeface="Times New Roman" panose="02020603050405020304" pitchFamily="18" charset="0"/>
            </a:endParaRPr>
          </a:p>
          <a:p>
            <a:pPr marL="298450" marR="262890" indent="-285750">
              <a:lnSpc>
                <a:spcPct val="80000"/>
              </a:lnSpc>
              <a:buClr>
                <a:srgbClr val="FF0000"/>
              </a:buClr>
              <a:buSzPct val="134210"/>
              <a:buFont typeface="Wingdings" panose="05000000000000000000" pitchFamily="2" charset="2"/>
              <a:buChar char="v"/>
              <a:tabLst>
                <a:tab pos="241300" algn="l"/>
              </a:tabLst>
            </a:pPr>
            <a:r>
              <a:rPr spc="-5" dirty="0">
                <a:solidFill>
                  <a:srgbClr val="554A3B"/>
                </a:solidFill>
                <a:latin typeface="Times New Roman" panose="02020603050405020304" pitchFamily="18" charset="0"/>
                <a:cs typeface="Times New Roman" panose="02020603050405020304" pitchFamily="18" charset="0"/>
              </a:rPr>
              <a:t>An </a:t>
            </a:r>
            <a:r>
              <a:rPr i="1" spc="-5" dirty="0">
                <a:solidFill>
                  <a:srgbClr val="FF0000"/>
                </a:solidFill>
                <a:latin typeface="Times New Roman" panose="02020603050405020304" pitchFamily="18" charset="0"/>
                <a:cs typeface="Times New Roman" panose="02020603050405020304" pitchFamily="18" charset="0"/>
              </a:rPr>
              <a:t>active attack </a:t>
            </a:r>
            <a:r>
              <a:rPr i="1" spc="-5" dirty="0">
                <a:solidFill>
                  <a:srgbClr val="554A3B"/>
                </a:solidFill>
                <a:latin typeface="Times New Roman" panose="02020603050405020304" pitchFamily="18" charset="0"/>
                <a:cs typeface="Times New Roman" panose="02020603050405020304" pitchFamily="18" charset="0"/>
              </a:rPr>
              <a:t> </a:t>
            </a:r>
            <a:r>
              <a:rPr spc="-5" dirty="0">
                <a:solidFill>
                  <a:srgbClr val="554A3B"/>
                </a:solidFill>
                <a:latin typeface="Times New Roman" panose="02020603050405020304" pitchFamily="18" charset="0"/>
                <a:cs typeface="Times New Roman" panose="02020603050405020304" pitchFamily="18" charset="0"/>
              </a:rPr>
              <a:t>attempts to alter </a:t>
            </a:r>
            <a:r>
              <a:rPr spc="-10" dirty="0">
                <a:solidFill>
                  <a:srgbClr val="554A3B"/>
                </a:solidFill>
                <a:latin typeface="Times New Roman" panose="02020603050405020304" pitchFamily="18" charset="0"/>
                <a:cs typeface="Times New Roman" panose="02020603050405020304" pitchFamily="18" charset="0"/>
              </a:rPr>
              <a:t>system  </a:t>
            </a:r>
            <a:r>
              <a:rPr spc="-5" dirty="0">
                <a:solidFill>
                  <a:srgbClr val="554A3B"/>
                </a:solidFill>
                <a:latin typeface="Times New Roman" panose="02020603050405020304" pitchFamily="18" charset="0"/>
                <a:cs typeface="Times New Roman" panose="02020603050405020304" pitchFamily="18" charset="0"/>
              </a:rPr>
              <a:t>resources </a:t>
            </a:r>
            <a:r>
              <a:rPr spc="-10" dirty="0">
                <a:solidFill>
                  <a:srgbClr val="554A3B"/>
                </a:solidFill>
                <a:latin typeface="Times New Roman" panose="02020603050405020304" pitchFamily="18" charset="0"/>
                <a:cs typeface="Times New Roman" panose="02020603050405020304" pitchFamily="18" charset="0"/>
              </a:rPr>
              <a:t>or </a:t>
            </a:r>
            <a:r>
              <a:rPr spc="-5" dirty="0">
                <a:solidFill>
                  <a:srgbClr val="554A3B"/>
                </a:solidFill>
                <a:latin typeface="Times New Roman" panose="02020603050405020304" pitchFamily="18" charset="0"/>
                <a:cs typeface="Times New Roman" panose="02020603050405020304" pitchFamily="18" charset="0"/>
              </a:rPr>
              <a:t>affect </a:t>
            </a:r>
            <a:r>
              <a:rPr dirty="0">
                <a:solidFill>
                  <a:srgbClr val="554A3B"/>
                </a:solidFill>
                <a:latin typeface="Times New Roman" panose="02020603050405020304" pitchFamily="18" charset="0"/>
                <a:cs typeface="Times New Roman" panose="02020603050405020304" pitchFamily="18" charset="0"/>
              </a:rPr>
              <a:t>their  </a:t>
            </a:r>
            <a:r>
              <a:rPr spc="-5" dirty="0">
                <a:solidFill>
                  <a:srgbClr val="554A3B"/>
                </a:solidFill>
                <a:latin typeface="Times New Roman" panose="02020603050405020304" pitchFamily="18" charset="0"/>
                <a:cs typeface="Times New Roman" panose="02020603050405020304" pitchFamily="18" charset="0"/>
              </a:rPr>
              <a:t>operation</a:t>
            </a:r>
            <a:endParaRPr dirty="0">
              <a:latin typeface="Times New Roman" panose="02020603050405020304" pitchFamily="18" charset="0"/>
              <a:cs typeface="Times New Roman" panose="02020603050405020304" pitchFamily="18" charset="0"/>
            </a:endParaRPr>
          </a:p>
        </p:txBody>
      </p:sp>
      <p:sp>
        <p:nvSpPr>
          <p:cNvPr id="33" name="object 6"/>
          <p:cNvSpPr/>
          <p:nvPr/>
        </p:nvSpPr>
        <p:spPr>
          <a:xfrm>
            <a:off x="5094516" y="1876651"/>
            <a:ext cx="5769428" cy="4180114"/>
          </a:xfrm>
          <a:prstGeom prst="rect">
            <a:avLst/>
          </a:prstGeom>
          <a:blipFill>
            <a:blip r:embed="rId4"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50</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3"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5465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1014983" y="1828800"/>
            <a:ext cx="10115203" cy="4493623"/>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286603"/>
            <a:ext cx="8908869" cy="129254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solidFill>
                  <a:schemeClr val="tx1"/>
                </a:solidFill>
                <a:latin typeface="Times New Roman" panose="02020603050405020304" pitchFamily="18" charset="0"/>
                <a:cs typeface="Times New Roman" panose="02020603050405020304" pitchFamily="18" charset="0"/>
              </a:rPr>
              <a:t>PASSIVE</a:t>
            </a:r>
            <a:r>
              <a:rPr lang="en-GB" sz="4000" b="1" spc="-65" dirty="0">
                <a:solidFill>
                  <a:schemeClr val="tx1"/>
                </a:solidFill>
                <a:latin typeface="Times New Roman" panose="02020603050405020304" pitchFamily="18" charset="0"/>
                <a:cs typeface="Times New Roman" panose="02020603050405020304" pitchFamily="18" charset="0"/>
              </a:rPr>
              <a:t> </a:t>
            </a:r>
            <a:r>
              <a:rPr lang="en-GB" sz="4000" b="1" spc="-5" dirty="0">
                <a:solidFill>
                  <a:schemeClr val="tx1"/>
                </a:solidFill>
                <a:latin typeface="Times New Roman" panose="02020603050405020304" pitchFamily="18" charset="0"/>
                <a:cs typeface="Times New Roman" panose="02020603050405020304" pitchFamily="18" charset="0"/>
              </a:rPr>
              <a:t>ATTACKS</a:t>
            </a:r>
            <a:endParaRPr lang="en-GB" sz="4000" b="1" dirty="0">
              <a:solidFill>
                <a:schemeClr val="tx1"/>
              </a:solidFill>
              <a:latin typeface="Times New Roman" panose="02020603050405020304" pitchFamily="18" charset="0"/>
              <a:cs typeface="Times New Roman" panose="02020603050405020304" pitchFamily="18" charset="0"/>
            </a:endParaRPr>
          </a:p>
        </p:txBody>
      </p:sp>
      <p:sp>
        <p:nvSpPr>
          <p:cNvPr id="10" name="object 9"/>
          <p:cNvSpPr txBox="1"/>
          <p:nvPr/>
        </p:nvSpPr>
        <p:spPr>
          <a:xfrm>
            <a:off x="7069685" y="4406701"/>
            <a:ext cx="3486785" cy="1791709"/>
          </a:xfrm>
          <a:prstGeom prst="rect">
            <a:avLst/>
          </a:prstGeom>
        </p:spPr>
        <p:txBody>
          <a:bodyPr vert="horz" wrap="square" lIns="0" tIns="104140" rIns="0" bIns="0" rtlCol="0">
            <a:spAutoFit/>
          </a:bodyPr>
          <a:lstStyle/>
          <a:p>
            <a:pPr marL="355600" marR="417830" indent="-342900">
              <a:lnSpc>
                <a:spcPct val="80000"/>
              </a:lnSpc>
              <a:spcBef>
                <a:spcPts val="820"/>
              </a:spcBef>
              <a:buClr>
                <a:srgbClr val="FF0000"/>
              </a:buClr>
              <a:buFont typeface="Wingdings" panose="05000000000000000000" pitchFamily="2" charset="2"/>
              <a:buChar char="Ø"/>
              <a:tabLst>
                <a:tab pos="241300" algn="l"/>
              </a:tabLst>
            </a:pPr>
            <a:r>
              <a:rPr sz="2400" b="1" spc="-5" dirty="0">
                <a:solidFill>
                  <a:srgbClr val="554A3B"/>
                </a:solidFill>
                <a:latin typeface="Times New Roman" panose="02020603050405020304" pitchFamily="18" charset="0"/>
                <a:cs typeface="Times New Roman" panose="02020603050405020304" pitchFamily="18" charset="0"/>
              </a:rPr>
              <a:t>Two </a:t>
            </a:r>
            <a:r>
              <a:rPr sz="2400" b="1" dirty="0">
                <a:solidFill>
                  <a:srgbClr val="554A3B"/>
                </a:solidFill>
                <a:latin typeface="Times New Roman" panose="02020603050405020304" pitchFamily="18" charset="0"/>
                <a:cs typeface="Times New Roman" panose="02020603050405020304" pitchFamily="18" charset="0"/>
              </a:rPr>
              <a:t>types </a:t>
            </a:r>
            <a:r>
              <a:rPr sz="2400" b="1" spc="-5" dirty="0">
                <a:solidFill>
                  <a:srgbClr val="554A3B"/>
                </a:solidFill>
                <a:latin typeface="Times New Roman" panose="02020603050405020304" pitchFamily="18" charset="0"/>
                <a:cs typeface="Times New Roman" panose="02020603050405020304" pitchFamily="18" charset="0"/>
              </a:rPr>
              <a:t>of  passive</a:t>
            </a:r>
            <a:r>
              <a:rPr sz="2400" b="1" spc="-90" dirty="0">
                <a:solidFill>
                  <a:srgbClr val="554A3B"/>
                </a:solidFill>
                <a:latin typeface="Times New Roman" panose="02020603050405020304" pitchFamily="18" charset="0"/>
                <a:cs typeface="Times New Roman" panose="02020603050405020304" pitchFamily="18" charset="0"/>
              </a:rPr>
              <a:t> </a:t>
            </a:r>
            <a:r>
              <a:rPr sz="2400" b="1" spc="-5" dirty="0">
                <a:solidFill>
                  <a:srgbClr val="554A3B"/>
                </a:solidFill>
                <a:latin typeface="Times New Roman" panose="02020603050405020304" pitchFamily="18" charset="0"/>
                <a:cs typeface="Times New Roman" panose="02020603050405020304" pitchFamily="18" charset="0"/>
              </a:rPr>
              <a:t>attacks  are:</a:t>
            </a:r>
            <a:endParaRPr sz="2400" b="1" dirty="0">
              <a:latin typeface="Times New Roman" panose="02020603050405020304" pitchFamily="18" charset="0"/>
              <a:cs typeface="Times New Roman" panose="02020603050405020304" pitchFamily="18" charset="0"/>
            </a:endParaRPr>
          </a:p>
          <a:p>
            <a:pPr marL="652780" marR="5080" lvl="1" indent="-342900">
              <a:lnSpc>
                <a:spcPts val="2500"/>
              </a:lnSpc>
              <a:spcBef>
                <a:spcPts val="600"/>
              </a:spcBef>
              <a:buClr>
                <a:srgbClr val="CF533E"/>
              </a:buClr>
              <a:buFont typeface="Wingdings" panose="05000000000000000000" pitchFamily="2" charset="2"/>
              <a:buChar char="v"/>
              <a:tabLst>
                <a:tab pos="538480" algn="l"/>
              </a:tabLst>
            </a:pPr>
            <a:r>
              <a:rPr sz="2000" dirty="0">
                <a:solidFill>
                  <a:srgbClr val="554A3B"/>
                </a:solidFill>
                <a:latin typeface="Times New Roman" panose="02020603050405020304" pitchFamily="18" charset="0"/>
                <a:cs typeface="Times New Roman" panose="02020603050405020304" pitchFamily="18" charset="0"/>
              </a:rPr>
              <a:t>The release of  message</a:t>
            </a:r>
            <a:r>
              <a:rPr sz="2000" spc="-95"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contents</a:t>
            </a:r>
            <a:endParaRPr lang="en-US" sz="2000" dirty="0">
              <a:solidFill>
                <a:srgbClr val="554A3B"/>
              </a:solidFill>
              <a:latin typeface="Times New Roman" panose="02020603050405020304" pitchFamily="18" charset="0"/>
              <a:cs typeface="Times New Roman" panose="02020603050405020304" pitchFamily="18" charset="0"/>
            </a:endParaRPr>
          </a:p>
          <a:p>
            <a:pPr marL="652780" marR="5080" lvl="1" indent="-342900">
              <a:lnSpc>
                <a:spcPts val="2500"/>
              </a:lnSpc>
              <a:spcBef>
                <a:spcPts val="600"/>
              </a:spcBef>
              <a:buClr>
                <a:srgbClr val="CF533E"/>
              </a:buClr>
              <a:buFont typeface="Wingdings" panose="05000000000000000000" pitchFamily="2" charset="2"/>
              <a:buChar char="v"/>
              <a:tabLst>
                <a:tab pos="538480" algn="l"/>
              </a:tabLst>
            </a:pPr>
            <a:r>
              <a:rPr lang="en-GB" sz="2000" dirty="0">
                <a:solidFill>
                  <a:srgbClr val="554A3B"/>
                </a:solidFill>
                <a:latin typeface="Times New Roman" panose="02020603050405020304" pitchFamily="18" charset="0"/>
                <a:cs typeface="Times New Roman" panose="02020603050405020304" pitchFamily="18" charset="0"/>
              </a:rPr>
              <a:t>Traffic</a:t>
            </a:r>
            <a:r>
              <a:rPr lang="en-GB" sz="2000" spc="-80" dirty="0">
                <a:solidFill>
                  <a:srgbClr val="554A3B"/>
                </a:solidFill>
                <a:latin typeface="Times New Roman" panose="02020603050405020304" pitchFamily="18" charset="0"/>
                <a:cs typeface="Times New Roman" panose="02020603050405020304" pitchFamily="18" charset="0"/>
              </a:rPr>
              <a:t> </a:t>
            </a:r>
            <a:r>
              <a:rPr lang="en-GB" sz="2000" spc="-5" dirty="0">
                <a:solidFill>
                  <a:srgbClr val="554A3B"/>
                </a:solidFill>
                <a:latin typeface="Times New Roman" panose="02020603050405020304" pitchFamily="18" charset="0"/>
                <a:cs typeface="Times New Roman" panose="02020603050405020304" pitchFamily="18" charset="0"/>
              </a:rPr>
              <a:t>analysis</a:t>
            </a:r>
            <a:endParaRPr lang="en-GB" sz="2000" dirty="0">
              <a:latin typeface="Times New Roman" panose="02020603050405020304" pitchFamily="18" charset="0"/>
              <a:cs typeface="Times New Roman" panose="02020603050405020304" pitchFamily="18" charset="0"/>
            </a:endParaRPr>
          </a:p>
        </p:txBody>
      </p:sp>
      <p:sp>
        <p:nvSpPr>
          <p:cNvPr id="12" name="object 11"/>
          <p:cNvSpPr txBox="1"/>
          <p:nvPr/>
        </p:nvSpPr>
        <p:spPr>
          <a:xfrm>
            <a:off x="1598387" y="2465185"/>
            <a:ext cx="3652882" cy="2721258"/>
          </a:xfrm>
          <a:prstGeom prst="rect">
            <a:avLst/>
          </a:prstGeom>
        </p:spPr>
        <p:txBody>
          <a:bodyPr vert="horz" wrap="square" lIns="0" tIns="12700" rIns="0" bIns="0" rtlCol="0">
            <a:spAutoFit/>
          </a:bodyPr>
          <a:lstStyle/>
          <a:p>
            <a:pPr marL="355600" marR="429259" indent="-342900">
              <a:spcBef>
                <a:spcPts val="100"/>
              </a:spcBef>
              <a:buClr>
                <a:srgbClr val="FF0000"/>
              </a:buClr>
              <a:buSzPct val="133333"/>
              <a:buFont typeface="Wingdings" panose="05000000000000000000" pitchFamily="2" charset="2"/>
              <a:buChar char="v"/>
              <a:tabLst>
                <a:tab pos="185420" algn="l"/>
              </a:tabLst>
            </a:pPr>
            <a:r>
              <a:rPr sz="2000" spc="5" dirty="0">
                <a:solidFill>
                  <a:srgbClr val="46524B"/>
                </a:solidFill>
                <a:latin typeface="Times New Roman" panose="02020603050405020304" pitchFamily="18" charset="0"/>
                <a:cs typeface="Times New Roman" panose="02020603050405020304" pitchFamily="18" charset="0"/>
              </a:rPr>
              <a:t>Are </a:t>
            </a:r>
            <a:r>
              <a:rPr sz="2000" spc="10" dirty="0">
                <a:solidFill>
                  <a:srgbClr val="46524B"/>
                </a:solidFill>
                <a:latin typeface="Times New Roman" panose="02020603050405020304" pitchFamily="18" charset="0"/>
                <a:cs typeface="Times New Roman" panose="02020603050405020304" pitchFamily="18" charset="0"/>
              </a:rPr>
              <a:t>in </a:t>
            </a:r>
            <a:r>
              <a:rPr sz="2000" spc="-10" dirty="0">
                <a:solidFill>
                  <a:srgbClr val="46524B"/>
                </a:solidFill>
                <a:latin typeface="Times New Roman" panose="02020603050405020304" pitchFamily="18" charset="0"/>
                <a:cs typeface="Times New Roman" panose="02020603050405020304" pitchFamily="18" charset="0"/>
              </a:rPr>
              <a:t>the nature </a:t>
            </a:r>
            <a:r>
              <a:rPr sz="2000" spc="-5" dirty="0">
                <a:solidFill>
                  <a:srgbClr val="46524B"/>
                </a:solidFill>
                <a:latin typeface="Times New Roman" panose="02020603050405020304" pitchFamily="18" charset="0"/>
                <a:cs typeface="Times New Roman" panose="02020603050405020304" pitchFamily="18" charset="0"/>
              </a:rPr>
              <a:t>of  eavesdropping on, or  monitoring of,</a:t>
            </a:r>
            <a:r>
              <a:rPr lang="en-US" sz="2000" spc="-5" dirty="0">
                <a:solidFill>
                  <a:srgbClr val="46524B"/>
                </a:solidFill>
                <a:latin typeface="Times New Roman" panose="02020603050405020304" pitchFamily="18" charset="0"/>
                <a:cs typeface="Times New Roman" panose="02020603050405020304" pitchFamily="18" charset="0"/>
              </a:rPr>
              <a:t> </a:t>
            </a:r>
            <a:r>
              <a:rPr sz="2000" spc="-5" dirty="0">
                <a:solidFill>
                  <a:srgbClr val="46524B"/>
                </a:solidFill>
                <a:latin typeface="Times New Roman" panose="02020603050405020304" pitchFamily="18" charset="0"/>
                <a:cs typeface="Times New Roman" panose="02020603050405020304" pitchFamily="18" charset="0"/>
              </a:rPr>
              <a:t>transmissions</a:t>
            </a:r>
            <a:endParaRPr sz="2000" dirty="0">
              <a:latin typeface="Times New Roman" panose="02020603050405020304" pitchFamily="18" charset="0"/>
              <a:cs typeface="Times New Roman" panose="02020603050405020304" pitchFamily="18" charset="0"/>
            </a:endParaRPr>
          </a:p>
          <a:p>
            <a:pPr marL="354965" indent="-342900">
              <a:buClr>
                <a:srgbClr val="FF0000"/>
              </a:buClr>
              <a:buSzPct val="133333"/>
              <a:buFont typeface="Wingdings" panose="05000000000000000000" pitchFamily="2" charset="2"/>
              <a:buChar char="v"/>
              <a:tabLst>
                <a:tab pos="185420" algn="l"/>
              </a:tabLst>
            </a:pPr>
            <a:r>
              <a:rPr sz="2000" spc="-5" dirty="0">
                <a:solidFill>
                  <a:srgbClr val="46524B"/>
                </a:solidFill>
                <a:latin typeface="Times New Roman" panose="02020603050405020304" pitchFamily="18" charset="0"/>
                <a:cs typeface="Times New Roman" panose="02020603050405020304" pitchFamily="18" charset="0"/>
              </a:rPr>
              <a:t>Goal of </a:t>
            </a:r>
            <a:r>
              <a:rPr sz="2000" spc="-10" dirty="0">
                <a:solidFill>
                  <a:srgbClr val="46524B"/>
                </a:solidFill>
                <a:latin typeface="Times New Roman" panose="02020603050405020304" pitchFamily="18" charset="0"/>
                <a:cs typeface="Times New Roman" panose="02020603050405020304" pitchFamily="18" charset="0"/>
              </a:rPr>
              <a:t>the opponent</a:t>
            </a:r>
            <a:r>
              <a:rPr sz="2000" spc="5" dirty="0">
                <a:solidFill>
                  <a:srgbClr val="46524B"/>
                </a:solidFill>
                <a:latin typeface="Times New Roman" panose="02020603050405020304" pitchFamily="18" charset="0"/>
                <a:cs typeface="Times New Roman" panose="02020603050405020304" pitchFamily="18" charset="0"/>
              </a:rPr>
              <a:t> </a:t>
            </a:r>
            <a:r>
              <a:rPr sz="2000" spc="10" dirty="0">
                <a:solidFill>
                  <a:srgbClr val="46524B"/>
                </a:solidFill>
                <a:latin typeface="Times New Roman" panose="02020603050405020304" pitchFamily="18" charset="0"/>
                <a:cs typeface="Times New Roman" panose="02020603050405020304" pitchFamily="18" charset="0"/>
              </a:rPr>
              <a:t>is</a:t>
            </a:r>
            <a:r>
              <a:rPr lang="en-US" sz="2000" spc="10" dirty="0">
                <a:solidFill>
                  <a:srgbClr val="46524B"/>
                </a:solidFill>
                <a:latin typeface="Times New Roman" panose="02020603050405020304" pitchFamily="18" charset="0"/>
                <a:cs typeface="Times New Roman" panose="02020603050405020304" pitchFamily="18" charset="0"/>
              </a:rPr>
              <a:t> </a:t>
            </a:r>
            <a:r>
              <a:rPr lang="en-GB" sz="2000" spc="-10" dirty="0">
                <a:solidFill>
                  <a:srgbClr val="46524B"/>
                </a:solidFill>
                <a:latin typeface="Times New Roman" panose="02020603050405020304" pitchFamily="18" charset="0"/>
                <a:cs typeface="Times New Roman" panose="02020603050405020304" pitchFamily="18" charset="0"/>
              </a:rPr>
              <a:t>to </a:t>
            </a:r>
            <a:r>
              <a:rPr lang="en-GB" sz="2000" spc="-5" dirty="0">
                <a:solidFill>
                  <a:srgbClr val="46524B"/>
                </a:solidFill>
                <a:latin typeface="Times New Roman" panose="02020603050405020304" pitchFamily="18" charset="0"/>
                <a:cs typeface="Times New Roman" panose="02020603050405020304" pitchFamily="18" charset="0"/>
              </a:rPr>
              <a:t>obtain </a:t>
            </a:r>
            <a:r>
              <a:rPr lang="en-GB" sz="2000" dirty="0">
                <a:solidFill>
                  <a:srgbClr val="46524B"/>
                </a:solidFill>
                <a:latin typeface="Times New Roman" panose="02020603050405020304" pitchFamily="18" charset="0"/>
                <a:cs typeface="Times New Roman" panose="02020603050405020304" pitchFamily="18" charset="0"/>
              </a:rPr>
              <a:t>information</a:t>
            </a:r>
            <a:r>
              <a:rPr lang="en-GB" sz="2000" spc="-90" dirty="0">
                <a:solidFill>
                  <a:srgbClr val="46524B"/>
                </a:solidFill>
                <a:latin typeface="Times New Roman" panose="02020603050405020304" pitchFamily="18" charset="0"/>
                <a:cs typeface="Times New Roman" panose="02020603050405020304" pitchFamily="18" charset="0"/>
              </a:rPr>
              <a:t> </a:t>
            </a:r>
            <a:r>
              <a:rPr lang="en-GB" sz="2000" spc="-10" dirty="0">
                <a:solidFill>
                  <a:srgbClr val="46524B"/>
                </a:solidFill>
                <a:latin typeface="Times New Roman" panose="02020603050405020304" pitchFamily="18" charset="0"/>
                <a:cs typeface="Times New Roman" panose="02020603050405020304" pitchFamily="18" charset="0"/>
              </a:rPr>
              <a:t>that </a:t>
            </a:r>
            <a:r>
              <a:rPr lang="en-GB" sz="2000" spc="10" dirty="0">
                <a:solidFill>
                  <a:srgbClr val="46524B"/>
                </a:solidFill>
                <a:latin typeface="Times New Roman" panose="02020603050405020304" pitchFamily="18" charset="0"/>
                <a:cs typeface="Times New Roman" panose="02020603050405020304" pitchFamily="18" charset="0"/>
              </a:rPr>
              <a:t>is </a:t>
            </a:r>
            <a:r>
              <a:rPr lang="en-GB" sz="2000" spc="-5" dirty="0">
                <a:solidFill>
                  <a:srgbClr val="46524B"/>
                </a:solidFill>
                <a:latin typeface="Times New Roman" panose="02020603050405020304" pitchFamily="18" charset="0"/>
                <a:cs typeface="Times New Roman" panose="02020603050405020304" pitchFamily="18" charset="0"/>
              </a:rPr>
              <a:t>being</a:t>
            </a:r>
            <a:r>
              <a:rPr lang="en-GB" sz="2000" spc="-65" dirty="0">
                <a:solidFill>
                  <a:srgbClr val="46524B"/>
                </a:solidFill>
                <a:latin typeface="Times New Roman" panose="02020603050405020304" pitchFamily="18" charset="0"/>
                <a:cs typeface="Times New Roman" panose="02020603050405020304" pitchFamily="18" charset="0"/>
              </a:rPr>
              <a:t> </a:t>
            </a:r>
            <a:r>
              <a:rPr lang="en-GB" sz="2000" spc="-10" dirty="0">
                <a:solidFill>
                  <a:srgbClr val="46524B"/>
                </a:solidFill>
                <a:latin typeface="Times New Roman" panose="02020603050405020304" pitchFamily="18" charset="0"/>
                <a:cs typeface="Times New Roman" panose="02020603050405020304" pitchFamily="18" charset="0"/>
              </a:rPr>
              <a:t>transmitted</a:t>
            </a:r>
            <a:endParaRPr lang="en-GB" sz="2000" dirty="0">
              <a:latin typeface="Times New Roman" panose="02020603050405020304" pitchFamily="18" charset="0"/>
              <a:cs typeface="Times New Roman" panose="02020603050405020304" pitchFamily="18" charset="0"/>
            </a:endParaRPr>
          </a:p>
          <a:p>
            <a:pPr marL="184785" indent="-172720">
              <a:buSzPct val="133333"/>
              <a:buFont typeface="Arial"/>
              <a:buChar char="•"/>
              <a:tabLst>
                <a:tab pos="185420" algn="l"/>
              </a:tabLst>
            </a:pPr>
            <a:endParaRPr lang="en-GB" dirty="0">
              <a:latin typeface="Times New Roman" panose="02020603050405020304" pitchFamily="18" charset="0"/>
              <a:cs typeface="Times New Roman" panose="02020603050405020304" pitchFamily="18" charset="0"/>
            </a:endParaRPr>
          </a:p>
          <a:p>
            <a:pPr marL="184785" indent="-172720">
              <a:buSzPct val="133333"/>
              <a:buFont typeface="Arial"/>
              <a:buChar char="•"/>
              <a:tabLst>
                <a:tab pos="185420" algn="l"/>
              </a:tabLst>
            </a:pPr>
            <a:endParaRPr dirty="0">
              <a:latin typeface="Times New Roman" panose="02020603050405020304" pitchFamily="18" charset="0"/>
              <a:cs typeface="Times New Roman" panose="02020603050405020304" pitchFamily="18" charset="0"/>
            </a:endParaRPr>
          </a:p>
        </p:txBody>
      </p:sp>
      <p:sp>
        <p:nvSpPr>
          <p:cNvPr id="13" name="object 15"/>
          <p:cNvSpPr/>
          <p:nvPr/>
        </p:nvSpPr>
        <p:spPr>
          <a:xfrm>
            <a:off x="7904698" y="2207623"/>
            <a:ext cx="1565873" cy="1579144"/>
          </a:xfrm>
          <a:prstGeom prst="rect">
            <a:avLst/>
          </a:prstGeom>
          <a:blipFill>
            <a:blip r:embed="rId4"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1" name="Slide Number Placeholder 10"/>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51</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85072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1014983" y="1828800"/>
            <a:ext cx="10115203" cy="4493623"/>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286603"/>
            <a:ext cx="8908869" cy="129254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solidFill>
                  <a:schemeClr val="tx1"/>
                </a:solidFill>
                <a:latin typeface="Times New Roman" panose="02020603050405020304" pitchFamily="18" charset="0"/>
                <a:cs typeface="Times New Roman" panose="02020603050405020304" pitchFamily="18" charset="0"/>
              </a:rPr>
              <a:t>ACTIVE</a:t>
            </a:r>
            <a:r>
              <a:rPr lang="en-GB" sz="4000" b="1" spc="-65" dirty="0">
                <a:solidFill>
                  <a:schemeClr val="tx1"/>
                </a:solidFill>
                <a:latin typeface="Times New Roman" panose="02020603050405020304" pitchFamily="18" charset="0"/>
                <a:cs typeface="Times New Roman" panose="02020603050405020304" pitchFamily="18" charset="0"/>
              </a:rPr>
              <a:t> </a:t>
            </a:r>
            <a:r>
              <a:rPr lang="en-GB" sz="4000" b="1" spc="-5" dirty="0">
                <a:solidFill>
                  <a:schemeClr val="tx1"/>
                </a:solidFill>
                <a:latin typeface="Times New Roman" panose="02020603050405020304" pitchFamily="18" charset="0"/>
                <a:cs typeface="Times New Roman" panose="02020603050405020304" pitchFamily="18" charset="0"/>
              </a:rPr>
              <a:t>ATTACKS</a:t>
            </a:r>
            <a:endParaRPr lang="en-GB" sz="4000" b="1" dirty="0">
              <a:solidFill>
                <a:schemeClr val="tx1"/>
              </a:solidFill>
              <a:latin typeface="Times New Roman" panose="02020603050405020304" pitchFamily="18" charset="0"/>
              <a:cs typeface="Times New Roman" panose="02020603050405020304" pitchFamily="18" charset="0"/>
            </a:endParaRPr>
          </a:p>
        </p:txBody>
      </p:sp>
      <p:sp>
        <p:nvSpPr>
          <p:cNvPr id="11" name="object 7"/>
          <p:cNvSpPr txBox="1"/>
          <p:nvPr/>
        </p:nvSpPr>
        <p:spPr>
          <a:xfrm>
            <a:off x="1315007" y="1891612"/>
            <a:ext cx="3273977" cy="3809376"/>
          </a:xfrm>
          <a:prstGeom prst="rect">
            <a:avLst/>
          </a:prstGeom>
        </p:spPr>
        <p:txBody>
          <a:bodyPr vert="horz" wrap="square" lIns="0" tIns="13335" rIns="0" bIns="0" rtlCol="0">
            <a:spAutoFit/>
          </a:bodyPr>
          <a:lstStyle/>
          <a:p>
            <a:pPr marL="355600" marR="5080" indent="-342900">
              <a:spcBef>
                <a:spcPts val="105"/>
              </a:spcBef>
              <a:buClr>
                <a:srgbClr val="FF0000"/>
              </a:buClr>
              <a:buFont typeface="Wingdings" panose="05000000000000000000" pitchFamily="2" charset="2"/>
              <a:buChar char="v"/>
              <a:tabLst>
                <a:tab pos="240665" algn="l"/>
                <a:tab pos="241300" algn="l"/>
              </a:tabLst>
            </a:pPr>
            <a:r>
              <a:rPr sz="2000" dirty="0">
                <a:solidFill>
                  <a:srgbClr val="554A3B"/>
                </a:solidFill>
                <a:latin typeface="Times New Roman" panose="02020603050405020304" pitchFamily="18" charset="0"/>
                <a:cs typeface="Times New Roman" panose="02020603050405020304" pitchFamily="18" charset="0"/>
              </a:rPr>
              <a:t>Involve some modification</a:t>
            </a:r>
            <a:r>
              <a:rPr sz="2000" spc="-125"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of  </a:t>
            </a:r>
            <a:r>
              <a:rPr sz="2000" spc="-5" dirty="0">
                <a:solidFill>
                  <a:srgbClr val="554A3B"/>
                </a:solidFill>
                <a:latin typeface="Times New Roman" panose="02020603050405020304" pitchFamily="18" charset="0"/>
                <a:cs typeface="Times New Roman" panose="02020603050405020304" pitchFamily="18" charset="0"/>
              </a:rPr>
              <a:t>the </a:t>
            </a:r>
            <a:r>
              <a:rPr sz="2000" spc="-10" dirty="0">
                <a:solidFill>
                  <a:srgbClr val="554A3B"/>
                </a:solidFill>
                <a:latin typeface="Times New Roman" panose="02020603050405020304" pitchFamily="18" charset="0"/>
                <a:cs typeface="Times New Roman" panose="02020603050405020304" pitchFamily="18" charset="0"/>
              </a:rPr>
              <a:t>data </a:t>
            </a:r>
            <a:r>
              <a:rPr sz="2000" spc="-5" dirty="0">
                <a:solidFill>
                  <a:srgbClr val="554A3B"/>
                </a:solidFill>
                <a:latin typeface="Times New Roman" panose="02020603050405020304" pitchFamily="18" charset="0"/>
                <a:cs typeface="Times New Roman" panose="02020603050405020304" pitchFamily="18" charset="0"/>
              </a:rPr>
              <a:t>stream </a:t>
            </a:r>
            <a:r>
              <a:rPr sz="2000" dirty="0">
                <a:solidFill>
                  <a:srgbClr val="554A3B"/>
                </a:solidFill>
                <a:latin typeface="Times New Roman" panose="02020603050405020304" pitchFamily="18" charset="0"/>
                <a:cs typeface="Times New Roman" panose="02020603050405020304" pitchFamily="18" charset="0"/>
              </a:rPr>
              <a:t>or </a:t>
            </a:r>
            <a:r>
              <a:rPr sz="2000" spc="-5" dirty="0">
                <a:solidFill>
                  <a:srgbClr val="554A3B"/>
                </a:solidFill>
                <a:latin typeface="Times New Roman" panose="02020603050405020304" pitchFamily="18" charset="0"/>
                <a:cs typeface="Times New Roman" panose="02020603050405020304" pitchFamily="18" charset="0"/>
              </a:rPr>
              <a:t>the  </a:t>
            </a:r>
            <a:r>
              <a:rPr sz="2000" dirty="0">
                <a:solidFill>
                  <a:srgbClr val="554A3B"/>
                </a:solidFill>
                <a:latin typeface="Times New Roman" panose="02020603050405020304" pitchFamily="18" charset="0"/>
                <a:cs typeface="Times New Roman" panose="02020603050405020304" pitchFamily="18" charset="0"/>
              </a:rPr>
              <a:t>creation of a false</a:t>
            </a:r>
            <a:r>
              <a:rPr sz="2000" spc="-60"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stream</a:t>
            </a:r>
            <a:endParaRPr sz="2000" dirty="0">
              <a:latin typeface="Times New Roman" panose="02020603050405020304" pitchFamily="18" charset="0"/>
              <a:cs typeface="Times New Roman" panose="02020603050405020304" pitchFamily="18" charset="0"/>
            </a:endParaRPr>
          </a:p>
          <a:p>
            <a:pPr marL="355600" marR="100330" indent="-342900">
              <a:spcBef>
                <a:spcPts val="409"/>
              </a:spcBef>
              <a:buClr>
                <a:srgbClr val="FF0000"/>
              </a:buClr>
              <a:buFont typeface="Wingdings" panose="05000000000000000000" pitchFamily="2" charset="2"/>
              <a:buChar char="v"/>
              <a:tabLst>
                <a:tab pos="240665" algn="l"/>
                <a:tab pos="241300" algn="l"/>
              </a:tabLst>
            </a:pPr>
            <a:r>
              <a:rPr sz="2000" dirty="0">
                <a:solidFill>
                  <a:srgbClr val="554A3B"/>
                </a:solidFill>
                <a:latin typeface="Times New Roman" panose="02020603050405020304" pitchFamily="18" charset="0"/>
                <a:cs typeface="Times New Roman" panose="02020603050405020304" pitchFamily="18" charset="0"/>
              </a:rPr>
              <a:t>Difficult </a:t>
            </a:r>
            <a:r>
              <a:rPr sz="2000" spc="-10" dirty="0">
                <a:solidFill>
                  <a:srgbClr val="554A3B"/>
                </a:solidFill>
                <a:latin typeface="Times New Roman" panose="02020603050405020304" pitchFamily="18" charset="0"/>
                <a:cs typeface="Times New Roman" panose="02020603050405020304" pitchFamily="18" charset="0"/>
              </a:rPr>
              <a:t>to </a:t>
            </a:r>
            <a:r>
              <a:rPr sz="2000" dirty="0">
                <a:solidFill>
                  <a:srgbClr val="554A3B"/>
                </a:solidFill>
                <a:latin typeface="Times New Roman" panose="02020603050405020304" pitchFamily="18" charset="0"/>
                <a:cs typeface="Times New Roman" panose="02020603050405020304" pitchFamily="18" charset="0"/>
              </a:rPr>
              <a:t>prevent </a:t>
            </a:r>
            <a:r>
              <a:rPr sz="2000" spc="-5" dirty="0">
                <a:solidFill>
                  <a:srgbClr val="554A3B"/>
                </a:solidFill>
                <a:latin typeface="Times New Roman" panose="02020603050405020304" pitchFamily="18" charset="0"/>
                <a:cs typeface="Times New Roman" panose="02020603050405020304" pitchFamily="18" charset="0"/>
              </a:rPr>
              <a:t>because  </a:t>
            </a:r>
            <a:r>
              <a:rPr sz="2000" dirty="0">
                <a:solidFill>
                  <a:srgbClr val="554A3B"/>
                </a:solidFill>
                <a:latin typeface="Times New Roman" panose="02020603050405020304" pitchFamily="18" charset="0"/>
                <a:cs typeface="Times New Roman" panose="02020603050405020304" pitchFamily="18" charset="0"/>
              </a:rPr>
              <a:t>of </a:t>
            </a:r>
            <a:r>
              <a:rPr sz="2000" spc="-5" dirty="0">
                <a:solidFill>
                  <a:srgbClr val="554A3B"/>
                </a:solidFill>
                <a:latin typeface="Times New Roman" panose="02020603050405020304" pitchFamily="18" charset="0"/>
                <a:cs typeface="Times New Roman" panose="02020603050405020304" pitchFamily="18" charset="0"/>
              </a:rPr>
              <a:t>the </a:t>
            </a:r>
            <a:r>
              <a:rPr sz="2000" dirty="0">
                <a:solidFill>
                  <a:srgbClr val="554A3B"/>
                </a:solidFill>
                <a:latin typeface="Times New Roman" panose="02020603050405020304" pitchFamily="18" charset="0"/>
                <a:cs typeface="Times New Roman" panose="02020603050405020304" pitchFamily="18" charset="0"/>
              </a:rPr>
              <a:t>wide </a:t>
            </a:r>
            <a:r>
              <a:rPr sz="2000" spc="-5" dirty="0">
                <a:solidFill>
                  <a:srgbClr val="554A3B"/>
                </a:solidFill>
                <a:latin typeface="Times New Roman" panose="02020603050405020304" pitchFamily="18" charset="0"/>
                <a:cs typeface="Times New Roman" panose="02020603050405020304" pitchFamily="18" charset="0"/>
              </a:rPr>
              <a:t>variety </a:t>
            </a:r>
            <a:r>
              <a:rPr sz="2000" dirty="0">
                <a:solidFill>
                  <a:srgbClr val="554A3B"/>
                </a:solidFill>
                <a:latin typeface="Times New Roman" panose="02020603050405020304" pitchFamily="18" charset="0"/>
                <a:cs typeface="Times New Roman" panose="02020603050405020304" pitchFamily="18" charset="0"/>
              </a:rPr>
              <a:t>of  </a:t>
            </a:r>
            <a:r>
              <a:rPr sz="2000" spc="-5" dirty="0">
                <a:solidFill>
                  <a:srgbClr val="554A3B"/>
                </a:solidFill>
                <a:latin typeface="Times New Roman" panose="02020603050405020304" pitchFamily="18" charset="0"/>
                <a:cs typeface="Times New Roman" panose="02020603050405020304" pitchFamily="18" charset="0"/>
              </a:rPr>
              <a:t>potential </a:t>
            </a:r>
            <a:r>
              <a:rPr sz="2000" dirty="0">
                <a:solidFill>
                  <a:srgbClr val="554A3B"/>
                </a:solidFill>
                <a:latin typeface="Times New Roman" panose="02020603050405020304" pitchFamily="18" charset="0"/>
                <a:cs typeface="Times New Roman" panose="02020603050405020304" pitchFamily="18" charset="0"/>
              </a:rPr>
              <a:t>physical, </a:t>
            </a:r>
            <a:r>
              <a:rPr sz="2000" spc="-5" dirty="0">
                <a:solidFill>
                  <a:srgbClr val="554A3B"/>
                </a:solidFill>
                <a:latin typeface="Times New Roman" panose="02020603050405020304" pitchFamily="18" charset="0"/>
                <a:cs typeface="Times New Roman" panose="02020603050405020304" pitchFamily="18" charset="0"/>
              </a:rPr>
              <a:t>software,  and network</a:t>
            </a:r>
            <a:r>
              <a:rPr sz="2000" spc="-20"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vulnerabilities</a:t>
            </a:r>
            <a:endParaRPr sz="2000" dirty="0">
              <a:latin typeface="Times New Roman" panose="02020603050405020304" pitchFamily="18" charset="0"/>
              <a:cs typeface="Times New Roman" panose="02020603050405020304" pitchFamily="18" charset="0"/>
            </a:endParaRPr>
          </a:p>
          <a:p>
            <a:pPr marL="355600" marR="168275" indent="-342900">
              <a:spcBef>
                <a:spcPts val="409"/>
              </a:spcBef>
              <a:buClr>
                <a:srgbClr val="FF0000"/>
              </a:buClr>
              <a:buFont typeface="Wingdings" panose="05000000000000000000" pitchFamily="2" charset="2"/>
              <a:buChar char="v"/>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Goal </a:t>
            </a:r>
            <a:r>
              <a:rPr sz="2000" dirty="0">
                <a:solidFill>
                  <a:srgbClr val="554A3B"/>
                </a:solidFill>
                <a:latin typeface="Times New Roman" panose="02020603050405020304" pitchFamily="18" charset="0"/>
                <a:cs typeface="Times New Roman" panose="02020603050405020304" pitchFamily="18" charset="0"/>
              </a:rPr>
              <a:t>is </a:t>
            </a:r>
            <a:r>
              <a:rPr sz="2000" spc="-10" dirty="0">
                <a:solidFill>
                  <a:srgbClr val="554A3B"/>
                </a:solidFill>
                <a:latin typeface="Times New Roman" panose="02020603050405020304" pitchFamily="18" charset="0"/>
                <a:cs typeface="Times New Roman" panose="02020603050405020304" pitchFamily="18" charset="0"/>
              </a:rPr>
              <a:t>to </a:t>
            </a:r>
            <a:r>
              <a:rPr sz="2000" spc="-5" dirty="0">
                <a:solidFill>
                  <a:srgbClr val="554A3B"/>
                </a:solidFill>
                <a:latin typeface="Times New Roman" panose="02020603050405020304" pitchFamily="18" charset="0"/>
                <a:cs typeface="Times New Roman" panose="02020603050405020304" pitchFamily="18" charset="0"/>
              </a:rPr>
              <a:t>detect </a:t>
            </a:r>
            <a:r>
              <a:rPr sz="2000" spc="-10" dirty="0">
                <a:solidFill>
                  <a:srgbClr val="554A3B"/>
                </a:solidFill>
                <a:latin typeface="Times New Roman" panose="02020603050405020304" pitchFamily="18" charset="0"/>
                <a:cs typeface="Times New Roman" panose="02020603050405020304" pitchFamily="18" charset="0"/>
              </a:rPr>
              <a:t>attacks  </a:t>
            </a:r>
            <a:r>
              <a:rPr sz="2000" spc="-5" dirty="0">
                <a:solidFill>
                  <a:srgbClr val="554A3B"/>
                </a:solidFill>
                <a:latin typeface="Times New Roman" panose="02020603050405020304" pitchFamily="18" charset="0"/>
                <a:cs typeface="Times New Roman" panose="02020603050405020304" pitchFamily="18" charset="0"/>
              </a:rPr>
              <a:t>and </a:t>
            </a:r>
            <a:r>
              <a:rPr sz="2000" spc="-10" dirty="0">
                <a:solidFill>
                  <a:srgbClr val="554A3B"/>
                </a:solidFill>
                <a:latin typeface="Times New Roman" panose="02020603050405020304" pitchFamily="18" charset="0"/>
                <a:cs typeface="Times New Roman" panose="02020603050405020304" pitchFamily="18" charset="0"/>
              </a:rPr>
              <a:t>to </a:t>
            </a:r>
            <a:r>
              <a:rPr sz="2000" dirty="0">
                <a:solidFill>
                  <a:srgbClr val="554A3B"/>
                </a:solidFill>
                <a:latin typeface="Times New Roman" panose="02020603050405020304" pitchFamily="18" charset="0"/>
                <a:cs typeface="Times New Roman" panose="02020603050405020304" pitchFamily="18" charset="0"/>
              </a:rPr>
              <a:t>recover from </a:t>
            </a:r>
            <a:r>
              <a:rPr sz="2000" spc="-5" dirty="0">
                <a:solidFill>
                  <a:srgbClr val="554A3B"/>
                </a:solidFill>
                <a:latin typeface="Times New Roman" panose="02020603050405020304" pitchFamily="18" charset="0"/>
                <a:cs typeface="Times New Roman" panose="02020603050405020304" pitchFamily="18" charset="0"/>
              </a:rPr>
              <a:t>any  disruption </a:t>
            </a:r>
            <a:r>
              <a:rPr sz="2000" dirty="0">
                <a:solidFill>
                  <a:srgbClr val="554A3B"/>
                </a:solidFill>
                <a:latin typeface="Times New Roman" panose="02020603050405020304" pitchFamily="18" charset="0"/>
                <a:cs typeface="Times New Roman" panose="02020603050405020304" pitchFamily="18" charset="0"/>
              </a:rPr>
              <a:t>or delays</a:t>
            </a:r>
            <a:r>
              <a:rPr sz="2000" spc="-95"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caused  by</a:t>
            </a:r>
            <a:r>
              <a:rPr sz="2000" spc="-5" dirty="0">
                <a:solidFill>
                  <a:srgbClr val="554A3B"/>
                </a:solidFill>
                <a:latin typeface="Times New Roman" panose="02020603050405020304" pitchFamily="18" charset="0"/>
                <a:cs typeface="Times New Roman" panose="02020603050405020304" pitchFamily="18" charset="0"/>
              </a:rPr>
              <a:t> them</a:t>
            </a:r>
            <a:endParaRPr sz="2000" dirty="0">
              <a:latin typeface="Times New Roman" panose="02020603050405020304" pitchFamily="18" charset="0"/>
              <a:cs typeface="Times New Roman" panose="02020603050405020304" pitchFamily="18" charset="0"/>
            </a:endParaRPr>
          </a:p>
        </p:txBody>
      </p:sp>
      <p:sp>
        <p:nvSpPr>
          <p:cNvPr id="27" name="object 7"/>
          <p:cNvSpPr txBox="1"/>
          <p:nvPr/>
        </p:nvSpPr>
        <p:spPr>
          <a:xfrm>
            <a:off x="5003074" y="1891612"/>
            <a:ext cx="6127112" cy="4088940"/>
          </a:xfrm>
          <a:prstGeom prst="rect">
            <a:avLst/>
          </a:prstGeom>
        </p:spPr>
        <p:txBody>
          <a:bodyPr vert="horz" wrap="square" lIns="0" tIns="13335" rIns="0" bIns="0" rtlCol="0">
            <a:spAutoFit/>
          </a:bodyPr>
          <a:lstStyle/>
          <a:p>
            <a:pPr marL="355600" marR="5080" indent="-342900">
              <a:spcBef>
                <a:spcPts val="105"/>
              </a:spcBef>
              <a:buClr>
                <a:srgbClr val="FF0000"/>
              </a:buClr>
              <a:buFont typeface="Wingdings" panose="05000000000000000000" pitchFamily="2" charset="2"/>
              <a:buChar char="v"/>
              <a:tabLst>
                <a:tab pos="240665" algn="l"/>
                <a:tab pos="241300" algn="l"/>
              </a:tabLst>
            </a:pPr>
            <a:r>
              <a:rPr lang="en-GB" sz="2000" b="1" spc="-5" dirty="0">
                <a:solidFill>
                  <a:srgbClr val="40382C"/>
                </a:solidFill>
                <a:latin typeface="Times New Roman" panose="02020603050405020304" pitchFamily="18" charset="0"/>
                <a:cs typeface="Times New Roman" panose="02020603050405020304" pitchFamily="18" charset="0"/>
              </a:rPr>
              <a:t>Masquerade</a:t>
            </a:r>
          </a:p>
          <a:p>
            <a:pPr marL="755650" marR="43180" lvl="1" indent="-285750">
              <a:lnSpc>
                <a:spcPts val="1330"/>
              </a:lnSpc>
              <a:spcBef>
                <a:spcPts val="235"/>
              </a:spcBef>
              <a:buClr>
                <a:srgbClr val="FF0000"/>
              </a:buClr>
              <a:buFont typeface="Arial" panose="020B0604020202020204" pitchFamily="34" charset="0"/>
              <a:buChar char="•"/>
              <a:tabLst>
                <a:tab pos="127000" algn="l"/>
              </a:tabLst>
            </a:pPr>
            <a:r>
              <a:rPr lang="en-GB" spc="-5" dirty="0">
                <a:latin typeface="Times New Roman" panose="02020603050405020304" pitchFamily="18" charset="0"/>
                <a:cs typeface="Times New Roman" panose="02020603050405020304" pitchFamily="18" charset="0"/>
              </a:rPr>
              <a:t>Takes </a:t>
            </a:r>
            <a:r>
              <a:rPr lang="en-GB" dirty="0">
                <a:latin typeface="Times New Roman" panose="02020603050405020304" pitchFamily="18" charset="0"/>
                <a:cs typeface="Times New Roman" panose="02020603050405020304" pitchFamily="18" charset="0"/>
              </a:rPr>
              <a:t>place when </a:t>
            </a:r>
            <a:r>
              <a:rPr lang="en-GB" spc="-5" dirty="0">
                <a:latin typeface="Times New Roman" panose="02020603050405020304" pitchFamily="18" charset="0"/>
                <a:cs typeface="Times New Roman" panose="02020603050405020304" pitchFamily="18" charset="0"/>
              </a:rPr>
              <a:t>one </a:t>
            </a:r>
            <a:r>
              <a:rPr lang="en-GB" spc="-10" dirty="0">
                <a:latin typeface="Times New Roman" panose="02020603050405020304" pitchFamily="18" charset="0"/>
                <a:cs typeface="Times New Roman" panose="02020603050405020304" pitchFamily="18" charset="0"/>
              </a:rPr>
              <a:t>entity  pretends </a:t>
            </a:r>
            <a:r>
              <a:rPr lang="en-GB" spc="-15" dirty="0">
                <a:latin typeface="Times New Roman" panose="02020603050405020304" pitchFamily="18" charset="0"/>
                <a:cs typeface="Times New Roman" panose="02020603050405020304" pitchFamily="18" charset="0"/>
              </a:rPr>
              <a:t>to </a:t>
            </a:r>
            <a:r>
              <a:rPr lang="en-GB" spc="-5" dirty="0">
                <a:latin typeface="Times New Roman" panose="02020603050405020304" pitchFamily="18" charset="0"/>
                <a:cs typeface="Times New Roman" panose="02020603050405020304" pitchFamily="18" charset="0"/>
              </a:rPr>
              <a:t>be </a:t>
            </a:r>
            <a:r>
              <a:rPr lang="en-GB" dirty="0">
                <a:latin typeface="Times New Roman" panose="02020603050405020304" pitchFamily="18" charset="0"/>
                <a:cs typeface="Times New Roman" panose="02020603050405020304" pitchFamily="18" charset="0"/>
              </a:rPr>
              <a:t>a </a:t>
            </a:r>
            <a:r>
              <a:rPr lang="en-GB" spc="-5" dirty="0">
                <a:latin typeface="Times New Roman" panose="02020603050405020304" pitchFamily="18" charset="0"/>
                <a:cs typeface="Times New Roman" panose="02020603050405020304" pitchFamily="18" charset="0"/>
              </a:rPr>
              <a:t>different</a:t>
            </a:r>
            <a:r>
              <a:rPr lang="en-GB" spc="35" dirty="0">
                <a:latin typeface="Times New Roman" panose="02020603050405020304" pitchFamily="18" charset="0"/>
                <a:cs typeface="Times New Roman" panose="02020603050405020304" pitchFamily="18" charset="0"/>
              </a:rPr>
              <a:t> </a:t>
            </a:r>
            <a:r>
              <a:rPr lang="en-GB" spc="-10" dirty="0">
                <a:latin typeface="Times New Roman" panose="02020603050405020304" pitchFamily="18" charset="0"/>
                <a:cs typeface="Times New Roman" panose="02020603050405020304" pitchFamily="18" charset="0"/>
              </a:rPr>
              <a:t>entity</a:t>
            </a:r>
            <a:endParaRPr lang="en-GB" dirty="0">
              <a:latin typeface="Times New Roman" panose="02020603050405020304" pitchFamily="18" charset="0"/>
              <a:cs typeface="Times New Roman" panose="02020603050405020304" pitchFamily="18" charset="0"/>
            </a:endParaRPr>
          </a:p>
          <a:p>
            <a:pPr marL="755650" marR="5080" lvl="1" indent="-285750">
              <a:lnSpc>
                <a:spcPts val="1330"/>
              </a:lnSpc>
              <a:spcBef>
                <a:spcPts val="204"/>
              </a:spcBef>
              <a:buClr>
                <a:srgbClr val="FF0000"/>
              </a:buClr>
              <a:buFont typeface="Arial" panose="020B0604020202020204" pitchFamily="34" charset="0"/>
              <a:buChar char="•"/>
              <a:tabLst>
                <a:tab pos="127000" algn="l"/>
              </a:tabLst>
            </a:pPr>
            <a:r>
              <a:rPr lang="en-GB" dirty="0">
                <a:latin typeface="Times New Roman" panose="02020603050405020304" pitchFamily="18" charset="0"/>
                <a:cs typeface="Times New Roman" panose="02020603050405020304" pitchFamily="18" charset="0"/>
              </a:rPr>
              <a:t>Usually includes </a:t>
            </a:r>
            <a:r>
              <a:rPr lang="en-GB" spc="-5" dirty="0">
                <a:latin typeface="Times New Roman" panose="02020603050405020304" pitchFamily="18" charset="0"/>
                <a:cs typeface="Times New Roman" panose="02020603050405020304" pitchFamily="18" charset="0"/>
              </a:rPr>
              <a:t>one </a:t>
            </a:r>
            <a:r>
              <a:rPr lang="en-GB" spc="-10" dirty="0">
                <a:latin typeface="Times New Roman" panose="02020603050405020304" pitchFamily="18" charset="0"/>
                <a:cs typeface="Times New Roman" panose="02020603050405020304" pitchFamily="18" charset="0"/>
              </a:rPr>
              <a:t>of the</a:t>
            </a:r>
            <a:r>
              <a:rPr lang="en-GB" spc="-85" dirty="0">
                <a:latin typeface="Times New Roman" panose="02020603050405020304" pitchFamily="18" charset="0"/>
                <a:cs typeface="Times New Roman" panose="02020603050405020304" pitchFamily="18" charset="0"/>
              </a:rPr>
              <a:t> </a:t>
            </a:r>
            <a:r>
              <a:rPr lang="en-GB" spc="-10" dirty="0">
                <a:latin typeface="Times New Roman" panose="02020603050405020304" pitchFamily="18" charset="0"/>
                <a:cs typeface="Times New Roman" panose="02020603050405020304" pitchFamily="18" charset="0"/>
              </a:rPr>
              <a:t>other  </a:t>
            </a:r>
            <a:r>
              <a:rPr lang="en-GB" spc="-5" dirty="0">
                <a:latin typeface="Times New Roman" panose="02020603050405020304" pitchFamily="18" charset="0"/>
                <a:cs typeface="Times New Roman" panose="02020603050405020304" pitchFamily="18" charset="0"/>
              </a:rPr>
              <a:t>forms </a:t>
            </a:r>
            <a:r>
              <a:rPr lang="en-GB" spc="-10" dirty="0">
                <a:latin typeface="Times New Roman" panose="02020603050405020304" pitchFamily="18" charset="0"/>
                <a:cs typeface="Times New Roman" panose="02020603050405020304" pitchFamily="18" charset="0"/>
              </a:rPr>
              <a:t>of active</a:t>
            </a:r>
            <a:r>
              <a:rPr lang="en-GB" spc="25" dirty="0">
                <a:latin typeface="Times New Roman" panose="02020603050405020304" pitchFamily="18" charset="0"/>
                <a:cs typeface="Times New Roman" panose="02020603050405020304" pitchFamily="18" charset="0"/>
              </a:rPr>
              <a:t> </a:t>
            </a:r>
            <a:r>
              <a:rPr lang="en-GB" spc="-10" dirty="0">
                <a:latin typeface="Times New Roman" panose="02020603050405020304" pitchFamily="18" charset="0"/>
                <a:cs typeface="Times New Roman" panose="02020603050405020304" pitchFamily="18" charset="0"/>
              </a:rPr>
              <a:t>attack</a:t>
            </a:r>
            <a:endParaRPr lang="en-GB" spc="-5" dirty="0">
              <a:solidFill>
                <a:srgbClr val="40382C"/>
              </a:solidFill>
              <a:latin typeface="Times New Roman" panose="02020603050405020304" pitchFamily="18" charset="0"/>
              <a:cs typeface="Times New Roman" panose="02020603050405020304" pitchFamily="18" charset="0"/>
            </a:endParaRPr>
          </a:p>
          <a:p>
            <a:pPr marL="355600" marR="5080" indent="-342900">
              <a:spcBef>
                <a:spcPts val="105"/>
              </a:spcBef>
              <a:buClr>
                <a:srgbClr val="FF0000"/>
              </a:buClr>
              <a:buFont typeface="Wingdings" panose="05000000000000000000" pitchFamily="2" charset="2"/>
              <a:buChar char="v"/>
              <a:tabLst>
                <a:tab pos="240665" algn="l"/>
                <a:tab pos="241300" algn="l"/>
              </a:tabLst>
            </a:pPr>
            <a:r>
              <a:rPr lang="en-GB" sz="2000" b="1" spc="-5" dirty="0">
                <a:solidFill>
                  <a:srgbClr val="40382C"/>
                </a:solidFill>
                <a:latin typeface="Times New Roman" panose="02020603050405020304" pitchFamily="18" charset="0"/>
                <a:cs typeface="Times New Roman" panose="02020603050405020304" pitchFamily="18" charset="0"/>
              </a:rPr>
              <a:t>Rep</a:t>
            </a:r>
            <a:r>
              <a:rPr lang="en-GB" sz="2000" b="1" spc="10" dirty="0">
                <a:solidFill>
                  <a:srgbClr val="40382C"/>
                </a:solidFill>
                <a:latin typeface="Times New Roman" panose="02020603050405020304" pitchFamily="18" charset="0"/>
                <a:cs typeface="Times New Roman" panose="02020603050405020304" pitchFamily="18" charset="0"/>
              </a:rPr>
              <a:t>l</a:t>
            </a:r>
            <a:r>
              <a:rPr lang="en-GB" sz="2000" b="1" spc="-10" dirty="0">
                <a:solidFill>
                  <a:srgbClr val="40382C"/>
                </a:solidFill>
                <a:latin typeface="Times New Roman" panose="02020603050405020304" pitchFamily="18" charset="0"/>
                <a:cs typeface="Times New Roman" panose="02020603050405020304" pitchFamily="18" charset="0"/>
              </a:rPr>
              <a:t>ay</a:t>
            </a:r>
          </a:p>
          <a:p>
            <a:pPr marL="698500" marR="5080" lvl="1" indent="-228600">
              <a:spcBef>
                <a:spcPts val="105"/>
              </a:spcBef>
              <a:buClr>
                <a:srgbClr val="FF0000"/>
              </a:buClr>
              <a:buFont typeface="Arial"/>
              <a:buChar char="•"/>
              <a:tabLst>
                <a:tab pos="240665" algn="l"/>
                <a:tab pos="241300" algn="l"/>
              </a:tabLst>
            </a:pPr>
            <a:r>
              <a:rPr lang="en-GB" dirty="0">
                <a:latin typeface="Times New Roman" panose="02020603050405020304" pitchFamily="18" charset="0"/>
                <a:cs typeface="Times New Roman" panose="02020603050405020304" pitchFamily="18" charset="0"/>
              </a:rPr>
              <a:t>Involves </a:t>
            </a:r>
            <a:r>
              <a:rPr lang="en-GB" spc="-10" dirty="0">
                <a:latin typeface="Times New Roman" panose="02020603050405020304" pitchFamily="18" charset="0"/>
                <a:cs typeface="Times New Roman" panose="02020603050405020304" pitchFamily="18" charset="0"/>
              </a:rPr>
              <a:t>the </a:t>
            </a:r>
            <a:r>
              <a:rPr lang="en-GB" spc="-5" dirty="0">
                <a:latin typeface="Times New Roman" panose="02020603050405020304" pitchFamily="18" charset="0"/>
                <a:cs typeface="Times New Roman" panose="02020603050405020304" pitchFamily="18" charset="0"/>
              </a:rPr>
              <a:t>passive </a:t>
            </a:r>
            <a:r>
              <a:rPr lang="en-GB" spc="-10" dirty="0">
                <a:latin typeface="Times New Roman" panose="02020603050405020304" pitchFamily="18" charset="0"/>
                <a:cs typeface="Times New Roman" panose="02020603050405020304" pitchFamily="18" charset="0"/>
              </a:rPr>
              <a:t>capture of </a:t>
            </a:r>
            <a:r>
              <a:rPr lang="en-GB" dirty="0">
                <a:latin typeface="Times New Roman" panose="02020603050405020304" pitchFamily="18" charset="0"/>
                <a:cs typeface="Times New Roman" panose="02020603050405020304" pitchFamily="18" charset="0"/>
              </a:rPr>
              <a:t>a  </a:t>
            </a:r>
            <a:r>
              <a:rPr lang="en-GB" spc="-10" dirty="0">
                <a:latin typeface="Times New Roman" panose="02020603050405020304" pitchFamily="18" charset="0"/>
                <a:cs typeface="Times New Roman" panose="02020603050405020304" pitchFamily="18" charset="0"/>
              </a:rPr>
              <a:t>data </a:t>
            </a:r>
            <a:r>
              <a:rPr lang="en-GB" dirty="0">
                <a:latin typeface="Times New Roman" panose="02020603050405020304" pitchFamily="18" charset="0"/>
                <a:cs typeface="Times New Roman" panose="02020603050405020304" pitchFamily="18" charset="0"/>
              </a:rPr>
              <a:t>unit </a:t>
            </a:r>
            <a:r>
              <a:rPr lang="en-GB" spc="-5" dirty="0">
                <a:latin typeface="Times New Roman" panose="02020603050405020304" pitchFamily="18" charset="0"/>
                <a:cs typeface="Times New Roman" panose="02020603050405020304" pitchFamily="18" charset="0"/>
              </a:rPr>
              <a:t>and </a:t>
            </a:r>
            <a:r>
              <a:rPr lang="en-GB" spc="-10" dirty="0">
                <a:latin typeface="Times New Roman" panose="02020603050405020304" pitchFamily="18" charset="0"/>
                <a:cs typeface="Times New Roman" panose="02020603050405020304" pitchFamily="18" charset="0"/>
              </a:rPr>
              <a:t>its </a:t>
            </a:r>
            <a:r>
              <a:rPr lang="en-GB" spc="-5" dirty="0">
                <a:latin typeface="Times New Roman" panose="02020603050405020304" pitchFamily="18" charset="0"/>
                <a:cs typeface="Times New Roman" panose="02020603050405020304" pitchFamily="18" charset="0"/>
              </a:rPr>
              <a:t>subsequent  retransmission </a:t>
            </a:r>
            <a:r>
              <a:rPr lang="en-GB" spc="-15" dirty="0">
                <a:latin typeface="Times New Roman" panose="02020603050405020304" pitchFamily="18" charset="0"/>
                <a:cs typeface="Times New Roman" panose="02020603050405020304" pitchFamily="18" charset="0"/>
              </a:rPr>
              <a:t>to </a:t>
            </a:r>
            <a:r>
              <a:rPr lang="en-GB" spc="-5" dirty="0">
                <a:latin typeface="Times New Roman" panose="02020603050405020304" pitchFamily="18" charset="0"/>
                <a:cs typeface="Times New Roman" panose="02020603050405020304" pitchFamily="18" charset="0"/>
              </a:rPr>
              <a:t>produce an  unauthorized</a:t>
            </a:r>
            <a:r>
              <a:rPr lang="en-GB" spc="25" dirty="0">
                <a:latin typeface="Times New Roman" panose="02020603050405020304" pitchFamily="18" charset="0"/>
                <a:cs typeface="Times New Roman" panose="02020603050405020304" pitchFamily="18" charset="0"/>
              </a:rPr>
              <a:t> </a:t>
            </a:r>
            <a:r>
              <a:rPr lang="en-GB" spc="-5" dirty="0">
                <a:latin typeface="Times New Roman" panose="02020603050405020304" pitchFamily="18" charset="0"/>
                <a:cs typeface="Times New Roman" panose="02020603050405020304" pitchFamily="18" charset="0"/>
              </a:rPr>
              <a:t>effect</a:t>
            </a:r>
            <a:endParaRPr lang="en-GB" spc="-10" dirty="0">
              <a:solidFill>
                <a:srgbClr val="40382C"/>
              </a:solidFill>
              <a:latin typeface="Times New Roman" panose="02020603050405020304" pitchFamily="18" charset="0"/>
              <a:cs typeface="Times New Roman" panose="02020603050405020304" pitchFamily="18" charset="0"/>
            </a:endParaRPr>
          </a:p>
          <a:p>
            <a:pPr marL="355600" marR="5080" indent="-342900">
              <a:spcBef>
                <a:spcPts val="105"/>
              </a:spcBef>
              <a:buClr>
                <a:srgbClr val="FF0000"/>
              </a:buClr>
              <a:buFont typeface="Wingdings" panose="05000000000000000000" pitchFamily="2" charset="2"/>
              <a:buChar char="v"/>
              <a:tabLst>
                <a:tab pos="240665" algn="l"/>
                <a:tab pos="241300" algn="l"/>
              </a:tabLst>
            </a:pPr>
            <a:r>
              <a:rPr lang="en-GB" sz="2000" b="1" spc="-5" dirty="0">
                <a:solidFill>
                  <a:srgbClr val="40382C"/>
                </a:solidFill>
                <a:latin typeface="Times New Roman" panose="02020603050405020304" pitchFamily="18" charset="0"/>
                <a:cs typeface="Times New Roman" panose="02020603050405020304" pitchFamily="18" charset="0"/>
              </a:rPr>
              <a:t>Mo</a:t>
            </a:r>
            <a:r>
              <a:rPr lang="en-GB" sz="2000" b="1" spc="-10" dirty="0">
                <a:solidFill>
                  <a:srgbClr val="40382C"/>
                </a:solidFill>
                <a:latin typeface="Times New Roman" panose="02020603050405020304" pitchFamily="18" charset="0"/>
                <a:cs typeface="Times New Roman" panose="02020603050405020304" pitchFamily="18" charset="0"/>
              </a:rPr>
              <a:t>d</a:t>
            </a:r>
            <a:r>
              <a:rPr lang="en-GB" sz="2000" b="1" spc="-5" dirty="0">
                <a:solidFill>
                  <a:srgbClr val="40382C"/>
                </a:solidFill>
                <a:latin typeface="Times New Roman" panose="02020603050405020304" pitchFamily="18" charset="0"/>
                <a:cs typeface="Times New Roman" panose="02020603050405020304" pitchFamily="18" charset="0"/>
              </a:rPr>
              <a:t>if</a:t>
            </a:r>
            <a:r>
              <a:rPr lang="en-GB" sz="2000" b="1" dirty="0">
                <a:solidFill>
                  <a:srgbClr val="40382C"/>
                </a:solidFill>
                <a:latin typeface="Times New Roman" panose="02020603050405020304" pitchFamily="18" charset="0"/>
                <a:cs typeface="Times New Roman" panose="02020603050405020304" pitchFamily="18" charset="0"/>
              </a:rPr>
              <a:t>i</a:t>
            </a:r>
            <a:r>
              <a:rPr lang="en-GB" sz="2000" b="1" spc="-5" dirty="0">
                <a:solidFill>
                  <a:srgbClr val="40382C"/>
                </a:solidFill>
                <a:latin typeface="Times New Roman" panose="02020603050405020304" pitchFamily="18" charset="0"/>
                <a:cs typeface="Times New Roman" panose="02020603050405020304" pitchFamily="18" charset="0"/>
              </a:rPr>
              <a:t>ca</a:t>
            </a:r>
            <a:r>
              <a:rPr lang="en-GB" sz="2000" b="1" spc="-20" dirty="0">
                <a:solidFill>
                  <a:srgbClr val="40382C"/>
                </a:solidFill>
                <a:latin typeface="Times New Roman" panose="02020603050405020304" pitchFamily="18" charset="0"/>
                <a:cs typeface="Times New Roman" panose="02020603050405020304" pitchFamily="18" charset="0"/>
              </a:rPr>
              <a:t>t</a:t>
            </a:r>
            <a:r>
              <a:rPr lang="en-GB" sz="2000" b="1" spc="-5" dirty="0">
                <a:solidFill>
                  <a:srgbClr val="40382C"/>
                </a:solidFill>
                <a:latin typeface="Times New Roman" panose="02020603050405020304" pitchFamily="18" charset="0"/>
                <a:cs typeface="Times New Roman" panose="02020603050405020304" pitchFamily="18" charset="0"/>
              </a:rPr>
              <a:t>ion  of</a:t>
            </a:r>
            <a:r>
              <a:rPr lang="en-GB" sz="2000" b="1" spc="-50" dirty="0">
                <a:solidFill>
                  <a:srgbClr val="40382C"/>
                </a:solidFill>
                <a:latin typeface="Times New Roman" panose="02020603050405020304" pitchFamily="18" charset="0"/>
                <a:cs typeface="Times New Roman" panose="02020603050405020304" pitchFamily="18" charset="0"/>
              </a:rPr>
              <a:t> </a:t>
            </a:r>
            <a:r>
              <a:rPr lang="en-GB" sz="2000" b="1" spc="-10" dirty="0">
                <a:solidFill>
                  <a:srgbClr val="40382C"/>
                </a:solidFill>
                <a:latin typeface="Times New Roman" panose="02020603050405020304" pitchFamily="18" charset="0"/>
                <a:cs typeface="Times New Roman" panose="02020603050405020304" pitchFamily="18" charset="0"/>
              </a:rPr>
              <a:t>messages</a:t>
            </a:r>
          </a:p>
          <a:p>
            <a:pPr marL="698500" marR="5080" lvl="1" indent="-228600">
              <a:spcBef>
                <a:spcPts val="105"/>
              </a:spcBef>
              <a:buClr>
                <a:srgbClr val="FF0000"/>
              </a:buClr>
              <a:buFont typeface="Arial"/>
              <a:buChar char="•"/>
              <a:tabLst>
                <a:tab pos="240665" algn="l"/>
                <a:tab pos="241300" algn="l"/>
              </a:tabLst>
            </a:pPr>
            <a:r>
              <a:rPr lang="en-GB" spc="-5" dirty="0">
                <a:latin typeface="Times New Roman" panose="02020603050405020304" pitchFamily="18" charset="0"/>
                <a:cs typeface="Times New Roman" panose="02020603050405020304" pitchFamily="18" charset="0"/>
              </a:rPr>
              <a:t>Some </a:t>
            </a:r>
            <a:r>
              <a:rPr lang="en-GB" spc="-10" dirty="0">
                <a:latin typeface="Times New Roman" panose="02020603050405020304" pitchFamily="18" charset="0"/>
                <a:cs typeface="Times New Roman" panose="02020603050405020304" pitchFamily="18" charset="0"/>
              </a:rPr>
              <a:t>portion of </a:t>
            </a:r>
            <a:r>
              <a:rPr lang="en-GB" dirty="0">
                <a:latin typeface="Times New Roman" panose="02020603050405020304" pitchFamily="18" charset="0"/>
                <a:cs typeface="Times New Roman" panose="02020603050405020304" pitchFamily="18" charset="0"/>
              </a:rPr>
              <a:t>a </a:t>
            </a:r>
            <a:r>
              <a:rPr lang="en-GB" spc="-5" dirty="0">
                <a:latin typeface="Times New Roman" panose="02020603050405020304" pitchFamily="18" charset="0"/>
                <a:cs typeface="Times New Roman" panose="02020603050405020304" pitchFamily="18" charset="0"/>
              </a:rPr>
              <a:t>legitimate  </a:t>
            </a:r>
            <a:r>
              <a:rPr lang="en-GB" dirty="0">
                <a:latin typeface="Times New Roman" panose="02020603050405020304" pitchFamily="18" charset="0"/>
                <a:cs typeface="Times New Roman" panose="02020603050405020304" pitchFamily="18" charset="0"/>
              </a:rPr>
              <a:t>message </a:t>
            </a:r>
            <a:r>
              <a:rPr lang="en-GB" spc="-5" dirty="0">
                <a:latin typeface="Times New Roman" panose="02020603050405020304" pitchFamily="18" charset="0"/>
                <a:cs typeface="Times New Roman" panose="02020603050405020304" pitchFamily="18" charset="0"/>
              </a:rPr>
              <a:t>is altered, or </a:t>
            </a:r>
            <a:r>
              <a:rPr lang="en-GB" dirty="0">
                <a:latin typeface="Times New Roman" panose="02020603050405020304" pitchFamily="18" charset="0"/>
                <a:cs typeface="Times New Roman" panose="02020603050405020304" pitchFamily="18" charset="0"/>
              </a:rPr>
              <a:t>messages  </a:t>
            </a:r>
            <a:r>
              <a:rPr lang="en-GB" spc="-5" dirty="0">
                <a:latin typeface="Times New Roman" panose="02020603050405020304" pitchFamily="18" charset="0"/>
                <a:cs typeface="Times New Roman" panose="02020603050405020304" pitchFamily="18" charset="0"/>
              </a:rPr>
              <a:t>are </a:t>
            </a:r>
            <a:r>
              <a:rPr lang="en-GB" dirty="0">
                <a:latin typeface="Times New Roman" panose="02020603050405020304" pitchFamily="18" charset="0"/>
                <a:cs typeface="Times New Roman" panose="02020603050405020304" pitchFamily="18" charset="0"/>
              </a:rPr>
              <a:t>delayed </a:t>
            </a:r>
            <a:r>
              <a:rPr lang="en-GB" spc="-10" dirty="0">
                <a:latin typeface="Times New Roman" panose="02020603050405020304" pitchFamily="18" charset="0"/>
                <a:cs typeface="Times New Roman" panose="02020603050405020304" pitchFamily="18" charset="0"/>
              </a:rPr>
              <a:t>or </a:t>
            </a:r>
            <a:r>
              <a:rPr lang="en-GB" spc="-5" dirty="0">
                <a:latin typeface="Times New Roman" panose="02020603050405020304" pitchFamily="18" charset="0"/>
                <a:cs typeface="Times New Roman" panose="02020603050405020304" pitchFamily="18" charset="0"/>
              </a:rPr>
              <a:t>reordered </a:t>
            </a:r>
            <a:r>
              <a:rPr lang="en-GB" spc="-15" dirty="0">
                <a:latin typeface="Times New Roman" panose="02020603050405020304" pitchFamily="18" charset="0"/>
                <a:cs typeface="Times New Roman" panose="02020603050405020304" pitchFamily="18" charset="0"/>
              </a:rPr>
              <a:t>to  </a:t>
            </a:r>
            <a:r>
              <a:rPr lang="en-GB" spc="-5" dirty="0">
                <a:latin typeface="Times New Roman" panose="02020603050405020304" pitchFamily="18" charset="0"/>
                <a:cs typeface="Times New Roman" panose="02020603050405020304" pitchFamily="18" charset="0"/>
              </a:rPr>
              <a:t>produce an unauthorized</a:t>
            </a:r>
            <a:r>
              <a:rPr lang="en-GB" spc="-20" dirty="0">
                <a:latin typeface="Times New Roman" panose="02020603050405020304" pitchFamily="18" charset="0"/>
                <a:cs typeface="Times New Roman" panose="02020603050405020304" pitchFamily="18" charset="0"/>
              </a:rPr>
              <a:t> </a:t>
            </a:r>
            <a:r>
              <a:rPr lang="en-GB" spc="-5" dirty="0">
                <a:latin typeface="Times New Roman" panose="02020603050405020304" pitchFamily="18" charset="0"/>
                <a:cs typeface="Times New Roman" panose="02020603050405020304" pitchFamily="18" charset="0"/>
              </a:rPr>
              <a:t>effect</a:t>
            </a:r>
            <a:endParaRPr lang="en-GB" dirty="0">
              <a:latin typeface="Times New Roman" panose="02020603050405020304" pitchFamily="18" charset="0"/>
              <a:cs typeface="Times New Roman" panose="02020603050405020304" pitchFamily="18" charset="0"/>
            </a:endParaRPr>
          </a:p>
          <a:p>
            <a:pPr marL="355600" marR="5080" indent="-342900">
              <a:spcBef>
                <a:spcPts val="105"/>
              </a:spcBef>
              <a:buClr>
                <a:srgbClr val="FF0000"/>
              </a:buClr>
              <a:buFont typeface="Wingdings" panose="05000000000000000000" pitchFamily="2" charset="2"/>
              <a:buChar char="v"/>
              <a:tabLst>
                <a:tab pos="240665" algn="l"/>
                <a:tab pos="241300" algn="l"/>
              </a:tabLst>
            </a:pPr>
            <a:r>
              <a:rPr lang="en-GB" sz="2000" b="1" spc="-5" dirty="0">
                <a:solidFill>
                  <a:srgbClr val="40382C"/>
                </a:solidFill>
                <a:latin typeface="Times New Roman" panose="02020603050405020304" pitchFamily="18" charset="0"/>
                <a:cs typeface="Times New Roman" panose="02020603050405020304" pitchFamily="18" charset="0"/>
              </a:rPr>
              <a:t>Denial</a:t>
            </a:r>
            <a:r>
              <a:rPr lang="en-GB" sz="2000" b="1" spc="-75" dirty="0">
                <a:solidFill>
                  <a:srgbClr val="40382C"/>
                </a:solidFill>
                <a:latin typeface="Times New Roman" panose="02020603050405020304" pitchFamily="18" charset="0"/>
                <a:cs typeface="Times New Roman" panose="02020603050405020304" pitchFamily="18" charset="0"/>
              </a:rPr>
              <a:t> </a:t>
            </a:r>
            <a:r>
              <a:rPr lang="en-GB" sz="2000" b="1" spc="-5" dirty="0">
                <a:solidFill>
                  <a:srgbClr val="40382C"/>
                </a:solidFill>
                <a:latin typeface="Times New Roman" panose="02020603050405020304" pitchFamily="18" charset="0"/>
                <a:cs typeface="Times New Roman" panose="02020603050405020304" pitchFamily="18" charset="0"/>
              </a:rPr>
              <a:t>of  service</a:t>
            </a:r>
          </a:p>
          <a:p>
            <a:pPr marL="698500" marR="5080" lvl="1" indent="-228600">
              <a:spcBef>
                <a:spcPts val="105"/>
              </a:spcBef>
              <a:buClr>
                <a:srgbClr val="FF0000"/>
              </a:buClr>
              <a:buFont typeface="Arial"/>
              <a:buChar char="•"/>
              <a:tabLst>
                <a:tab pos="240665" algn="l"/>
                <a:tab pos="241300" algn="l"/>
              </a:tabLst>
            </a:pPr>
            <a:r>
              <a:rPr lang="en-GB" spc="-5" dirty="0">
                <a:latin typeface="Times New Roman" panose="02020603050405020304" pitchFamily="18" charset="0"/>
                <a:cs typeface="Times New Roman" panose="02020603050405020304" pitchFamily="18" charset="0"/>
              </a:rPr>
              <a:t>Prevents </a:t>
            </a:r>
            <a:r>
              <a:rPr lang="en-GB" spc="-10" dirty="0">
                <a:latin typeface="Times New Roman" panose="02020603050405020304" pitchFamily="18" charset="0"/>
                <a:cs typeface="Times New Roman" panose="02020603050405020304" pitchFamily="18" charset="0"/>
              </a:rPr>
              <a:t>or inhibits the </a:t>
            </a:r>
            <a:r>
              <a:rPr lang="en-GB" spc="-5" dirty="0">
                <a:latin typeface="Times New Roman" panose="02020603050405020304" pitchFamily="18" charset="0"/>
                <a:cs typeface="Times New Roman" panose="02020603050405020304" pitchFamily="18" charset="0"/>
              </a:rPr>
              <a:t>normal </a:t>
            </a:r>
            <a:r>
              <a:rPr lang="en-GB" dirty="0">
                <a:latin typeface="Times New Roman" panose="02020603050405020304" pitchFamily="18" charset="0"/>
                <a:cs typeface="Times New Roman" panose="02020603050405020304" pitchFamily="18" charset="0"/>
              </a:rPr>
              <a:t>use  </a:t>
            </a:r>
            <a:r>
              <a:rPr lang="en-GB" spc="-10" dirty="0">
                <a:latin typeface="Times New Roman" panose="02020603050405020304" pitchFamily="18" charset="0"/>
                <a:cs typeface="Times New Roman" panose="02020603050405020304" pitchFamily="18" charset="0"/>
              </a:rPr>
              <a:t>or </a:t>
            </a:r>
            <a:r>
              <a:rPr lang="en-GB" dirty="0">
                <a:latin typeface="Times New Roman" panose="02020603050405020304" pitchFamily="18" charset="0"/>
                <a:cs typeface="Times New Roman" panose="02020603050405020304" pitchFamily="18" charset="0"/>
              </a:rPr>
              <a:t>management </a:t>
            </a:r>
            <a:r>
              <a:rPr lang="en-GB" spc="-5" dirty="0">
                <a:latin typeface="Times New Roman" panose="02020603050405020304" pitchFamily="18" charset="0"/>
                <a:cs typeface="Times New Roman" panose="02020603050405020304" pitchFamily="18" charset="0"/>
              </a:rPr>
              <a:t>of  communications</a:t>
            </a:r>
            <a:r>
              <a:rPr lang="en-GB" spc="-15" dirty="0">
                <a:latin typeface="Times New Roman" panose="02020603050405020304" pitchFamily="18" charset="0"/>
                <a:cs typeface="Times New Roman" panose="02020603050405020304" pitchFamily="18" charset="0"/>
              </a:rPr>
              <a:t> </a:t>
            </a:r>
            <a:r>
              <a:rPr lang="en-GB" spc="-5" dirty="0">
                <a:latin typeface="Times New Roman" panose="02020603050405020304" pitchFamily="18" charset="0"/>
                <a:cs typeface="Times New Roman" panose="02020603050405020304" pitchFamily="18" charset="0"/>
              </a:rPr>
              <a:t>facilities</a:t>
            </a:r>
            <a:endParaRPr lang="en-GB" dirty="0">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52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3"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995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53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2" name="object 2"/>
          <p:cNvSpPr/>
          <p:nvPr/>
        </p:nvSpPr>
        <p:spPr>
          <a:xfrm>
            <a:off x="1001921" y="2651760"/>
            <a:ext cx="10115203" cy="1907178"/>
          </a:xfrm>
          <a:prstGeom prst="rect">
            <a:avLst/>
          </a:prstGeom>
          <a:blipFill>
            <a:blip r:embed="rId3" cstate="print"/>
            <a:stretch>
              <a:fillRect/>
            </a:stretch>
          </a:blipFill>
        </p:spPr>
        <p:txBody>
          <a:bodyPr wrap="square" lIns="0" tIns="0" rIns="0" bIns="0" rtlCol="0"/>
          <a:lstStyle/>
          <a:p>
            <a:pPr algn="ctr"/>
            <a:endParaRPr lang="en-US" sz="4000" dirty="0">
              <a:solidFill>
                <a:srgbClr val="FF0000"/>
              </a:solidFill>
              <a:latin typeface="Times New Roman" panose="02020603050405020304" pitchFamily="18" charset="0"/>
              <a:cs typeface="Times New Roman" panose="02020603050405020304" pitchFamily="18" charset="0"/>
            </a:endParaRPr>
          </a:p>
          <a:p>
            <a:pPr algn="ctr"/>
            <a:r>
              <a:rPr lang="en-US" sz="4000" dirty="0">
                <a:solidFill>
                  <a:srgbClr val="FF0000"/>
                </a:solidFill>
                <a:latin typeface="Times New Roman" panose="02020603050405020304" pitchFamily="18" charset="0"/>
                <a:cs typeface="Times New Roman" panose="02020603050405020304" pitchFamily="18" charset="0"/>
              </a:rPr>
              <a:t>7. </a:t>
            </a:r>
            <a:r>
              <a:rPr lang="en-US" sz="4000" dirty="0">
                <a:latin typeface="Times New Roman" panose="02020603050405020304" pitchFamily="18" charset="0"/>
                <a:cs typeface="Times New Roman" panose="02020603050405020304" pitchFamily="18" charset="0"/>
              </a:rPr>
              <a:t>Information Security Terminologies</a:t>
            </a:r>
            <a:endParaRPr lang="en-PK"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48487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95F29C96-7BFF-401C-9032-B6A92C3761FB}"/>
              </a:ext>
            </a:extLst>
          </p:cNvPr>
          <p:cNvSpPr>
            <a:spLocks noGrp="1" noChangeArrowheads="1"/>
          </p:cNvSpPr>
          <p:nvPr>
            <p:ph type="title"/>
          </p:nvPr>
        </p:nvSpPr>
        <p:spPr>
          <a:xfrm>
            <a:off x="861769" y="784778"/>
            <a:ext cx="10515600" cy="977718"/>
          </a:xfrm>
        </p:spPr>
        <p:txBody>
          <a:bodyPr>
            <a:normAutofit/>
          </a:bodyPr>
          <a:lstStyle/>
          <a:p>
            <a:r>
              <a:rPr lang="en-US" altLang="en-US" sz="4000" b="1" dirty="0">
                <a:latin typeface="Times New Roman" panose="02020603050405020304" pitchFamily="18" charset="0"/>
                <a:cs typeface="Times New Roman" panose="02020603050405020304" pitchFamily="18" charset="0"/>
              </a:rPr>
              <a:t>Information Security Terminologies</a:t>
            </a:r>
          </a:p>
        </p:txBody>
      </p:sp>
      <p:sp>
        <p:nvSpPr>
          <p:cNvPr id="6" name="Slide Number Placeholder 5"/>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54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2" name="object 2"/>
          <p:cNvSpPr/>
          <p:nvPr/>
        </p:nvSpPr>
        <p:spPr>
          <a:xfrm>
            <a:off x="861769" y="1762496"/>
            <a:ext cx="9633423" cy="4042676"/>
          </a:xfrm>
          <a:prstGeom prst="rect">
            <a:avLst/>
          </a:prstGeom>
          <a:blipFill>
            <a:blip r:embed="rId4" cstate="print"/>
            <a:stretch>
              <a:fillRect/>
            </a:stretch>
          </a:blipFill>
        </p:spPr>
        <p:txBody>
          <a:bodyPr wrap="square" lIns="0" tIns="0" rIns="0" bIns="0" rtlCol="0"/>
          <a:lstStyle/>
          <a:p>
            <a:pPr marL="355600" marR="26670" indent="-342900">
              <a:buClr>
                <a:srgbClr val="FF0000"/>
              </a:buClr>
              <a:buFont typeface="Wingdings" panose="05000000000000000000" pitchFamily="2" charset="2"/>
              <a:buChar char="Ø"/>
              <a:tabLst>
                <a:tab pos="241300" algn="l"/>
              </a:tabLst>
            </a:pPr>
            <a:r>
              <a:rPr lang="en-US" sz="2400" b="1" spc="-5" dirty="0">
                <a:solidFill>
                  <a:srgbClr val="554A3B"/>
                </a:solidFill>
                <a:latin typeface="Times New Roman" panose="02020603050405020304" pitchFamily="18" charset="0"/>
                <a:cs typeface="Times New Roman" panose="02020603050405020304" pitchFamily="18" charset="0"/>
              </a:rPr>
              <a:t>Asset</a:t>
            </a:r>
          </a:p>
          <a:p>
            <a:pPr marL="812800" marR="26670" lvl="1" indent="-342900">
              <a:buClr>
                <a:srgbClr val="FF0000"/>
              </a:buClr>
              <a:buFont typeface="Wingdings" panose="05000000000000000000" pitchFamily="2" charset="2"/>
              <a:buChar char="v"/>
              <a:tabLst>
                <a:tab pos="241300" algn="l"/>
              </a:tabLst>
            </a:pPr>
            <a:r>
              <a:rPr lang="en-US" altLang="en-US" sz="2000" dirty="0">
                <a:latin typeface="Times New Roman" panose="02020603050405020304" pitchFamily="18" charset="0"/>
                <a:cs typeface="Times New Roman" panose="02020603050405020304" pitchFamily="18" charset="0"/>
              </a:rPr>
              <a:t>Item of value</a:t>
            </a:r>
            <a:endParaRPr lang="en-US" sz="2000" spc="-5" dirty="0">
              <a:solidFill>
                <a:srgbClr val="554A3B"/>
              </a:solidFill>
              <a:latin typeface="Times New Roman" panose="02020603050405020304" pitchFamily="18" charset="0"/>
              <a:cs typeface="Times New Roman" panose="02020603050405020304" pitchFamily="18" charset="0"/>
            </a:endParaRPr>
          </a:p>
          <a:p>
            <a:pPr marL="812800" marR="26670" lvl="1" indent="-342900">
              <a:buClr>
                <a:srgbClr val="FF0000"/>
              </a:buClr>
              <a:buFont typeface="Wingdings" panose="05000000000000000000" pitchFamily="2" charset="2"/>
              <a:buChar char="v"/>
              <a:tabLst>
                <a:tab pos="241300" algn="l"/>
              </a:tabLst>
            </a:pPr>
            <a:r>
              <a:rPr lang="en-US" sz="2000" spc="-5" dirty="0">
                <a:solidFill>
                  <a:srgbClr val="554A3B"/>
                </a:solidFill>
                <a:latin typeface="Times New Roman" panose="02020603050405020304" pitchFamily="18" charset="0"/>
                <a:cs typeface="Times New Roman" panose="02020603050405020304" pitchFamily="18" charset="0"/>
              </a:rPr>
              <a:t>Data </a:t>
            </a:r>
            <a:r>
              <a:rPr lang="en-US" sz="2000" dirty="0">
                <a:solidFill>
                  <a:srgbClr val="554A3B"/>
                </a:solidFill>
                <a:latin typeface="Times New Roman" panose="02020603050405020304" pitchFamily="18" charset="0"/>
                <a:cs typeface="Times New Roman" panose="02020603050405020304" pitchFamily="18" charset="0"/>
              </a:rPr>
              <a:t>contained in an information system; or a service provided by a system;  or a system capability; or an item of system equipment </a:t>
            </a:r>
            <a:r>
              <a:rPr lang="en-US" sz="2000" spc="-5" dirty="0">
                <a:solidFill>
                  <a:srgbClr val="554A3B"/>
                </a:solidFill>
                <a:latin typeface="Times New Roman" panose="02020603050405020304" pitchFamily="18" charset="0"/>
                <a:cs typeface="Times New Roman" panose="02020603050405020304" pitchFamily="18" charset="0"/>
              </a:rPr>
              <a:t>(i.e., </a:t>
            </a:r>
            <a:r>
              <a:rPr lang="en-US" sz="2000" dirty="0">
                <a:solidFill>
                  <a:srgbClr val="554A3B"/>
                </a:solidFill>
                <a:latin typeface="Times New Roman" panose="02020603050405020304" pitchFamily="18" charset="0"/>
                <a:cs typeface="Times New Roman" panose="02020603050405020304" pitchFamily="18" charset="0"/>
              </a:rPr>
              <a:t>a system</a:t>
            </a:r>
            <a:r>
              <a:rPr lang="en-US" sz="2000" spc="-220" dirty="0">
                <a:solidFill>
                  <a:srgbClr val="554A3B"/>
                </a:solidFill>
                <a:latin typeface="Times New Roman" panose="02020603050405020304" pitchFamily="18" charset="0"/>
                <a:cs typeface="Times New Roman" panose="02020603050405020304" pitchFamily="18" charset="0"/>
              </a:rPr>
              <a:t> </a:t>
            </a:r>
            <a:r>
              <a:rPr lang="en-US" sz="2000" dirty="0">
                <a:solidFill>
                  <a:srgbClr val="554A3B"/>
                </a:solidFill>
                <a:latin typeface="Times New Roman" panose="02020603050405020304" pitchFamily="18" charset="0"/>
                <a:cs typeface="Times New Roman" panose="02020603050405020304" pitchFamily="18" charset="0"/>
              </a:rPr>
              <a:t>component—</a:t>
            </a:r>
            <a:r>
              <a:rPr lang="en-US" sz="2000" spc="-5" dirty="0">
                <a:solidFill>
                  <a:srgbClr val="554A3B"/>
                </a:solidFill>
                <a:latin typeface="Times New Roman" panose="02020603050405020304" pitchFamily="18" charset="0"/>
                <a:cs typeface="Times New Roman" panose="02020603050405020304" pitchFamily="18" charset="0"/>
              </a:rPr>
              <a:t>hardware, </a:t>
            </a:r>
            <a:r>
              <a:rPr lang="en-US" sz="2000" dirty="0">
                <a:solidFill>
                  <a:srgbClr val="554A3B"/>
                </a:solidFill>
                <a:latin typeface="Times New Roman" panose="02020603050405020304" pitchFamily="18" charset="0"/>
                <a:cs typeface="Times New Roman" panose="02020603050405020304" pitchFamily="18" charset="0"/>
              </a:rPr>
              <a:t>firmware, </a:t>
            </a:r>
            <a:r>
              <a:rPr lang="en-US" sz="2000" spc="-5" dirty="0">
                <a:solidFill>
                  <a:srgbClr val="554A3B"/>
                </a:solidFill>
                <a:latin typeface="Times New Roman" panose="02020603050405020304" pitchFamily="18" charset="0"/>
                <a:cs typeface="Times New Roman" panose="02020603050405020304" pitchFamily="18" charset="0"/>
              </a:rPr>
              <a:t>software, </a:t>
            </a:r>
            <a:r>
              <a:rPr lang="en-US" sz="2000" dirty="0">
                <a:solidFill>
                  <a:srgbClr val="554A3B"/>
                </a:solidFill>
                <a:latin typeface="Times New Roman" panose="02020603050405020304" pitchFamily="18" charset="0"/>
                <a:cs typeface="Times New Roman" panose="02020603050405020304" pitchFamily="18" charset="0"/>
              </a:rPr>
              <a:t>or</a:t>
            </a:r>
            <a:r>
              <a:rPr lang="en-US" sz="2000" spc="-105" dirty="0">
                <a:solidFill>
                  <a:srgbClr val="554A3B"/>
                </a:solidFill>
                <a:latin typeface="Times New Roman" panose="02020603050405020304" pitchFamily="18" charset="0"/>
                <a:cs typeface="Times New Roman" panose="02020603050405020304" pitchFamily="18" charset="0"/>
              </a:rPr>
              <a:t> </a:t>
            </a:r>
            <a:r>
              <a:rPr lang="en-US" sz="2000" spc="-5" dirty="0">
                <a:solidFill>
                  <a:srgbClr val="554A3B"/>
                </a:solidFill>
                <a:latin typeface="Times New Roman" panose="02020603050405020304" pitchFamily="18" charset="0"/>
                <a:cs typeface="Times New Roman" panose="02020603050405020304" pitchFamily="18" charset="0"/>
              </a:rPr>
              <a:t>documentation).</a:t>
            </a:r>
            <a:endParaRPr lang="en-US" sz="2000" dirty="0">
              <a:latin typeface="Times New Roman" panose="02020603050405020304" pitchFamily="18" charset="0"/>
              <a:cs typeface="Times New Roman" panose="02020603050405020304" pitchFamily="18" charset="0"/>
            </a:endParaRPr>
          </a:p>
          <a:p>
            <a:pPr lvl="1"/>
            <a:endParaRPr lang="en-US"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8BD3EC5-C78C-4E79-B730-6F9ABC599FFB}"/>
              </a:ext>
            </a:extLst>
          </p:cNvPr>
          <p:cNvSpPr>
            <a:spLocks noGrp="1" noChangeArrowheads="1"/>
          </p:cNvSpPr>
          <p:nvPr>
            <p:ph type="title"/>
          </p:nvPr>
        </p:nvSpPr>
        <p:spPr>
          <a:xfrm>
            <a:off x="838200" y="365126"/>
            <a:ext cx="7772400" cy="1019538"/>
          </a:xfrm>
        </p:spPr>
        <p:txBody>
          <a:bodyPr>
            <a:normAutofit/>
          </a:bodyPr>
          <a:lstStyle/>
          <a:p>
            <a:r>
              <a:rPr lang="en-US" altLang="en-US" sz="4000" b="1" dirty="0">
                <a:latin typeface="Times New Roman" panose="02020603050405020304" pitchFamily="18" charset="0"/>
                <a:cs typeface="Times New Roman" panose="02020603050405020304" pitchFamily="18" charset="0"/>
              </a:rPr>
              <a:t>Information Security Terminology</a:t>
            </a:r>
          </a:p>
        </p:txBody>
      </p:sp>
      <p:sp>
        <p:nvSpPr>
          <p:cNvPr id="6" name="Slide Number Placeholder 5"/>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55</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2" name="object 2"/>
          <p:cNvSpPr/>
          <p:nvPr/>
        </p:nvSpPr>
        <p:spPr>
          <a:xfrm>
            <a:off x="1309280" y="1384664"/>
            <a:ext cx="9633423" cy="4970264"/>
          </a:xfrm>
          <a:prstGeom prst="rect">
            <a:avLst/>
          </a:prstGeom>
          <a:blipFill>
            <a:blip r:embed="rId4" cstate="print"/>
            <a:stretch>
              <a:fillRect/>
            </a:stretch>
          </a:blipFill>
        </p:spPr>
        <p:txBody>
          <a:bodyPr wrap="square" lIns="0" tIns="0" rIns="0" bIns="0" rtlCol="0"/>
          <a:lstStyle/>
          <a:p>
            <a:pPr lvl="1"/>
            <a:endParaRPr lang="en-US" altLang="en-US" dirty="0">
              <a:latin typeface="Times New Roman" panose="02020603050405020304" pitchFamily="18" charset="0"/>
              <a:cs typeface="Times New Roman" panose="02020603050405020304" pitchFamily="18" charset="0"/>
            </a:endParaRPr>
          </a:p>
        </p:txBody>
      </p:sp>
      <p:pic>
        <p:nvPicPr>
          <p:cNvPr id="13" name="Picture 2" descr="Information technology assets" title="Table 1-4">
            <a:extLst>
              <a:ext uri="{FF2B5EF4-FFF2-40B4-BE49-F238E27FC236}">
                <a16:creationId xmlns:a16="http://schemas.microsoft.com/office/drawing/2014/main" id="{760A0807-2296-4D69-BCCF-746F644B88F5}"/>
              </a:ext>
            </a:extLst>
          </p:cNvPr>
          <p:cNvPicPr>
            <a:picLocks noChangeAspect="1" noChangeArrowheads="1"/>
          </p:cNvPicPr>
          <p:nvPr/>
        </p:nvPicPr>
        <p:blipFill>
          <a:blip r:embed="rId5"/>
          <a:srcRect/>
          <a:stretch>
            <a:fillRect/>
          </a:stretch>
        </p:blipFill>
        <p:spPr bwMode="auto">
          <a:xfrm>
            <a:off x="2070905" y="1645764"/>
            <a:ext cx="8110171" cy="444806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1097281" y="1776548"/>
            <a:ext cx="10115202" cy="4567864"/>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286603"/>
            <a:ext cx="8908869" cy="129254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SECURITY</a:t>
            </a:r>
            <a:r>
              <a:rPr lang="en-GB" sz="4000" b="1" spc="-10" dirty="0">
                <a:latin typeface="Times New Roman" panose="02020603050405020304" pitchFamily="18" charset="0"/>
                <a:cs typeface="Times New Roman" panose="02020603050405020304" pitchFamily="18" charset="0"/>
              </a:rPr>
              <a:t> </a:t>
            </a:r>
            <a:r>
              <a:rPr lang="en-GB" sz="4000" b="1" dirty="0">
                <a:latin typeface="Times New Roman" panose="02020603050405020304" pitchFamily="18" charset="0"/>
                <a:cs typeface="Times New Roman" panose="02020603050405020304" pitchFamily="18" charset="0"/>
              </a:rPr>
              <a:t>TERMINOLOGIES</a:t>
            </a:r>
          </a:p>
        </p:txBody>
      </p:sp>
      <p:sp>
        <p:nvSpPr>
          <p:cNvPr id="10" name="object 7"/>
          <p:cNvSpPr txBox="1"/>
          <p:nvPr/>
        </p:nvSpPr>
        <p:spPr>
          <a:xfrm>
            <a:off x="1227909" y="1758823"/>
            <a:ext cx="9875519" cy="3935052"/>
          </a:xfrm>
          <a:prstGeom prst="rect">
            <a:avLst/>
          </a:prstGeom>
        </p:spPr>
        <p:txBody>
          <a:bodyPr vert="horz" wrap="square" lIns="0" tIns="13335" rIns="0" bIns="0" rtlCol="0">
            <a:spAutoFit/>
          </a:bodyPr>
          <a:lstStyle/>
          <a:p>
            <a:pPr marL="355600" marR="934085" indent="-342900">
              <a:spcBef>
                <a:spcPts val="105"/>
              </a:spcBef>
              <a:buClr>
                <a:srgbClr val="FF0000"/>
              </a:buClr>
              <a:buFont typeface="Wingdings" panose="05000000000000000000" pitchFamily="2" charset="2"/>
              <a:buChar char="v"/>
              <a:tabLst>
                <a:tab pos="241300" algn="l"/>
              </a:tabLst>
            </a:pPr>
            <a:r>
              <a:rPr sz="2400" b="1" spc="-5" dirty="0">
                <a:solidFill>
                  <a:srgbClr val="554A3B"/>
                </a:solidFill>
                <a:latin typeface="Times New Roman" panose="02020603050405020304" pitchFamily="18" charset="0"/>
                <a:cs typeface="Times New Roman" panose="02020603050405020304" pitchFamily="18" charset="0"/>
              </a:rPr>
              <a:t>Vulnerability</a:t>
            </a:r>
            <a:r>
              <a:rPr lang="en-US" sz="2400" b="1" spc="-5" dirty="0">
                <a:solidFill>
                  <a:srgbClr val="554A3B"/>
                </a:solidFill>
                <a:latin typeface="Times New Roman" panose="02020603050405020304" pitchFamily="18" charset="0"/>
                <a:cs typeface="Times New Roman" panose="02020603050405020304" pitchFamily="18" charset="0"/>
              </a:rPr>
              <a:t>:</a:t>
            </a:r>
            <a:r>
              <a:rPr sz="2000" b="1" spc="-5" dirty="0">
                <a:solidFill>
                  <a:srgbClr val="554A3B"/>
                </a:solidFill>
                <a:latin typeface="Times New Roman" panose="02020603050405020304" pitchFamily="18" charset="0"/>
                <a:cs typeface="Times New Roman" panose="02020603050405020304" pitchFamily="18" charset="0"/>
              </a:rPr>
              <a:t> </a:t>
            </a:r>
            <a:endParaRPr lang="en-US" sz="2000" b="1" spc="-5" dirty="0">
              <a:solidFill>
                <a:srgbClr val="554A3B"/>
              </a:solidFill>
              <a:latin typeface="Times New Roman" panose="02020603050405020304" pitchFamily="18" charset="0"/>
              <a:cs typeface="Times New Roman" panose="02020603050405020304" pitchFamily="18" charset="0"/>
            </a:endParaRPr>
          </a:p>
          <a:p>
            <a:pPr marL="469900" marR="934085" lvl="1">
              <a:spcBef>
                <a:spcPts val="105"/>
              </a:spcBef>
              <a:tabLst>
                <a:tab pos="241300" algn="l"/>
              </a:tabLst>
            </a:pPr>
            <a:r>
              <a:rPr sz="2000" dirty="0">
                <a:solidFill>
                  <a:srgbClr val="554A3B"/>
                </a:solidFill>
                <a:latin typeface="Times New Roman" panose="02020603050405020304" pitchFamily="18" charset="0"/>
                <a:cs typeface="Times New Roman" panose="02020603050405020304" pitchFamily="18" charset="0"/>
              </a:rPr>
              <a:t>A flaw or weakness in a system’s design, implementation, or operation</a:t>
            </a:r>
            <a:r>
              <a:rPr sz="2000" spc="-195"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and</a:t>
            </a:r>
            <a:r>
              <a:rPr lang="en-US" sz="2000" spc="-5"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management </a:t>
            </a:r>
            <a:r>
              <a:rPr sz="2000" spc="-5" dirty="0">
                <a:solidFill>
                  <a:srgbClr val="554A3B"/>
                </a:solidFill>
                <a:latin typeface="Times New Roman" panose="02020603050405020304" pitchFamily="18" charset="0"/>
                <a:cs typeface="Times New Roman" panose="02020603050405020304" pitchFamily="18" charset="0"/>
              </a:rPr>
              <a:t>that </a:t>
            </a:r>
            <a:r>
              <a:rPr sz="2000" dirty="0">
                <a:solidFill>
                  <a:srgbClr val="554A3B"/>
                </a:solidFill>
                <a:latin typeface="Times New Roman" panose="02020603050405020304" pitchFamily="18" charset="0"/>
                <a:cs typeface="Times New Roman" panose="02020603050405020304" pitchFamily="18" charset="0"/>
              </a:rPr>
              <a:t>could be exploited to violate the system’s security</a:t>
            </a:r>
            <a:r>
              <a:rPr sz="2000" spc="-200"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policy.</a:t>
            </a:r>
            <a:endParaRPr sz="2000" dirty="0">
              <a:latin typeface="Times New Roman" panose="02020603050405020304" pitchFamily="18" charset="0"/>
              <a:cs typeface="Times New Roman" panose="02020603050405020304" pitchFamily="18" charset="0"/>
            </a:endParaRPr>
          </a:p>
          <a:p>
            <a:pPr marL="355600" marR="5080" indent="-342900">
              <a:buClr>
                <a:srgbClr val="FF0000"/>
              </a:buClr>
              <a:buFont typeface="Wingdings" panose="05000000000000000000" pitchFamily="2" charset="2"/>
              <a:buChar char="v"/>
              <a:tabLst>
                <a:tab pos="241300" algn="l"/>
              </a:tabLst>
            </a:pPr>
            <a:r>
              <a:rPr sz="2400" b="1" spc="-5" dirty="0">
                <a:solidFill>
                  <a:srgbClr val="554A3B"/>
                </a:solidFill>
                <a:latin typeface="Times New Roman" panose="02020603050405020304" pitchFamily="18" charset="0"/>
                <a:cs typeface="Times New Roman" panose="02020603050405020304" pitchFamily="18" charset="0"/>
              </a:rPr>
              <a:t>Threat</a:t>
            </a:r>
            <a:r>
              <a:rPr lang="en-US" sz="2400" b="1" spc="-5" dirty="0">
                <a:solidFill>
                  <a:srgbClr val="554A3B"/>
                </a:solidFill>
                <a:latin typeface="Times New Roman" panose="02020603050405020304" pitchFamily="18" charset="0"/>
                <a:cs typeface="Times New Roman" panose="02020603050405020304" pitchFamily="18" charset="0"/>
              </a:rPr>
              <a:t>:</a:t>
            </a:r>
            <a:r>
              <a:rPr sz="2000" b="1" spc="-5" dirty="0">
                <a:solidFill>
                  <a:srgbClr val="554A3B"/>
                </a:solidFill>
                <a:latin typeface="Times New Roman" panose="02020603050405020304" pitchFamily="18" charset="0"/>
                <a:cs typeface="Times New Roman" panose="02020603050405020304" pitchFamily="18" charset="0"/>
              </a:rPr>
              <a:t> </a:t>
            </a:r>
            <a:endParaRPr lang="en-US" sz="2000" b="1" spc="-5" dirty="0">
              <a:solidFill>
                <a:srgbClr val="554A3B"/>
              </a:solidFill>
              <a:latin typeface="Times New Roman" panose="02020603050405020304" pitchFamily="18" charset="0"/>
              <a:cs typeface="Times New Roman" panose="02020603050405020304" pitchFamily="18" charset="0"/>
            </a:endParaRPr>
          </a:p>
          <a:p>
            <a:pPr lvl="1"/>
            <a:r>
              <a:rPr sz="2000" dirty="0">
                <a:solidFill>
                  <a:srgbClr val="554A3B"/>
                </a:solidFill>
                <a:latin typeface="Times New Roman" panose="02020603050405020304" pitchFamily="18" charset="0"/>
                <a:cs typeface="Times New Roman" panose="02020603050405020304" pitchFamily="18" charset="0"/>
              </a:rPr>
              <a:t>A </a:t>
            </a:r>
            <a:r>
              <a:rPr sz="2000" spc="-5" dirty="0">
                <a:solidFill>
                  <a:srgbClr val="554A3B"/>
                </a:solidFill>
                <a:latin typeface="Times New Roman" panose="02020603050405020304" pitchFamily="18" charset="0"/>
                <a:cs typeface="Times New Roman" panose="02020603050405020304" pitchFamily="18" charset="0"/>
              </a:rPr>
              <a:t>potential </a:t>
            </a:r>
            <a:r>
              <a:rPr sz="2000" dirty="0">
                <a:solidFill>
                  <a:srgbClr val="554A3B"/>
                </a:solidFill>
                <a:latin typeface="Times New Roman" panose="02020603050405020304" pitchFamily="18" charset="0"/>
                <a:cs typeface="Times New Roman" panose="02020603050405020304" pitchFamily="18" charset="0"/>
              </a:rPr>
              <a:t>for violation of security, which exists when there is a circumstance, capability,  action,</a:t>
            </a:r>
            <a:r>
              <a:rPr sz="2000" spc="-15"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or</a:t>
            </a:r>
            <a:r>
              <a:rPr sz="2000" spc="-10"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event,</a:t>
            </a:r>
            <a:r>
              <a:rPr sz="2000" spc="-35"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that</a:t>
            </a:r>
            <a:r>
              <a:rPr sz="2000" spc="5"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could</a:t>
            </a:r>
            <a:r>
              <a:rPr sz="2000" spc="-30"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breach</a:t>
            </a:r>
            <a:r>
              <a:rPr sz="2000" spc="-45"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security</a:t>
            </a:r>
            <a:r>
              <a:rPr sz="2000" spc="-45"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and</a:t>
            </a:r>
            <a:r>
              <a:rPr sz="2000" spc="-5"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cause</a:t>
            </a:r>
            <a:r>
              <a:rPr sz="2000" spc="-45"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harm.</a:t>
            </a:r>
            <a:r>
              <a:rPr sz="2000" spc="-10"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That</a:t>
            </a:r>
            <a:r>
              <a:rPr sz="2000" spc="-25"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is,</a:t>
            </a:r>
            <a:r>
              <a:rPr sz="2000" spc="-20"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a</a:t>
            </a:r>
            <a:r>
              <a:rPr sz="2000" spc="-5"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threat</a:t>
            </a:r>
            <a:r>
              <a:rPr sz="2000" spc="-15"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is</a:t>
            </a:r>
            <a:r>
              <a:rPr sz="2000" spc="-10"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a</a:t>
            </a:r>
            <a:r>
              <a:rPr sz="2000" spc="-15"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possible</a:t>
            </a:r>
            <a:r>
              <a:rPr sz="2000" spc="-45"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danger</a:t>
            </a:r>
            <a:r>
              <a:rPr sz="2000" spc="-25"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that  </a:t>
            </a:r>
            <a:r>
              <a:rPr sz="2000" dirty="0">
                <a:solidFill>
                  <a:srgbClr val="554A3B"/>
                </a:solidFill>
                <a:latin typeface="Times New Roman" panose="02020603050405020304" pitchFamily="18" charset="0"/>
                <a:cs typeface="Times New Roman" panose="02020603050405020304" pitchFamily="18" charset="0"/>
              </a:rPr>
              <a:t>might exploit a</a:t>
            </a:r>
            <a:r>
              <a:rPr sz="2000" spc="-50"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vulnerability.</a:t>
            </a:r>
            <a:r>
              <a:rPr lang="en-US" altLang="en-US" dirty="0"/>
              <a:t> </a:t>
            </a:r>
          </a:p>
          <a:p>
            <a:pPr marL="355600" indent="-342900">
              <a:spcBef>
                <a:spcPts val="5"/>
              </a:spcBef>
              <a:buClr>
                <a:srgbClr val="FF0000"/>
              </a:buClr>
              <a:buFont typeface="Wingdings" panose="05000000000000000000" pitchFamily="2" charset="2"/>
              <a:buChar char="v"/>
              <a:tabLst>
                <a:tab pos="241300" algn="l"/>
              </a:tabLst>
            </a:pPr>
            <a:r>
              <a:rPr lang="en-US" altLang="en-US" sz="2400" b="1" dirty="0">
                <a:solidFill>
                  <a:srgbClr val="554A3B"/>
                </a:solidFill>
                <a:latin typeface="Times New Roman" panose="02020603050405020304" pitchFamily="18" charset="0"/>
                <a:cs typeface="Times New Roman" panose="02020603050405020304" pitchFamily="18" charset="0"/>
              </a:rPr>
              <a:t>Threat agent</a:t>
            </a:r>
          </a:p>
          <a:p>
            <a:pPr lvl="1"/>
            <a:r>
              <a:rPr lang="en-US" altLang="en-US" dirty="0"/>
              <a:t>Person or element with power to carry out a threat</a:t>
            </a:r>
          </a:p>
          <a:p>
            <a:pPr marL="355600" indent="-342900">
              <a:spcBef>
                <a:spcPts val="5"/>
              </a:spcBef>
              <a:buClr>
                <a:srgbClr val="FF0000"/>
              </a:buClr>
              <a:buFont typeface="Wingdings" panose="05000000000000000000" pitchFamily="2" charset="2"/>
              <a:buChar char="v"/>
              <a:tabLst>
                <a:tab pos="241300" algn="l"/>
              </a:tabLst>
            </a:pPr>
            <a:r>
              <a:rPr sz="2400" b="1" dirty="0">
                <a:solidFill>
                  <a:srgbClr val="554A3B"/>
                </a:solidFill>
                <a:latin typeface="Times New Roman" panose="02020603050405020304" pitchFamily="18" charset="0"/>
                <a:cs typeface="Times New Roman" panose="02020603050405020304" pitchFamily="18" charset="0"/>
              </a:rPr>
              <a:t>Attack</a:t>
            </a:r>
            <a:r>
              <a:rPr lang="en-US" sz="2400" b="1" dirty="0">
                <a:solidFill>
                  <a:srgbClr val="554A3B"/>
                </a:solidFill>
                <a:latin typeface="Times New Roman" panose="02020603050405020304" pitchFamily="18" charset="0"/>
                <a:cs typeface="Times New Roman" panose="02020603050405020304" pitchFamily="18" charset="0"/>
              </a:rPr>
              <a:t>:</a:t>
            </a:r>
            <a:r>
              <a:rPr sz="2000" b="1" dirty="0">
                <a:solidFill>
                  <a:srgbClr val="554A3B"/>
                </a:solidFill>
                <a:latin typeface="Times New Roman" panose="02020603050405020304" pitchFamily="18" charset="0"/>
                <a:cs typeface="Times New Roman" panose="02020603050405020304" pitchFamily="18" charset="0"/>
              </a:rPr>
              <a:t> </a:t>
            </a:r>
            <a:endParaRPr lang="en-US" sz="2000" b="1" dirty="0">
              <a:solidFill>
                <a:srgbClr val="554A3B"/>
              </a:solidFill>
              <a:latin typeface="Times New Roman" panose="02020603050405020304" pitchFamily="18" charset="0"/>
              <a:cs typeface="Times New Roman" panose="02020603050405020304" pitchFamily="18" charset="0"/>
            </a:endParaRPr>
          </a:p>
          <a:p>
            <a:pPr marL="469900" lvl="1">
              <a:spcBef>
                <a:spcPts val="5"/>
              </a:spcBef>
              <a:tabLst>
                <a:tab pos="241300" algn="l"/>
              </a:tabLst>
            </a:pPr>
            <a:r>
              <a:rPr sz="2000" spc="-15" dirty="0">
                <a:solidFill>
                  <a:srgbClr val="554A3B"/>
                </a:solidFill>
                <a:latin typeface="Times New Roman" panose="02020603050405020304" pitchFamily="18" charset="0"/>
                <a:cs typeface="Times New Roman" panose="02020603050405020304" pitchFamily="18" charset="0"/>
              </a:rPr>
              <a:t>An </a:t>
            </a:r>
            <a:r>
              <a:rPr sz="2000" spc="-5" dirty="0">
                <a:solidFill>
                  <a:srgbClr val="554A3B"/>
                </a:solidFill>
                <a:latin typeface="Times New Roman" panose="02020603050405020304" pitchFamily="18" charset="0"/>
                <a:cs typeface="Times New Roman" panose="02020603050405020304" pitchFamily="18" charset="0"/>
              </a:rPr>
              <a:t>attack </a:t>
            </a:r>
            <a:r>
              <a:rPr sz="2000" dirty="0">
                <a:solidFill>
                  <a:srgbClr val="554A3B"/>
                </a:solidFill>
                <a:latin typeface="Times New Roman" panose="02020603050405020304" pitchFamily="18" charset="0"/>
                <a:cs typeface="Times New Roman" panose="02020603050405020304" pitchFamily="18" charset="0"/>
              </a:rPr>
              <a:t>is a threat </a:t>
            </a:r>
            <a:r>
              <a:rPr sz="2000" spc="-5" dirty="0">
                <a:solidFill>
                  <a:srgbClr val="554A3B"/>
                </a:solidFill>
                <a:latin typeface="Times New Roman" panose="02020603050405020304" pitchFamily="18" charset="0"/>
                <a:cs typeface="Times New Roman" panose="02020603050405020304" pitchFamily="18" charset="0"/>
              </a:rPr>
              <a:t>that </a:t>
            </a:r>
            <a:r>
              <a:rPr sz="2000" dirty="0">
                <a:solidFill>
                  <a:srgbClr val="554A3B"/>
                </a:solidFill>
                <a:latin typeface="Times New Roman" panose="02020603050405020304" pitchFamily="18" charset="0"/>
                <a:cs typeface="Times New Roman" panose="02020603050405020304" pitchFamily="18" charset="0"/>
              </a:rPr>
              <a:t>is carried out </a:t>
            </a:r>
            <a:r>
              <a:rPr sz="2000" spc="-5" dirty="0">
                <a:solidFill>
                  <a:srgbClr val="554A3B"/>
                </a:solidFill>
                <a:latin typeface="Times New Roman" panose="02020603050405020304" pitchFamily="18" charset="0"/>
                <a:cs typeface="Times New Roman" panose="02020603050405020304" pitchFamily="18" charset="0"/>
              </a:rPr>
              <a:t>(threat</a:t>
            </a:r>
            <a:r>
              <a:rPr sz="2000" spc="-165"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action)</a:t>
            </a:r>
            <a:endParaRPr sz="2000" dirty="0">
              <a:latin typeface="Times New Roman" panose="02020603050405020304" pitchFamily="18" charset="0"/>
              <a:cs typeface="Times New Roman" panose="02020603050405020304" pitchFamily="18" charset="0"/>
            </a:endParaRPr>
          </a:p>
          <a:p>
            <a:pPr marL="469900" lvl="1">
              <a:tabLst>
                <a:tab pos="241300" algn="l"/>
              </a:tabLst>
            </a:pPr>
            <a:endParaRPr sz="2000" dirty="0">
              <a:latin typeface="Times New Roman" panose="02020603050405020304" pitchFamily="18" charset="0"/>
              <a:cs typeface="Times New Roman" panose="02020603050405020304" pitchFamily="18" charset="0"/>
            </a:endParaRPr>
          </a:p>
        </p:txBody>
      </p:sp>
      <p:sp>
        <p:nvSpPr>
          <p:cNvPr id="11" name="Slide Number Placeholder 10"/>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56</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7074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1097281" y="1854926"/>
            <a:ext cx="10115202" cy="4454434"/>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286603"/>
            <a:ext cx="8908869" cy="129254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SECURITY</a:t>
            </a:r>
            <a:r>
              <a:rPr lang="en-GB" sz="4000" b="1" spc="-10" dirty="0">
                <a:latin typeface="Times New Roman" panose="02020603050405020304" pitchFamily="18" charset="0"/>
                <a:cs typeface="Times New Roman" panose="02020603050405020304" pitchFamily="18" charset="0"/>
              </a:rPr>
              <a:t> </a:t>
            </a:r>
            <a:r>
              <a:rPr lang="en-GB" sz="4000" b="1" dirty="0">
                <a:latin typeface="Times New Roman" panose="02020603050405020304" pitchFamily="18" charset="0"/>
                <a:cs typeface="Times New Roman" panose="02020603050405020304" pitchFamily="18" charset="0"/>
              </a:rPr>
              <a:t>TERMINOLOGIES</a:t>
            </a:r>
          </a:p>
        </p:txBody>
      </p:sp>
      <p:sp>
        <p:nvSpPr>
          <p:cNvPr id="10" name="object 7"/>
          <p:cNvSpPr txBox="1"/>
          <p:nvPr/>
        </p:nvSpPr>
        <p:spPr>
          <a:xfrm>
            <a:off x="1227909" y="1758823"/>
            <a:ext cx="9875519" cy="4260782"/>
          </a:xfrm>
          <a:prstGeom prst="rect">
            <a:avLst/>
          </a:prstGeom>
        </p:spPr>
        <p:txBody>
          <a:bodyPr vert="horz" wrap="square" lIns="0" tIns="13335" rIns="0" bIns="0" rtlCol="0">
            <a:spAutoFit/>
          </a:bodyPr>
          <a:lstStyle/>
          <a:p>
            <a:pPr marL="355600" marR="5080" indent="-342900">
              <a:buClr>
                <a:srgbClr val="FF0000"/>
              </a:buClr>
              <a:buFont typeface="Wingdings" panose="05000000000000000000" pitchFamily="2" charset="2"/>
              <a:buChar char="v"/>
              <a:tabLst>
                <a:tab pos="241300" algn="l"/>
              </a:tabLst>
            </a:pPr>
            <a:endParaRPr lang="en-GB" sz="2400" b="1" spc="-5" dirty="0">
              <a:solidFill>
                <a:srgbClr val="554A3B"/>
              </a:solidFill>
              <a:latin typeface="Times New Roman" panose="02020603050405020304" pitchFamily="18" charset="0"/>
              <a:cs typeface="Times New Roman" panose="02020603050405020304" pitchFamily="18" charset="0"/>
            </a:endParaRPr>
          </a:p>
          <a:p>
            <a:pPr marL="355600" indent="-342900">
              <a:buClr>
                <a:srgbClr val="FF0000"/>
              </a:buClr>
              <a:buFont typeface="Wingdings" panose="05000000000000000000" pitchFamily="2" charset="2"/>
              <a:buChar char="v"/>
              <a:tabLst>
                <a:tab pos="241300" algn="l"/>
              </a:tabLst>
            </a:pPr>
            <a:r>
              <a:rPr lang="en-GB" sz="2400" b="1" spc="-5" dirty="0">
                <a:solidFill>
                  <a:srgbClr val="554A3B"/>
                </a:solidFill>
                <a:latin typeface="Times New Roman" panose="02020603050405020304" pitchFamily="18" charset="0"/>
                <a:cs typeface="Times New Roman" panose="02020603050405020304" pitchFamily="18" charset="0"/>
              </a:rPr>
              <a:t>Risk:</a:t>
            </a:r>
          </a:p>
          <a:p>
            <a:pPr marL="469900" lvl="1">
              <a:tabLst>
                <a:tab pos="241300" algn="l"/>
              </a:tabLst>
            </a:pPr>
            <a:r>
              <a:rPr lang="en-GB" sz="2000" spc="-15" dirty="0">
                <a:solidFill>
                  <a:srgbClr val="554A3B"/>
                </a:solidFill>
                <a:latin typeface="Times New Roman" panose="02020603050405020304" pitchFamily="18" charset="0"/>
                <a:cs typeface="Times New Roman" panose="02020603050405020304" pitchFamily="18" charset="0"/>
              </a:rPr>
              <a:t>An </a:t>
            </a:r>
            <a:r>
              <a:rPr lang="en-GB" sz="2000" dirty="0">
                <a:solidFill>
                  <a:srgbClr val="554A3B"/>
                </a:solidFill>
                <a:latin typeface="Times New Roman" panose="02020603050405020304" pitchFamily="18" charset="0"/>
                <a:cs typeface="Times New Roman" panose="02020603050405020304" pitchFamily="18" charset="0"/>
              </a:rPr>
              <a:t>expectation of loss </a:t>
            </a:r>
            <a:r>
              <a:rPr lang="en-GB" sz="2000" spc="-5" dirty="0">
                <a:solidFill>
                  <a:srgbClr val="554A3B"/>
                </a:solidFill>
                <a:latin typeface="Times New Roman" panose="02020603050405020304" pitchFamily="18" charset="0"/>
                <a:cs typeface="Times New Roman" panose="02020603050405020304" pitchFamily="18" charset="0"/>
              </a:rPr>
              <a:t>expressed as </a:t>
            </a:r>
            <a:r>
              <a:rPr lang="en-GB" sz="2000" dirty="0">
                <a:solidFill>
                  <a:srgbClr val="554A3B"/>
                </a:solidFill>
                <a:latin typeface="Times New Roman" panose="02020603050405020304" pitchFamily="18" charset="0"/>
                <a:cs typeface="Times New Roman" panose="02020603050405020304" pitchFamily="18" charset="0"/>
              </a:rPr>
              <a:t>the probability </a:t>
            </a:r>
            <a:r>
              <a:rPr lang="en-GB" sz="2000" spc="-5" dirty="0">
                <a:solidFill>
                  <a:srgbClr val="554A3B"/>
                </a:solidFill>
                <a:latin typeface="Times New Roman" panose="02020603050405020304" pitchFamily="18" charset="0"/>
                <a:cs typeface="Times New Roman" panose="02020603050405020304" pitchFamily="18" charset="0"/>
              </a:rPr>
              <a:t>that </a:t>
            </a:r>
            <a:r>
              <a:rPr lang="en-GB" sz="2000" dirty="0">
                <a:solidFill>
                  <a:srgbClr val="554A3B"/>
                </a:solidFill>
                <a:latin typeface="Times New Roman" panose="02020603050405020304" pitchFamily="18" charset="0"/>
                <a:cs typeface="Times New Roman" panose="02020603050405020304" pitchFamily="18" charset="0"/>
              </a:rPr>
              <a:t>a particular threat will exploit a </a:t>
            </a:r>
            <a:r>
              <a:rPr lang="en-GB" sz="2000" spc="-5" dirty="0">
                <a:solidFill>
                  <a:srgbClr val="554A3B"/>
                </a:solidFill>
                <a:latin typeface="Times New Roman" panose="02020603050405020304" pitchFamily="18" charset="0"/>
                <a:cs typeface="Times New Roman" panose="02020603050405020304" pitchFamily="18" charset="0"/>
              </a:rPr>
              <a:t>particular  </a:t>
            </a:r>
            <a:r>
              <a:rPr lang="en-GB" sz="2000" dirty="0">
                <a:solidFill>
                  <a:srgbClr val="554A3B"/>
                </a:solidFill>
                <a:latin typeface="Times New Roman" panose="02020603050405020304" pitchFamily="18" charset="0"/>
                <a:cs typeface="Times New Roman" panose="02020603050405020304" pitchFamily="18" charset="0"/>
              </a:rPr>
              <a:t>vulnerability with a particular harmful</a:t>
            </a:r>
            <a:r>
              <a:rPr lang="en-GB" sz="2000" spc="-140" dirty="0">
                <a:solidFill>
                  <a:srgbClr val="554A3B"/>
                </a:solidFill>
                <a:latin typeface="Times New Roman" panose="02020603050405020304" pitchFamily="18" charset="0"/>
                <a:cs typeface="Times New Roman" panose="02020603050405020304" pitchFamily="18" charset="0"/>
              </a:rPr>
              <a:t> </a:t>
            </a:r>
            <a:r>
              <a:rPr lang="en-GB" sz="2000" dirty="0">
                <a:solidFill>
                  <a:srgbClr val="554A3B"/>
                </a:solidFill>
                <a:latin typeface="Times New Roman" panose="02020603050405020304" pitchFamily="18" charset="0"/>
                <a:cs typeface="Times New Roman" panose="02020603050405020304" pitchFamily="18" charset="0"/>
              </a:rPr>
              <a:t>result</a:t>
            </a:r>
          </a:p>
          <a:p>
            <a:pPr marL="469900" lvl="1">
              <a:tabLst>
                <a:tab pos="241300" algn="l"/>
              </a:tabLst>
            </a:pPr>
            <a:endParaRPr lang="en-GB" sz="2000" dirty="0">
              <a:latin typeface="Times New Roman" panose="02020603050405020304" pitchFamily="18" charset="0"/>
              <a:cs typeface="Times New Roman" panose="02020603050405020304" pitchFamily="18" charset="0"/>
            </a:endParaRPr>
          </a:p>
          <a:p>
            <a:pPr marL="355600" marR="5080" indent="-342900">
              <a:buClr>
                <a:srgbClr val="FF0000"/>
              </a:buClr>
              <a:buFont typeface="Wingdings" panose="05000000000000000000" pitchFamily="2" charset="2"/>
              <a:buChar char="v"/>
              <a:tabLst>
                <a:tab pos="241300" algn="l"/>
              </a:tabLst>
            </a:pPr>
            <a:r>
              <a:rPr lang="en-GB" sz="2400" b="1" spc="-5" dirty="0">
                <a:solidFill>
                  <a:srgbClr val="554A3B"/>
                </a:solidFill>
                <a:latin typeface="Times New Roman" panose="02020603050405020304" pitchFamily="18" charset="0"/>
                <a:cs typeface="Times New Roman" panose="02020603050405020304" pitchFamily="18" charset="0"/>
              </a:rPr>
              <a:t>Countermeasure:</a:t>
            </a:r>
            <a:r>
              <a:rPr lang="en-GB" sz="2000" b="1" spc="-5" dirty="0">
                <a:solidFill>
                  <a:srgbClr val="554A3B"/>
                </a:solidFill>
                <a:latin typeface="Times New Roman" panose="02020603050405020304" pitchFamily="18" charset="0"/>
                <a:cs typeface="Times New Roman" panose="02020603050405020304" pitchFamily="18" charset="0"/>
              </a:rPr>
              <a:t> </a:t>
            </a:r>
          </a:p>
          <a:p>
            <a:pPr marL="469900" marR="5080" lvl="1">
              <a:buClr>
                <a:srgbClr val="FF0000"/>
              </a:buClr>
              <a:tabLst>
                <a:tab pos="241300" algn="l"/>
              </a:tabLst>
            </a:pPr>
            <a:r>
              <a:rPr lang="en-GB" sz="2000" spc="-15" dirty="0">
                <a:solidFill>
                  <a:srgbClr val="554A3B"/>
                </a:solidFill>
                <a:latin typeface="Times New Roman" panose="02020603050405020304" pitchFamily="18" charset="0"/>
                <a:cs typeface="Times New Roman" panose="02020603050405020304" pitchFamily="18" charset="0"/>
              </a:rPr>
              <a:t>An </a:t>
            </a:r>
            <a:r>
              <a:rPr lang="en-GB" sz="2000" dirty="0">
                <a:solidFill>
                  <a:srgbClr val="554A3B"/>
                </a:solidFill>
                <a:latin typeface="Times New Roman" panose="02020603050405020304" pitchFamily="18" charset="0"/>
                <a:cs typeface="Times New Roman" panose="02020603050405020304" pitchFamily="18" charset="0"/>
              </a:rPr>
              <a:t>action, device, </a:t>
            </a:r>
            <a:r>
              <a:rPr lang="en-GB" sz="2000" spc="-5" dirty="0">
                <a:solidFill>
                  <a:srgbClr val="554A3B"/>
                </a:solidFill>
                <a:latin typeface="Times New Roman" panose="02020603050405020304" pitchFamily="18" charset="0"/>
                <a:cs typeface="Times New Roman" panose="02020603050405020304" pitchFamily="18" charset="0"/>
              </a:rPr>
              <a:t>procedure, </a:t>
            </a:r>
            <a:r>
              <a:rPr lang="en-GB" sz="2000" dirty="0">
                <a:solidFill>
                  <a:srgbClr val="554A3B"/>
                </a:solidFill>
                <a:latin typeface="Times New Roman" panose="02020603050405020304" pitchFamily="18" charset="0"/>
                <a:cs typeface="Times New Roman" panose="02020603050405020304" pitchFamily="18" charset="0"/>
              </a:rPr>
              <a:t>or technique </a:t>
            </a:r>
            <a:r>
              <a:rPr lang="en-GB" sz="2000" spc="-5" dirty="0">
                <a:solidFill>
                  <a:srgbClr val="554A3B"/>
                </a:solidFill>
                <a:latin typeface="Times New Roman" panose="02020603050405020304" pitchFamily="18" charset="0"/>
                <a:cs typeface="Times New Roman" panose="02020603050405020304" pitchFamily="18" charset="0"/>
              </a:rPr>
              <a:t>that </a:t>
            </a:r>
            <a:r>
              <a:rPr lang="en-GB" sz="2000" dirty="0">
                <a:solidFill>
                  <a:srgbClr val="554A3B"/>
                </a:solidFill>
                <a:latin typeface="Times New Roman" panose="02020603050405020304" pitchFamily="18" charset="0"/>
                <a:cs typeface="Times New Roman" panose="02020603050405020304" pitchFamily="18" charset="0"/>
              </a:rPr>
              <a:t>reduces a threat, a vulnerability, or  an </a:t>
            </a:r>
            <a:r>
              <a:rPr lang="en-GB" sz="2000" spc="-5" dirty="0">
                <a:solidFill>
                  <a:srgbClr val="554A3B"/>
                </a:solidFill>
                <a:latin typeface="Times New Roman" panose="02020603050405020304" pitchFamily="18" charset="0"/>
                <a:cs typeface="Times New Roman" panose="02020603050405020304" pitchFamily="18" charset="0"/>
              </a:rPr>
              <a:t>attack </a:t>
            </a:r>
            <a:r>
              <a:rPr lang="en-GB" sz="2000" dirty="0">
                <a:solidFill>
                  <a:srgbClr val="554A3B"/>
                </a:solidFill>
                <a:latin typeface="Times New Roman" panose="02020603050405020304" pitchFamily="18" charset="0"/>
                <a:cs typeface="Times New Roman" panose="02020603050405020304" pitchFamily="18" charset="0"/>
              </a:rPr>
              <a:t>by eliminating or preventing it, by minimizing the harm it can cause, or by discovering </a:t>
            </a:r>
            <a:r>
              <a:rPr lang="en-GB" sz="2000" spc="-5" dirty="0">
                <a:solidFill>
                  <a:srgbClr val="554A3B"/>
                </a:solidFill>
                <a:latin typeface="Times New Roman" panose="02020603050405020304" pitchFamily="18" charset="0"/>
                <a:cs typeface="Times New Roman" panose="02020603050405020304" pitchFamily="18" charset="0"/>
              </a:rPr>
              <a:t>and  </a:t>
            </a:r>
            <a:r>
              <a:rPr lang="en-GB" sz="2000" dirty="0">
                <a:solidFill>
                  <a:srgbClr val="554A3B"/>
                </a:solidFill>
                <a:latin typeface="Times New Roman" panose="02020603050405020304" pitchFamily="18" charset="0"/>
                <a:cs typeface="Times New Roman" panose="02020603050405020304" pitchFamily="18" charset="0"/>
              </a:rPr>
              <a:t>reporting it so </a:t>
            </a:r>
            <a:r>
              <a:rPr lang="en-GB" sz="2000" spc="-5" dirty="0">
                <a:solidFill>
                  <a:srgbClr val="554A3B"/>
                </a:solidFill>
                <a:latin typeface="Times New Roman" panose="02020603050405020304" pitchFamily="18" charset="0"/>
                <a:cs typeface="Times New Roman" panose="02020603050405020304" pitchFamily="18" charset="0"/>
              </a:rPr>
              <a:t>that </a:t>
            </a:r>
            <a:r>
              <a:rPr lang="en-GB" sz="2000" dirty="0">
                <a:solidFill>
                  <a:srgbClr val="554A3B"/>
                </a:solidFill>
                <a:latin typeface="Times New Roman" panose="02020603050405020304" pitchFamily="18" charset="0"/>
                <a:cs typeface="Times New Roman" panose="02020603050405020304" pitchFamily="18" charset="0"/>
              </a:rPr>
              <a:t>corrective action can be</a:t>
            </a:r>
            <a:r>
              <a:rPr lang="en-GB" sz="2000" spc="-150" dirty="0">
                <a:solidFill>
                  <a:srgbClr val="554A3B"/>
                </a:solidFill>
                <a:latin typeface="Times New Roman" panose="02020603050405020304" pitchFamily="18" charset="0"/>
                <a:cs typeface="Times New Roman" panose="02020603050405020304" pitchFamily="18" charset="0"/>
              </a:rPr>
              <a:t> </a:t>
            </a:r>
            <a:r>
              <a:rPr lang="en-GB" sz="2000" dirty="0">
                <a:solidFill>
                  <a:srgbClr val="554A3B"/>
                </a:solidFill>
                <a:latin typeface="Times New Roman" panose="02020603050405020304" pitchFamily="18" charset="0"/>
                <a:cs typeface="Times New Roman" panose="02020603050405020304" pitchFamily="18" charset="0"/>
              </a:rPr>
              <a:t>taken.</a:t>
            </a:r>
          </a:p>
          <a:p>
            <a:pPr marL="469900" marR="5080" lvl="1">
              <a:buClr>
                <a:srgbClr val="FF0000"/>
              </a:buClr>
              <a:tabLst>
                <a:tab pos="241300" algn="l"/>
              </a:tabLst>
            </a:pPr>
            <a:endParaRPr lang="en-GB" sz="2000" dirty="0">
              <a:latin typeface="Times New Roman" panose="02020603050405020304" pitchFamily="18" charset="0"/>
              <a:cs typeface="Times New Roman" panose="02020603050405020304" pitchFamily="18" charset="0"/>
            </a:endParaRPr>
          </a:p>
          <a:p>
            <a:pPr marL="355600" marR="384810" indent="-342900">
              <a:buClr>
                <a:srgbClr val="FF0000"/>
              </a:buClr>
              <a:buFont typeface="Wingdings" panose="05000000000000000000" pitchFamily="2" charset="2"/>
              <a:buChar char="v"/>
              <a:tabLst>
                <a:tab pos="241300" algn="l"/>
              </a:tabLst>
            </a:pPr>
            <a:r>
              <a:rPr lang="en-GB" sz="2400" b="1" spc="-5" dirty="0">
                <a:solidFill>
                  <a:srgbClr val="554A3B"/>
                </a:solidFill>
                <a:latin typeface="Times New Roman" panose="02020603050405020304" pitchFamily="18" charset="0"/>
                <a:cs typeface="Times New Roman" panose="02020603050405020304" pitchFamily="18" charset="0"/>
              </a:rPr>
              <a:t>Security Policy:</a:t>
            </a:r>
          </a:p>
          <a:p>
            <a:pPr marL="469900" marR="384810" lvl="1">
              <a:buClr>
                <a:srgbClr val="FF0000"/>
              </a:buClr>
              <a:tabLst>
                <a:tab pos="241300" algn="l"/>
              </a:tabLst>
            </a:pPr>
            <a:r>
              <a:rPr lang="en-GB" sz="2000" dirty="0">
                <a:solidFill>
                  <a:srgbClr val="554A3B"/>
                </a:solidFill>
                <a:latin typeface="Times New Roman" panose="02020603050405020304" pitchFamily="18" charset="0"/>
                <a:cs typeface="Times New Roman" panose="02020603050405020304" pitchFamily="18" charset="0"/>
              </a:rPr>
              <a:t>A set of rules </a:t>
            </a:r>
            <a:r>
              <a:rPr lang="en-GB" sz="2000" spc="-5" dirty="0">
                <a:solidFill>
                  <a:srgbClr val="554A3B"/>
                </a:solidFill>
                <a:latin typeface="Times New Roman" panose="02020603050405020304" pitchFamily="18" charset="0"/>
                <a:cs typeface="Times New Roman" panose="02020603050405020304" pitchFamily="18" charset="0"/>
              </a:rPr>
              <a:t>and </a:t>
            </a:r>
            <a:r>
              <a:rPr lang="en-GB" sz="2000" dirty="0">
                <a:solidFill>
                  <a:srgbClr val="554A3B"/>
                </a:solidFill>
                <a:latin typeface="Times New Roman" panose="02020603050405020304" pitchFamily="18" charset="0"/>
                <a:cs typeface="Times New Roman" panose="02020603050405020304" pitchFamily="18" charset="0"/>
              </a:rPr>
              <a:t>practices </a:t>
            </a:r>
            <a:r>
              <a:rPr lang="en-GB" sz="2000" spc="-5" dirty="0">
                <a:solidFill>
                  <a:srgbClr val="554A3B"/>
                </a:solidFill>
                <a:latin typeface="Times New Roman" panose="02020603050405020304" pitchFamily="18" charset="0"/>
                <a:cs typeface="Times New Roman" panose="02020603050405020304" pitchFamily="18" charset="0"/>
              </a:rPr>
              <a:t>that </a:t>
            </a:r>
            <a:r>
              <a:rPr lang="en-GB" sz="2000" dirty="0">
                <a:solidFill>
                  <a:srgbClr val="554A3B"/>
                </a:solidFill>
                <a:latin typeface="Times New Roman" panose="02020603050405020304" pitchFamily="18" charset="0"/>
                <a:cs typeface="Times New Roman" panose="02020603050405020304" pitchFamily="18" charset="0"/>
              </a:rPr>
              <a:t>specify or regulate</a:t>
            </a:r>
            <a:r>
              <a:rPr lang="en-GB" sz="2000" spc="-225" dirty="0">
                <a:solidFill>
                  <a:srgbClr val="554A3B"/>
                </a:solidFill>
                <a:latin typeface="Times New Roman" panose="02020603050405020304" pitchFamily="18" charset="0"/>
                <a:cs typeface="Times New Roman" panose="02020603050405020304" pitchFamily="18" charset="0"/>
              </a:rPr>
              <a:t> </a:t>
            </a:r>
            <a:r>
              <a:rPr lang="en-GB" sz="2000" dirty="0">
                <a:solidFill>
                  <a:srgbClr val="554A3B"/>
                </a:solidFill>
                <a:latin typeface="Times New Roman" panose="02020603050405020304" pitchFamily="18" charset="0"/>
                <a:cs typeface="Times New Roman" panose="02020603050405020304" pitchFamily="18" charset="0"/>
              </a:rPr>
              <a:t>how a system or organization  provides</a:t>
            </a:r>
            <a:r>
              <a:rPr lang="en-GB" sz="2000" spc="-50" dirty="0">
                <a:solidFill>
                  <a:srgbClr val="554A3B"/>
                </a:solidFill>
                <a:latin typeface="Times New Roman" panose="02020603050405020304" pitchFamily="18" charset="0"/>
                <a:cs typeface="Times New Roman" panose="02020603050405020304" pitchFamily="18" charset="0"/>
              </a:rPr>
              <a:t> </a:t>
            </a:r>
            <a:r>
              <a:rPr lang="en-GB" sz="2000" dirty="0">
                <a:solidFill>
                  <a:srgbClr val="554A3B"/>
                </a:solidFill>
                <a:latin typeface="Times New Roman" panose="02020603050405020304" pitchFamily="18" charset="0"/>
                <a:cs typeface="Times New Roman" panose="02020603050405020304" pitchFamily="18" charset="0"/>
              </a:rPr>
              <a:t>security</a:t>
            </a:r>
            <a:r>
              <a:rPr lang="en-GB" sz="2000" spc="-50" dirty="0">
                <a:solidFill>
                  <a:srgbClr val="554A3B"/>
                </a:solidFill>
                <a:latin typeface="Times New Roman" panose="02020603050405020304" pitchFamily="18" charset="0"/>
                <a:cs typeface="Times New Roman" panose="02020603050405020304" pitchFamily="18" charset="0"/>
              </a:rPr>
              <a:t> </a:t>
            </a:r>
            <a:r>
              <a:rPr lang="en-GB" sz="2000" dirty="0">
                <a:solidFill>
                  <a:srgbClr val="554A3B"/>
                </a:solidFill>
                <a:latin typeface="Times New Roman" panose="02020603050405020304" pitchFamily="18" charset="0"/>
                <a:cs typeface="Times New Roman" panose="02020603050405020304" pitchFamily="18" charset="0"/>
              </a:rPr>
              <a:t>services</a:t>
            </a:r>
            <a:r>
              <a:rPr lang="en-GB" sz="2000" spc="-35" dirty="0">
                <a:solidFill>
                  <a:srgbClr val="554A3B"/>
                </a:solidFill>
                <a:latin typeface="Times New Roman" panose="02020603050405020304" pitchFamily="18" charset="0"/>
                <a:cs typeface="Times New Roman" panose="02020603050405020304" pitchFamily="18" charset="0"/>
              </a:rPr>
              <a:t> </a:t>
            </a:r>
            <a:r>
              <a:rPr lang="en-GB" sz="2000" dirty="0">
                <a:solidFill>
                  <a:srgbClr val="554A3B"/>
                </a:solidFill>
                <a:latin typeface="Times New Roman" panose="02020603050405020304" pitchFamily="18" charset="0"/>
                <a:cs typeface="Times New Roman" panose="02020603050405020304" pitchFamily="18" charset="0"/>
              </a:rPr>
              <a:t>to</a:t>
            </a:r>
            <a:r>
              <a:rPr lang="en-GB" sz="2000" spc="5" dirty="0">
                <a:solidFill>
                  <a:srgbClr val="554A3B"/>
                </a:solidFill>
                <a:latin typeface="Times New Roman" panose="02020603050405020304" pitchFamily="18" charset="0"/>
                <a:cs typeface="Times New Roman" panose="02020603050405020304" pitchFamily="18" charset="0"/>
              </a:rPr>
              <a:t> </a:t>
            </a:r>
            <a:r>
              <a:rPr lang="en-GB" sz="2000" dirty="0">
                <a:solidFill>
                  <a:srgbClr val="554A3B"/>
                </a:solidFill>
                <a:latin typeface="Times New Roman" panose="02020603050405020304" pitchFamily="18" charset="0"/>
                <a:cs typeface="Times New Roman" panose="02020603050405020304" pitchFamily="18" charset="0"/>
              </a:rPr>
              <a:t>protect</a:t>
            </a:r>
            <a:r>
              <a:rPr lang="en-GB" sz="2000" spc="-25" dirty="0">
                <a:solidFill>
                  <a:srgbClr val="554A3B"/>
                </a:solidFill>
                <a:latin typeface="Times New Roman" panose="02020603050405020304" pitchFamily="18" charset="0"/>
                <a:cs typeface="Times New Roman" panose="02020603050405020304" pitchFamily="18" charset="0"/>
              </a:rPr>
              <a:t> </a:t>
            </a:r>
            <a:r>
              <a:rPr lang="en-GB" sz="2000" dirty="0">
                <a:solidFill>
                  <a:srgbClr val="554A3B"/>
                </a:solidFill>
                <a:latin typeface="Times New Roman" panose="02020603050405020304" pitchFamily="18" charset="0"/>
                <a:cs typeface="Times New Roman" panose="02020603050405020304" pitchFamily="18" charset="0"/>
              </a:rPr>
              <a:t>sensitive</a:t>
            </a:r>
            <a:r>
              <a:rPr lang="en-GB" sz="2000" spc="-40" dirty="0">
                <a:solidFill>
                  <a:srgbClr val="554A3B"/>
                </a:solidFill>
                <a:latin typeface="Times New Roman" panose="02020603050405020304" pitchFamily="18" charset="0"/>
                <a:cs typeface="Times New Roman" panose="02020603050405020304" pitchFamily="18" charset="0"/>
              </a:rPr>
              <a:t> </a:t>
            </a:r>
            <a:r>
              <a:rPr lang="en-GB" sz="2000" spc="-5" dirty="0">
                <a:solidFill>
                  <a:srgbClr val="554A3B"/>
                </a:solidFill>
                <a:latin typeface="Times New Roman" panose="02020603050405020304" pitchFamily="18" charset="0"/>
                <a:cs typeface="Times New Roman" panose="02020603050405020304" pitchFamily="18" charset="0"/>
              </a:rPr>
              <a:t>and</a:t>
            </a:r>
            <a:r>
              <a:rPr lang="en-GB" sz="2000" spc="-20" dirty="0">
                <a:solidFill>
                  <a:srgbClr val="554A3B"/>
                </a:solidFill>
                <a:latin typeface="Times New Roman" panose="02020603050405020304" pitchFamily="18" charset="0"/>
                <a:cs typeface="Times New Roman" panose="02020603050405020304" pitchFamily="18" charset="0"/>
              </a:rPr>
              <a:t> </a:t>
            </a:r>
            <a:r>
              <a:rPr lang="en-GB" sz="2000" dirty="0">
                <a:solidFill>
                  <a:srgbClr val="554A3B"/>
                </a:solidFill>
                <a:latin typeface="Times New Roman" panose="02020603050405020304" pitchFamily="18" charset="0"/>
                <a:cs typeface="Times New Roman" panose="02020603050405020304" pitchFamily="18" charset="0"/>
              </a:rPr>
              <a:t>critical</a:t>
            </a:r>
            <a:r>
              <a:rPr lang="en-GB" sz="2000" spc="-30" dirty="0">
                <a:solidFill>
                  <a:srgbClr val="554A3B"/>
                </a:solidFill>
                <a:latin typeface="Times New Roman" panose="02020603050405020304" pitchFamily="18" charset="0"/>
                <a:cs typeface="Times New Roman" panose="02020603050405020304" pitchFamily="18" charset="0"/>
              </a:rPr>
              <a:t> </a:t>
            </a:r>
            <a:r>
              <a:rPr lang="en-GB" sz="2000" dirty="0">
                <a:solidFill>
                  <a:srgbClr val="554A3B"/>
                </a:solidFill>
                <a:latin typeface="Times New Roman" panose="02020603050405020304" pitchFamily="18" charset="0"/>
                <a:cs typeface="Times New Roman" panose="02020603050405020304" pitchFamily="18" charset="0"/>
              </a:rPr>
              <a:t>system</a:t>
            </a:r>
            <a:r>
              <a:rPr lang="en-GB" sz="2000" spc="-20" dirty="0">
                <a:solidFill>
                  <a:srgbClr val="554A3B"/>
                </a:solidFill>
                <a:latin typeface="Times New Roman" panose="02020603050405020304" pitchFamily="18" charset="0"/>
                <a:cs typeface="Times New Roman" panose="02020603050405020304" pitchFamily="18" charset="0"/>
              </a:rPr>
              <a:t> </a:t>
            </a:r>
            <a:r>
              <a:rPr lang="en-GB" sz="2000" spc="-5" dirty="0">
                <a:solidFill>
                  <a:srgbClr val="554A3B"/>
                </a:solidFill>
                <a:latin typeface="Times New Roman" panose="02020603050405020304" pitchFamily="18" charset="0"/>
                <a:cs typeface="Times New Roman" panose="02020603050405020304" pitchFamily="18" charset="0"/>
              </a:rPr>
              <a:t>resources</a:t>
            </a:r>
            <a:endParaRPr lang="en-GB" sz="2000" dirty="0">
              <a:latin typeface="Times New Roman" panose="02020603050405020304" pitchFamily="18" charset="0"/>
              <a:cs typeface="Times New Roman" panose="02020603050405020304" pitchFamily="18" charset="0"/>
            </a:endParaRPr>
          </a:p>
        </p:txBody>
      </p:sp>
      <p:sp>
        <p:nvSpPr>
          <p:cNvPr id="11" name="Slide Number Placeholder 10"/>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57</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8580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1097281" y="1854926"/>
            <a:ext cx="10115202" cy="4454434"/>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286603"/>
            <a:ext cx="8908869" cy="129254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spc="-5" dirty="0">
                <a:solidFill>
                  <a:schemeClr val="tx1"/>
                </a:solidFill>
                <a:latin typeface="Times New Roman" panose="02020603050405020304" pitchFamily="18" charset="0"/>
                <a:cs typeface="Times New Roman" panose="02020603050405020304" pitchFamily="18" charset="0"/>
              </a:rPr>
              <a:t>GENERAL </a:t>
            </a:r>
            <a:r>
              <a:rPr lang="en-GB" sz="4000" b="1" dirty="0">
                <a:solidFill>
                  <a:schemeClr val="tx1"/>
                </a:solidFill>
                <a:latin typeface="Times New Roman" panose="02020603050405020304" pitchFamily="18" charset="0"/>
                <a:cs typeface="Times New Roman" panose="02020603050405020304" pitchFamily="18" charset="0"/>
              </a:rPr>
              <a:t>ATTACKS AND</a:t>
            </a:r>
            <a:r>
              <a:rPr lang="en-GB" sz="4000" b="1" spc="-95" dirty="0">
                <a:solidFill>
                  <a:schemeClr val="tx1"/>
                </a:solidFill>
                <a:latin typeface="Times New Roman" panose="02020603050405020304" pitchFamily="18" charset="0"/>
                <a:cs typeface="Times New Roman" panose="02020603050405020304" pitchFamily="18" charset="0"/>
              </a:rPr>
              <a:t> </a:t>
            </a:r>
            <a:r>
              <a:rPr lang="en-GB" sz="4000" b="1" dirty="0">
                <a:solidFill>
                  <a:schemeClr val="tx1"/>
                </a:solidFill>
                <a:latin typeface="Times New Roman" panose="02020603050405020304" pitchFamily="18" charset="0"/>
                <a:cs typeface="Times New Roman" panose="02020603050405020304" pitchFamily="18" charset="0"/>
              </a:rPr>
              <a:t>THREATS</a:t>
            </a:r>
          </a:p>
        </p:txBody>
      </p:sp>
      <p:sp>
        <p:nvSpPr>
          <p:cNvPr id="11" name="object 6"/>
          <p:cNvSpPr txBox="1"/>
          <p:nvPr/>
        </p:nvSpPr>
        <p:spPr>
          <a:xfrm>
            <a:off x="1350762" y="2221698"/>
            <a:ext cx="9608239" cy="3720890"/>
          </a:xfrm>
          <a:prstGeom prst="rect">
            <a:avLst/>
          </a:prstGeom>
        </p:spPr>
        <p:txBody>
          <a:bodyPr vert="horz" wrap="square" lIns="0" tIns="40005" rIns="0" bIns="0" rtlCol="0">
            <a:spAutoFit/>
          </a:bodyPr>
          <a:lstStyle/>
          <a:p>
            <a:pPr marL="12700">
              <a:spcBef>
                <a:spcPts val="315"/>
              </a:spcBef>
            </a:pPr>
            <a:r>
              <a:rPr sz="2000" b="1" spc="-5" dirty="0">
                <a:solidFill>
                  <a:srgbClr val="554A3B"/>
                </a:solidFill>
                <a:latin typeface="Times New Roman" panose="02020603050405020304" pitchFamily="18" charset="0"/>
                <a:cs typeface="Times New Roman" panose="02020603050405020304" pitchFamily="18" charset="0"/>
              </a:rPr>
              <a:t>Attacks can </a:t>
            </a:r>
            <a:r>
              <a:rPr sz="2000" b="1" spc="-10" dirty="0">
                <a:solidFill>
                  <a:srgbClr val="554A3B"/>
                </a:solidFill>
                <a:latin typeface="Times New Roman" panose="02020603050405020304" pitchFamily="18" charset="0"/>
                <a:cs typeface="Times New Roman" panose="02020603050405020304" pitchFamily="18" charset="0"/>
              </a:rPr>
              <a:t>threaten </a:t>
            </a:r>
            <a:r>
              <a:rPr sz="2000" b="1" spc="-5" dirty="0">
                <a:solidFill>
                  <a:srgbClr val="554A3B"/>
                </a:solidFill>
                <a:latin typeface="Times New Roman" panose="02020603050405020304" pitchFamily="18" charset="0"/>
                <a:cs typeface="Times New Roman" panose="02020603050405020304" pitchFamily="18" charset="0"/>
              </a:rPr>
              <a:t>security</a:t>
            </a:r>
            <a:r>
              <a:rPr sz="2000" b="1" spc="70" dirty="0">
                <a:solidFill>
                  <a:srgbClr val="554A3B"/>
                </a:solidFill>
                <a:latin typeface="Times New Roman" panose="02020603050405020304" pitchFamily="18" charset="0"/>
                <a:cs typeface="Times New Roman" panose="02020603050405020304" pitchFamily="18" charset="0"/>
              </a:rPr>
              <a:t> </a:t>
            </a:r>
            <a:r>
              <a:rPr sz="2000" b="1" dirty="0">
                <a:solidFill>
                  <a:srgbClr val="554A3B"/>
                </a:solidFill>
                <a:latin typeface="Times New Roman" panose="02020603050405020304" pitchFamily="18" charset="0"/>
                <a:cs typeface="Times New Roman" panose="02020603050405020304" pitchFamily="18" charset="0"/>
              </a:rPr>
              <a:t>goals</a:t>
            </a:r>
            <a:endParaRPr sz="2000" b="1" dirty="0">
              <a:latin typeface="Times New Roman" panose="02020603050405020304" pitchFamily="18" charset="0"/>
              <a:cs typeface="Times New Roman" panose="02020603050405020304" pitchFamily="18" charset="0"/>
            </a:endParaRPr>
          </a:p>
          <a:p>
            <a:pPr marL="355600" indent="-342900">
              <a:spcBef>
                <a:spcPts val="219"/>
              </a:spcBef>
              <a:buClr>
                <a:srgbClr val="FF0000"/>
              </a:buClr>
              <a:buFont typeface="Wingdings" panose="05000000000000000000" pitchFamily="2" charset="2"/>
              <a:buChar char="v"/>
              <a:tabLst>
                <a:tab pos="287020" algn="l"/>
              </a:tabLst>
            </a:pPr>
            <a:r>
              <a:rPr sz="2000" i="1" spc="-10" dirty="0">
                <a:solidFill>
                  <a:srgbClr val="554A3B"/>
                </a:solidFill>
                <a:latin typeface="Times New Roman" panose="02020603050405020304" pitchFamily="18" charset="0"/>
                <a:cs typeface="Times New Roman" panose="02020603050405020304" pitchFamily="18" charset="0"/>
              </a:rPr>
              <a:t>Eavesdropping </a:t>
            </a:r>
            <a:r>
              <a:rPr sz="2000" spc="-5" dirty="0">
                <a:solidFill>
                  <a:srgbClr val="554A3B"/>
                </a:solidFill>
                <a:latin typeface="Times New Roman" panose="02020603050405020304" pitchFamily="18" charset="0"/>
                <a:cs typeface="Times New Roman" panose="02020603050405020304" pitchFamily="18" charset="0"/>
              </a:rPr>
              <a:t>learning confidential</a:t>
            </a:r>
            <a:r>
              <a:rPr sz="2000" spc="25"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information</a:t>
            </a:r>
            <a:endParaRPr sz="2000" dirty="0">
              <a:latin typeface="Times New Roman" panose="02020603050405020304" pitchFamily="18" charset="0"/>
              <a:cs typeface="Times New Roman" panose="02020603050405020304" pitchFamily="18" charset="0"/>
            </a:endParaRPr>
          </a:p>
          <a:p>
            <a:pPr marL="355600" indent="-342900">
              <a:spcBef>
                <a:spcPts val="215"/>
              </a:spcBef>
              <a:buClr>
                <a:srgbClr val="FF0000"/>
              </a:buClr>
              <a:buFont typeface="Wingdings" panose="05000000000000000000" pitchFamily="2" charset="2"/>
              <a:buChar char="v"/>
              <a:tabLst>
                <a:tab pos="287020" algn="l"/>
              </a:tabLst>
            </a:pPr>
            <a:r>
              <a:rPr sz="2000" i="1" dirty="0">
                <a:solidFill>
                  <a:srgbClr val="554A3B"/>
                </a:solidFill>
                <a:latin typeface="Times New Roman" panose="02020603050405020304" pitchFamily="18" charset="0"/>
                <a:cs typeface="Times New Roman" panose="02020603050405020304" pitchFamily="18" charset="0"/>
              </a:rPr>
              <a:t>Modification </a:t>
            </a:r>
            <a:r>
              <a:rPr sz="2000" dirty="0">
                <a:solidFill>
                  <a:srgbClr val="554A3B"/>
                </a:solidFill>
                <a:latin typeface="Times New Roman" panose="02020603050405020304" pitchFamily="18" charset="0"/>
                <a:cs typeface="Times New Roman" panose="02020603050405020304" pitchFamily="18" charset="0"/>
              </a:rPr>
              <a:t>modifying a </a:t>
            </a:r>
            <a:r>
              <a:rPr sz="2000" spc="-5" dirty="0">
                <a:solidFill>
                  <a:srgbClr val="554A3B"/>
                </a:solidFill>
                <a:latin typeface="Times New Roman" panose="02020603050405020304" pitchFamily="18" charset="0"/>
                <a:cs typeface="Times New Roman" panose="02020603050405020304" pitchFamily="18" charset="0"/>
              </a:rPr>
              <a:t>message </a:t>
            </a:r>
            <a:r>
              <a:rPr sz="2000" spc="10" dirty="0">
                <a:solidFill>
                  <a:srgbClr val="554A3B"/>
                </a:solidFill>
                <a:latin typeface="Times New Roman" panose="02020603050405020304" pitchFamily="18" charset="0"/>
                <a:cs typeface="Times New Roman" panose="02020603050405020304" pitchFamily="18" charset="0"/>
              </a:rPr>
              <a:t>in</a:t>
            </a:r>
            <a:r>
              <a:rPr sz="2000" spc="-75"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transit</a:t>
            </a:r>
            <a:endParaRPr sz="2000" dirty="0">
              <a:latin typeface="Times New Roman" panose="02020603050405020304" pitchFamily="18" charset="0"/>
              <a:cs typeface="Times New Roman" panose="02020603050405020304" pitchFamily="18" charset="0"/>
            </a:endParaRPr>
          </a:p>
          <a:p>
            <a:pPr marL="355600" indent="-342900">
              <a:lnSpc>
                <a:spcPts val="2055"/>
              </a:lnSpc>
              <a:spcBef>
                <a:spcPts val="215"/>
              </a:spcBef>
              <a:buClr>
                <a:srgbClr val="FF0000"/>
              </a:buClr>
              <a:buFont typeface="Wingdings" panose="05000000000000000000" pitchFamily="2" charset="2"/>
              <a:buChar char="v"/>
              <a:tabLst>
                <a:tab pos="287020" algn="l"/>
              </a:tabLst>
            </a:pPr>
            <a:r>
              <a:rPr sz="2000" i="1" spc="-5" dirty="0">
                <a:solidFill>
                  <a:srgbClr val="554A3B"/>
                </a:solidFill>
                <a:latin typeface="Times New Roman" panose="02020603050405020304" pitchFamily="18" charset="0"/>
                <a:cs typeface="Times New Roman" panose="02020603050405020304" pitchFamily="18" charset="0"/>
              </a:rPr>
              <a:t>Denial of service </a:t>
            </a:r>
            <a:r>
              <a:rPr sz="2000" spc="-5" dirty="0">
                <a:solidFill>
                  <a:srgbClr val="554A3B"/>
                </a:solidFill>
                <a:latin typeface="Times New Roman" panose="02020603050405020304" pitchFamily="18" charset="0"/>
                <a:cs typeface="Times New Roman" panose="02020603050405020304" pitchFamily="18" charset="0"/>
              </a:rPr>
              <a:t>make </a:t>
            </a:r>
            <a:r>
              <a:rPr sz="2000" spc="-10" dirty="0">
                <a:solidFill>
                  <a:srgbClr val="554A3B"/>
                </a:solidFill>
                <a:latin typeface="Times New Roman" panose="02020603050405020304" pitchFamily="18" charset="0"/>
                <a:cs typeface="Times New Roman" panose="02020603050405020304" pitchFamily="18" charset="0"/>
              </a:rPr>
              <a:t>the </a:t>
            </a:r>
            <a:r>
              <a:rPr sz="2000" dirty="0">
                <a:solidFill>
                  <a:srgbClr val="554A3B"/>
                </a:solidFill>
                <a:latin typeface="Times New Roman" panose="02020603050405020304" pitchFamily="18" charset="0"/>
                <a:cs typeface="Times New Roman" panose="02020603050405020304" pitchFamily="18" charset="0"/>
              </a:rPr>
              <a:t>service unavailable </a:t>
            </a:r>
            <a:r>
              <a:rPr sz="2000" spc="-15" dirty="0">
                <a:solidFill>
                  <a:srgbClr val="554A3B"/>
                </a:solidFill>
                <a:latin typeface="Times New Roman" panose="02020603050405020304" pitchFamily="18" charset="0"/>
                <a:cs typeface="Times New Roman" panose="02020603050405020304" pitchFamily="18" charset="0"/>
              </a:rPr>
              <a:t>(e.g., </a:t>
            </a:r>
            <a:r>
              <a:rPr sz="2000" spc="-5" dirty="0">
                <a:solidFill>
                  <a:srgbClr val="554A3B"/>
                </a:solidFill>
                <a:latin typeface="Times New Roman" panose="02020603050405020304" pitchFamily="18" charset="0"/>
                <a:cs typeface="Times New Roman" panose="02020603050405020304" pitchFamily="18" charset="0"/>
              </a:rPr>
              <a:t>by keeping</a:t>
            </a:r>
            <a:r>
              <a:rPr sz="2000" spc="105" dirty="0">
                <a:solidFill>
                  <a:srgbClr val="554A3B"/>
                </a:solidFill>
                <a:latin typeface="Times New Roman" panose="02020603050405020304" pitchFamily="18" charset="0"/>
                <a:cs typeface="Times New Roman" panose="02020603050405020304" pitchFamily="18" charset="0"/>
              </a:rPr>
              <a:t> </a:t>
            </a:r>
            <a:r>
              <a:rPr sz="2000" spc="10" dirty="0">
                <a:solidFill>
                  <a:srgbClr val="554A3B"/>
                </a:solidFill>
                <a:latin typeface="Times New Roman" panose="02020603050405020304" pitchFamily="18" charset="0"/>
                <a:cs typeface="Times New Roman" panose="02020603050405020304" pitchFamily="18" charset="0"/>
              </a:rPr>
              <a:t>it</a:t>
            </a:r>
            <a:r>
              <a:rPr lang="en-US" sz="2000" dirty="0">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busy)</a:t>
            </a:r>
            <a:endParaRPr sz="2000" dirty="0">
              <a:latin typeface="Times New Roman" panose="02020603050405020304" pitchFamily="18" charset="0"/>
              <a:cs typeface="Times New Roman" panose="02020603050405020304" pitchFamily="18" charset="0"/>
            </a:endParaRPr>
          </a:p>
          <a:p>
            <a:pPr marL="354965" marR="109855" indent="-342900">
              <a:lnSpc>
                <a:spcPts val="1939"/>
              </a:lnSpc>
              <a:spcBef>
                <a:spcPts val="465"/>
              </a:spcBef>
              <a:buClr>
                <a:srgbClr val="FF0000"/>
              </a:buClr>
              <a:buFont typeface="Wingdings" panose="05000000000000000000" pitchFamily="2" charset="2"/>
              <a:buChar char="v"/>
              <a:tabLst>
                <a:tab pos="287020" algn="l"/>
              </a:tabLst>
            </a:pPr>
            <a:r>
              <a:rPr sz="2000" i="1" spc="-5" dirty="0">
                <a:solidFill>
                  <a:srgbClr val="554A3B"/>
                </a:solidFill>
                <a:latin typeface="Times New Roman" panose="02020603050405020304" pitchFamily="18" charset="0"/>
                <a:cs typeface="Times New Roman" panose="02020603050405020304" pitchFamily="18" charset="0"/>
              </a:rPr>
              <a:t>Forging </a:t>
            </a:r>
            <a:r>
              <a:rPr sz="2000" dirty="0">
                <a:solidFill>
                  <a:srgbClr val="554A3B"/>
                </a:solidFill>
                <a:latin typeface="Times New Roman" panose="02020603050405020304" pitchFamily="18" charset="0"/>
                <a:cs typeface="Times New Roman" panose="02020603050405020304" pitchFamily="18" charset="0"/>
              </a:rPr>
              <a:t>building a fake </a:t>
            </a:r>
            <a:r>
              <a:rPr sz="2000" spc="-5" dirty="0">
                <a:solidFill>
                  <a:srgbClr val="554A3B"/>
                </a:solidFill>
                <a:latin typeface="Times New Roman" panose="02020603050405020304" pitchFamily="18" charset="0"/>
                <a:cs typeface="Times New Roman" panose="02020603050405020304" pitchFamily="18" charset="0"/>
              </a:rPr>
              <a:t>message, </a:t>
            </a:r>
            <a:r>
              <a:rPr sz="2000" spc="-10" dirty="0">
                <a:solidFill>
                  <a:srgbClr val="554A3B"/>
                </a:solidFill>
                <a:latin typeface="Times New Roman" panose="02020603050405020304" pitchFamily="18" charset="0"/>
                <a:cs typeface="Times New Roman" panose="02020603050405020304" pitchFamily="18" charset="0"/>
              </a:rPr>
              <a:t>pretending </a:t>
            </a:r>
            <a:r>
              <a:rPr sz="2000" spc="10" dirty="0">
                <a:solidFill>
                  <a:srgbClr val="554A3B"/>
                </a:solidFill>
                <a:latin typeface="Times New Roman" panose="02020603050405020304" pitchFamily="18" charset="0"/>
                <a:cs typeface="Times New Roman" panose="02020603050405020304" pitchFamily="18" charset="0"/>
              </a:rPr>
              <a:t>it </a:t>
            </a:r>
            <a:r>
              <a:rPr sz="2000" spc="-15" dirty="0">
                <a:solidFill>
                  <a:srgbClr val="554A3B"/>
                </a:solidFill>
                <a:latin typeface="Times New Roman" panose="02020603050405020304" pitchFamily="18" charset="0"/>
                <a:cs typeface="Times New Roman" panose="02020603050405020304" pitchFamily="18" charset="0"/>
              </a:rPr>
              <a:t>was </a:t>
            </a:r>
            <a:r>
              <a:rPr sz="2000" spc="-10" dirty="0">
                <a:solidFill>
                  <a:srgbClr val="554A3B"/>
                </a:solidFill>
                <a:latin typeface="Times New Roman" panose="02020603050405020304" pitchFamily="18" charset="0"/>
                <a:cs typeface="Times New Roman" panose="02020603050405020304" pitchFamily="18" charset="0"/>
              </a:rPr>
              <a:t>sent </a:t>
            </a:r>
            <a:r>
              <a:rPr sz="2000" spc="-5" dirty="0">
                <a:solidFill>
                  <a:srgbClr val="554A3B"/>
                </a:solidFill>
                <a:latin typeface="Times New Roman" panose="02020603050405020304" pitchFamily="18" charset="0"/>
                <a:cs typeface="Times New Roman" panose="02020603050405020304" pitchFamily="18" charset="0"/>
              </a:rPr>
              <a:t>by </a:t>
            </a:r>
            <a:r>
              <a:rPr sz="2000" spc="-10" dirty="0">
                <a:solidFill>
                  <a:srgbClr val="554A3B"/>
                </a:solidFill>
                <a:latin typeface="Times New Roman" panose="02020603050405020304" pitchFamily="18" charset="0"/>
                <a:cs typeface="Times New Roman" panose="02020603050405020304" pitchFamily="18" charset="0"/>
              </a:rPr>
              <a:t>someone  </a:t>
            </a:r>
            <a:r>
              <a:rPr sz="2000" spc="-5" dirty="0">
                <a:solidFill>
                  <a:srgbClr val="554A3B"/>
                </a:solidFill>
                <a:latin typeface="Times New Roman" panose="02020603050405020304" pitchFamily="18" charset="0"/>
                <a:cs typeface="Times New Roman" panose="02020603050405020304" pitchFamily="18" charset="0"/>
              </a:rPr>
              <a:t>else</a:t>
            </a:r>
            <a:endParaRPr sz="2000" dirty="0">
              <a:latin typeface="Times New Roman" panose="02020603050405020304" pitchFamily="18" charset="0"/>
              <a:cs typeface="Times New Roman" panose="02020603050405020304" pitchFamily="18" charset="0"/>
            </a:endParaRPr>
          </a:p>
          <a:p>
            <a:pPr marL="354965" marR="5080" indent="-342900">
              <a:lnSpc>
                <a:spcPts val="1939"/>
              </a:lnSpc>
              <a:spcBef>
                <a:spcPts val="440"/>
              </a:spcBef>
              <a:buClr>
                <a:srgbClr val="FF0000"/>
              </a:buClr>
              <a:buFont typeface="Wingdings" panose="05000000000000000000" pitchFamily="2" charset="2"/>
              <a:buChar char="v"/>
              <a:tabLst>
                <a:tab pos="287020" algn="l"/>
              </a:tabLst>
            </a:pPr>
            <a:r>
              <a:rPr sz="2000" i="1" spc="-5" dirty="0">
                <a:solidFill>
                  <a:srgbClr val="554A3B"/>
                </a:solidFill>
                <a:latin typeface="Times New Roman" panose="02020603050405020304" pitchFamily="18" charset="0"/>
                <a:cs typeface="Times New Roman" panose="02020603050405020304" pitchFamily="18" charset="0"/>
              </a:rPr>
              <a:t>Masquerade posing </a:t>
            </a:r>
            <a:r>
              <a:rPr sz="2000" spc="-5" dirty="0">
                <a:solidFill>
                  <a:srgbClr val="554A3B"/>
                </a:solidFill>
                <a:latin typeface="Times New Roman" panose="02020603050405020304" pitchFamily="18" charset="0"/>
                <a:cs typeface="Times New Roman" panose="02020603050405020304" pitchFamily="18" charset="0"/>
              </a:rPr>
              <a:t>as </a:t>
            </a:r>
            <a:r>
              <a:rPr sz="2000" spc="-10" dirty="0">
                <a:solidFill>
                  <a:srgbClr val="554A3B"/>
                </a:solidFill>
                <a:latin typeface="Times New Roman" panose="02020603050405020304" pitchFamily="18" charset="0"/>
                <a:cs typeface="Times New Roman" panose="02020603050405020304" pitchFamily="18" charset="0"/>
              </a:rPr>
              <a:t>someone </a:t>
            </a:r>
            <a:r>
              <a:rPr sz="2000" spc="-5" dirty="0">
                <a:solidFill>
                  <a:srgbClr val="554A3B"/>
                </a:solidFill>
                <a:latin typeface="Times New Roman" panose="02020603050405020304" pitchFamily="18" charset="0"/>
                <a:cs typeface="Times New Roman" panose="02020603050405020304" pitchFamily="18" charset="0"/>
              </a:rPr>
              <a:t>else </a:t>
            </a:r>
            <a:r>
              <a:rPr sz="2000" spc="10" dirty="0">
                <a:solidFill>
                  <a:srgbClr val="554A3B"/>
                </a:solidFill>
                <a:latin typeface="Times New Roman" panose="02020603050405020304" pitchFamily="18" charset="0"/>
                <a:cs typeface="Times New Roman" panose="02020603050405020304" pitchFamily="18" charset="0"/>
              </a:rPr>
              <a:t>in </a:t>
            </a:r>
            <a:r>
              <a:rPr sz="2000" dirty="0">
                <a:solidFill>
                  <a:srgbClr val="554A3B"/>
                </a:solidFill>
                <a:latin typeface="Times New Roman" panose="02020603050405020304" pitchFamily="18" charset="0"/>
                <a:cs typeface="Times New Roman" panose="02020603050405020304" pitchFamily="18" charset="0"/>
              </a:rPr>
              <a:t>a single </a:t>
            </a:r>
            <a:r>
              <a:rPr sz="2000" spc="-5" dirty="0">
                <a:solidFill>
                  <a:srgbClr val="554A3B"/>
                </a:solidFill>
                <a:latin typeface="Times New Roman" panose="02020603050405020304" pitchFamily="18" charset="0"/>
                <a:cs typeface="Times New Roman" panose="02020603050405020304" pitchFamily="18" charset="0"/>
              </a:rPr>
              <a:t>message transmission  or </a:t>
            </a:r>
            <a:r>
              <a:rPr sz="2000" dirty="0">
                <a:solidFill>
                  <a:srgbClr val="554A3B"/>
                </a:solidFill>
                <a:latin typeface="Times New Roman" panose="02020603050405020304" pitchFamily="18" charset="0"/>
                <a:cs typeface="Times New Roman" panose="02020603050405020304" pitchFamily="18" charset="0"/>
              </a:rPr>
              <a:t>interactive</a:t>
            </a:r>
            <a:r>
              <a:rPr sz="2000" spc="-25" dirty="0">
                <a:solidFill>
                  <a:srgbClr val="554A3B"/>
                </a:solidFill>
                <a:latin typeface="Times New Roman" panose="02020603050405020304" pitchFamily="18" charset="0"/>
                <a:cs typeface="Times New Roman" panose="02020603050405020304" pitchFamily="18" charset="0"/>
              </a:rPr>
              <a:t> </a:t>
            </a:r>
            <a:r>
              <a:rPr sz="2000" spc="-10" dirty="0">
                <a:solidFill>
                  <a:srgbClr val="554A3B"/>
                </a:solidFill>
                <a:latin typeface="Times New Roman" panose="02020603050405020304" pitchFamily="18" charset="0"/>
                <a:cs typeface="Times New Roman" panose="02020603050405020304" pitchFamily="18" charset="0"/>
              </a:rPr>
              <a:t>protocol</a:t>
            </a:r>
            <a:endParaRPr sz="2000" dirty="0">
              <a:latin typeface="Times New Roman" panose="02020603050405020304" pitchFamily="18" charset="0"/>
              <a:cs typeface="Times New Roman" panose="02020603050405020304" pitchFamily="18" charset="0"/>
            </a:endParaRPr>
          </a:p>
          <a:p>
            <a:pPr marL="355600" indent="-342900">
              <a:spcBef>
                <a:spcPts val="195"/>
              </a:spcBef>
              <a:buClr>
                <a:srgbClr val="FF0000"/>
              </a:buClr>
              <a:buFont typeface="Wingdings" panose="05000000000000000000" pitchFamily="2" charset="2"/>
              <a:buChar char="v"/>
              <a:tabLst>
                <a:tab pos="287020" algn="l"/>
              </a:tabLst>
            </a:pPr>
            <a:r>
              <a:rPr sz="2000" i="1" spc="-5" dirty="0">
                <a:solidFill>
                  <a:srgbClr val="554A3B"/>
                </a:solidFill>
                <a:latin typeface="Times New Roman" panose="02020603050405020304" pitchFamily="18" charset="0"/>
                <a:cs typeface="Times New Roman" panose="02020603050405020304" pitchFamily="18" charset="0"/>
              </a:rPr>
              <a:t>Repudiation </a:t>
            </a:r>
            <a:r>
              <a:rPr sz="2000" spc="-5" dirty="0">
                <a:solidFill>
                  <a:srgbClr val="554A3B"/>
                </a:solidFill>
                <a:latin typeface="Times New Roman" panose="02020603050405020304" pitchFamily="18" charset="0"/>
                <a:cs typeface="Times New Roman" panose="02020603050405020304" pitchFamily="18" charset="0"/>
              </a:rPr>
              <a:t>denying </a:t>
            </a:r>
            <a:r>
              <a:rPr sz="2000" dirty="0">
                <a:solidFill>
                  <a:srgbClr val="554A3B"/>
                </a:solidFill>
                <a:latin typeface="Times New Roman" panose="02020603050405020304" pitchFamily="18" charset="0"/>
                <a:cs typeface="Times New Roman" panose="02020603050405020304" pitchFamily="18" charset="0"/>
              </a:rPr>
              <a:t>having </a:t>
            </a:r>
            <a:r>
              <a:rPr sz="2000" spc="-10" dirty="0">
                <a:solidFill>
                  <a:srgbClr val="554A3B"/>
                </a:solidFill>
                <a:latin typeface="Times New Roman" panose="02020603050405020304" pitchFamily="18" charset="0"/>
                <a:cs typeface="Times New Roman" panose="02020603050405020304" pitchFamily="18" charset="0"/>
              </a:rPr>
              <a:t>sent </a:t>
            </a:r>
            <a:r>
              <a:rPr sz="2000" dirty="0">
                <a:solidFill>
                  <a:srgbClr val="554A3B"/>
                </a:solidFill>
                <a:latin typeface="Times New Roman" panose="02020603050405020304" pitchFamily="18" charset="0"/>
                <a:cs typeface="Times New Roman" panose="02020603050405020304" pitchFamily="18" charset="0"/>
              </a:rPr>
              <a:t>or received </a:t>
            </a:r>
            <a:r>
              <a:rPr sz="2000" spc="-5" dirty="0">
                <a:solidFill>
                  <a:srgbClr val="554A3B"/>
                </a:solidFill>
                <a:latin typeface="Times New Roman" panose="02020603050405020304" pitchFamily="18" charset="0"/>
                <a:cs typeface="Times New Roman" panose="02020603050405020304" pitchFamily="18" charset="0"/>
              </a:rPr>
              <a:t>some</a:t>
            </a:r>
            <a:r>
              <a:rPr sz="2000" spc="10"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message</a:t>
            </a:r>
            <a:endParaRPr sz="2000" dirty="0">
              <a:latin typeface="Times New Roman" panose="02020603050405020304" pitchFamily="18" charset="0"/>
              <a:cs typeface="Times New Roman" panose="02020603050405020304" pitchFamily="18" charset="0"/>
            </a:endParaRPr>
          </a:p>
          <a:p>
            <a:pPr marL="355600" indent="-342900">
              <a:spcBef>
                <a:spcPts val="215"/>
              </a:spcBef>
              <a:buClr>
                <a:srgbClr val="FF0000"/>
              </a:buClr>
              <a:buFont typeface="Wingdings" panose="05000000000000000000" pitchFamily="2" charset="2"/>
              <a:buChar char="v"/>
              <a:tabLst>
                <a:tab pos="287020" algn="l"/>
              </a:tabLst>
            </a:pPr>
            <a:r>
              <a:rPr sz="2000" i="1" dirty="0">
                <a:solidFill>
                  <a:srgbClr val="554A3B"/>
                </a:solidFill>
                <a:latin typeface="Times New Roman" panose="02020603050405020304" pitchFamily="18" charset="0"/>
                <a:cs typeface="Times New Roman" panose="02020603050405020304" pitchFamily="18" charset="0"/>
              </a:rPr>
              <a:t>Profiling </a:t>
            </a:r>
            <a:r>
              <a:rPr sz="2000" spc="-5" dirty="0">
                <a:solidFill>
                  <a:srgbClr val="554A3B"/>
                </a:solidFill>
                <a:latin typeface="Times New Roman" panose="02020603050405020304" pitchFamily="18" charset="0"/>
                <a:cs typeface="Times New Roman" panose="02020603050405020304" pitchFamily="18" charset="0"/>
              </a:rPr>
              <a:t>gathering </a:t>
            </a:r>
            <a:r>
              <a:rPr sz="2000" dirty="0">
                <a:solidFill>
                  <a:srgbClr val="554A3B"/>
                </a:solidFill>
                <a:latin typeface="Times New Roman" panose="02020603050405020304" pitchFamily="18" charset="0"/>
                <a:cs typeface="Times New Roman" panose="02020603050405020304" pitchFamily="18" charset="0"/>
              </a:rPr>
              <a:t>information </a:t>
            </a:r>
            <a:r>
              <a:rPr sz="2000" spc="-10" dirty="0">
                <a:solidFill>
                  <a:srgbClr val="554A3B"/>
                </a:solidFill>
                <a:latin typeface="Times New Roman" panose="02020603050405020304" pitchFamily="18" charset="0"/>
                <a:cs typeface="Times New Roman" panose="02020603050405020304" pitchFamily="18" charset="0"/>
              </a:rPr>
              <a:t>about </a:t>
            </a:r>
            <a:r>
              <a:rPr sz="2000" dirty="0">
                <a:solidFill>
                  <a:srgbClr val="554A3B"/>
                </a:solidFill>
                <a:latin typeface="Times New Roman" panose="02020603050405020304" pitchFamily="18" charset="0"/>
                <a:cs typeface="Times New Roman" panose="02020603050405020304" pitchFamily="18" charset="0"/>
              </a:rPr>
              <a:t>a single</a:t>
            </a:r>
            <a:r>
              <a:rPr sz="2000" spc="-55"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user</a:t>
            </a:r>
            <a:endParaRPr sz="2000" dirty="0">
              <a:latin typeface="Times New Roman" panose="02020603050405020304" pitchFamily="18" charset="0"/>
              <a:cs typeface="Times New Roman" panose="02020603050405020304" pitchFamily="18" charset="0"/>
            </a:endParaRPr>
          </a:p>
          <a:p>
            <a:pPr marL="355600" indent="-342900">
              <a:spcBef>
                <a:spcPts val="215"/>
              </a:spcBef>
              <a:buClr>
                <a:srgbClr val="FF0000"/>
              </a:buClr>
              <a:buFont typeface="Wingdings" panose="05000000000000000000" pitchFamily="2" charset="2"/>
              <a:buChar char="v"/>
              <a:tabLst>
                <a:tab pos="287020" algn="l"/>
              </a:tabLst>
            </a:pPr>
            <a:r>
              <a:rPr sz="2000" i="1" spc="-5" dirty="0">
                <a:solidFill>
                  <a:srgbClr val="554A3B"/>
                </a:solidFill>
                <a:latin typeface="Times New Roman" panose="02020603050405020304" pitchFamily="18" charset="0"/>
                <a:cs typeface="Times New Roman" panose="02020603050405020304" pitchFamily="18" charset="0"/>
              </a:rPr>
              <a:t>Fingerprinting </a:t>
            </a:r>
            <a:r>
              <a:rPr sz="2000" dirty="0">
                <a:solidFill>
                  <a:srgbClr val="554A3B"/>
                </a:solidFill>
                <a:latin typeface="Times New Roman" panose="02020603050405020304" pitchFamily="18" charset="0"/>
                <a:cs typeface="Times New Roman" panose="02020603050405020304" pitchFamily="18" charset="0"/>
              </a:rPr>
              <a:t>identifying </a:t>
            </a:r>
            <a:r>
              <a:rPr sz="2000" spc="-10" dirty="0">
                <a:solidFill>
                  <a:srgbClr val="554A3B"/>
                </a:solidFill>
                <a:latin typeface="Times New Roman" panose="02020603050405020304" pitchFamily="18" charset="0"/>
                <a:cs typeface="Times New Roman" panose="02020603050405020304" pitchFamily="18" charset="0"/>
              </a:rPr>
              <a:t>the </a:t>
            </a:r>
            <a:r>
              <a:rPr sz="2000" spc="-5" dirty="0">
                <a:solidFill>
                  <a:srgbClr val="554A3B"/>
                </a:solidFill>
                <a:latin typeface="Times New Roman" panose="02020603050405020304" pitchFamily="18" charset="0"/>
                <a:cs typeface="Times New Roman" panose="02020603050405020304" pitchFamily="18" charset="0"/>
              </a:rPr>
              <a:t>user associated </a:t>
            </a:r>
            <a:r>
              <a:rPr sz="2000" spc="-10" dirty="0">
                <a:solidFill>
                  <a:srgbClr val="554A3B"/>
                </a:solidFill>
                <a:latin typeface="Times New Roman" panose="02020603050405020304" pitchFamily="18" charset="0"/>
                <a:cs typeface="Times New Roman" panose="02020603050405020304" pitchFamily="18" charset="0"/>
              </a:rPr>
              <a:t>with </a:t>
            </a:r>
            <a:r>
              <a:rPr sz="2000" spc="-5" dirty="0">
                <a:solidFill>
                  <a:srgbClr val="554A3B"/>
                </a:solidFill>
                <a:latin typeface="Times New Roman" panose="02020603050405020304" pitchFamily="18" charset="0"/>
                <a:cs typeface="Times New Roman" panose="02020603050405020304" pitchFamily="18" charset="0"/>
              </a:rPr>
              <a:t>some</a:t>
            </a:r>
            <a:r>
              <a:rPr sz="2000" spc="90"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message</a:t>
            </a:r>
            <a:endParaRPr sz="2000" dirty="0">
              <a:latin typeface="Times New Roman" panose="02020603050405020304" pitchFamily="18" charset="0"/>
              <a:cs typeface="Times New Roman" panose="02020603050405020304" pitchFamily="18" charset="0"/>
            </a:endParaRPr>
          </a:p>
          <a:p>
            <a:pPr marL="355600" indent="-342900">
              <a:lnSpc>
                <a:spcPts val="2055"/>
              </a:lnSpc>
              <a:spcBef>
                <a:spcPts val="215"/>
              </a:spcBef>
              <a:buClr>
                <a:srgbClr val="FF0000"/>
              </a:buClr>
              <a:buFont typeface="Wingdings" panose="05000000000000000000" pitchFamily="2" charset="2"/>
              <a:buChar char="v"/>
              <a:tabLst>
                <a:tab pos="287020" algn="l"/>
              </a:tabLst>
            </a:pPr>
            <a:r>
              <a:rPr sz="2000" i="1" dirty="0">
                <a:solidFill>
                  <a:srgbClr val="554A3B"/>
                </a:solidFill>
                <a:latin typeface="Times New Roman" panose="02020603050405020304" pitchFamily="18" charset="0"/>
                <a:cs typeface="Times New Roman" panose="02020603050405020304" pitchFamily="18" charset="0"/>
              </a:rPr>
              <a:t>Traffic </a:t>
            </a:r>
            <a:r>
              <a:rPr sz="2000" i="1" spc="-5" dirty="0">
                <a:solidFill>
                  <a:srgbClr val="554A3B"/>
                </a:solidFill>
                <a:latin typeface="Times New Roman" panose="02020603050405020304" pitchFamily="18" charset="0"/>
                <a:cs typeface="Times New Roman" panose="02020603050405020304" pitchFamily="18" charset="0"/>
              </a:rPr>
              <a:t>analysis </a:t>
            </a:r>
            <a:r>
              <a:rPr sz="2000" spc="-5" dirty="0">
                <a:solidFill>
                  <a:srgbClr val="554A3B"/>
                </a:solidFill>
                <a:latin typeface="Times New Roman" panose="02020603050405020304" pitchFamily="18" charset="0"/>
                <a:cs typeface="Times New Roman" panose="02020603050405020304" pitchFamily="18" charset="0"/>
              </a:rPr>
              <a:t>learning </a:t>
            </a:r>
            <a:r>
              <a:rPr sz="2000" dirty="0">
                <a:solidFill>
                  <a:srgbClr val="554A3B"/>
                </a:solidFill>
                <a:latin typeface="Times New Roman" panose="02020603050405020304" pitchFamily="18" charset="0"/>
                <a:cs typeface="Times New Roman" panose="02020603050405020304" pitchFamily="18" charset="0"/>
              </a:rPr>
              <a:t>origin, </a:t>
            </a:r>
            <a:r>
              <a:rPr sz="2000" spc="-5" dirty="0">
                <a:solidFill>
                  <a:srgbClr val="554A3B"/>
                </a:solidFill>
                <a:latin typeface="Times New Roman" panose="02020603050405020304" pitchFamily="18" charset="0"/>
                <a:cs typeface="Times New Roman" panose="02020603050405020304" pitchFamily="18" charset="0"/>
              </a:rPr>
              <a:t>destination, length, </a:t>
            </a:r>
            <a:r>
              <a:rPr sz="2000" dirty="0">
                <a:solidFill>
                  <a:srgbClr val="554A3B"/>
                </a:solidFill>
                <a:latin typeface="Times New Roman" panose="02020603050405020304" pitchFamily="18" charset="0"/>
                <a:cs typeface="Times New Roman" panose="02020603050405020304" pitchFamily="18" charset="0"/>
              </a:rPr>
              <a:t>times, </a:t>
            </a:r>
            <a:r>
              <a:rPr sz="2000" spc="-5" dirty="0">
                <a:solidFill>
                  <a:srgbClr val="554A3B"/>
                </a:solidFill>
                <a:latin typeface="Times New Roman" panose="02020603050405020304" pitchFamily="18" charset="0"/>
                <a:cs typeface="Times New Roman" panose="02020603050405020304" pitchFamily="18" charset="0"/>
              </a:rPr>
              <a:t>of</a:t>
            </a:r>
            <a:r>
              <a:rPr lang="en-US" sz="2000" dirty="0">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communications </a:t>
            </a:r>
            <a:r>
              <a:rPr sz="2000" spc="-15" dirty="0">
                <a:solidFill>
                  <a:srgbClr val="554A3B"/>
                </a:solidFill>
                <a:latin typeface="Times New Roman" panose="02020603050405020304" pitchFamily="18" charset="0"/>
                <a:cs typeface="Times New Roman" panose="02020603050405020304" pitchFamily="18" charset="0"/>
              </a:rPr>
              <a:t>(not </a:t>
            </a:r>
            <a:r>
              <a:rPr sz="2000" spc="-10" dirty="0">
                <a:solidFill>
                  <a:srgbClr val="554A3B"/>
                </a:solidFill>
                <a:latin typeface="Times New Roman" panose="02020603050405020304" pitchFamily="18" charset="0"/>
                <a:cs typeface="Times New Roman" panose="02020603050405020304" pitchFamily="18" charset="0"/>
              </a:rPr>
              <a:t>the</a:t>
            </a:r>
            <a:r>
              <a:rPr sz="2000" spc="60" dirty="0">
                <a:solidFill>
                  <a:srgbClr val="554A3B"/>
                </a:solidFill>
                <a:latin typeface="Times New Roman" panose="02020603050405020304" pitchFamily="18" charset="0"/>
                <a:cs typeface="Times New Roman" panose="02020603050405020304" pitchFamily="18" charset="0"/>
              </a:rPr>
              <a:t> </a:t>
            </a:r>
            <a:r>
              <a:rPr sz="2000" spc="-10" dirty="0">
                <a:solidFill>
                  <a:srgbClr val="554A3B"/>
                </a:solidFill>
                <a:latin typeface="Times New Roman" panose="02020603050405020304" pitchFamily="18" charset="0"/>
                <a:cs typeface="Times New Roman" panose="02020603050405020304" pitchFamily="18" charset="0"/>
              </a:rPr>
              <a:t>content)</a:t>
            </a:r>
            <a:endParaRPr sz="2000" dirty="0">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58</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77891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1097281" y="1799971"/>
            <a:ext cx="10115202" cy="4509389"/>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286603"/>
            <a:ext cx="8908869" cy="129254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spc="-5" dirty="0">
                <a:latin typeface="Times New Roman" panose="02020603050405020304" pitchFamily="18" charset="0"/>
                <a:cs typeface="Times New Roman" panose="02020603050405020304" pitchFamily="18" charset="0"/>
              </a:rPr>
              <a:t>ASSETS</a:t>
            </a:r>
            <a:endParaRPr lang="en-GB" sz="4000" b="1" dirty="0">
              <a:solidFill>
                <a:schemeClr val="tx1"/>
              </a:solidFill>
              <a:latin typeface="Times New Roman" panose="02020603050405020304" pitchFamily="18" charset="0"/>
              <a:cs typeface="Times New Roman" panose="02020603050405020304" pitchFamily="18" charset="0"/>
            </a:endParaRPr>
          </a:p>
        </p:txBody>
      </p:sp>
      <p:sp>
        <p:nvSpPr>
          <p:cNvPr id="13" name="object 5"/>
          <p:cNvSpPr txBox="1"/>
          <p:nvPr/>
        </p:nvSpPr>
        <p:spPr>
          <a:xfrm>
            <a:off x="2003979" y="1799971"/>
            <a:ext cx="3364411" cy="4397999"/>
          </a:xfrm>
          <a:prstGeom prst="rect">
            <a:avLst/>
          </a:prstGeom>
        </p:spPr>
        <p:txBody>
          <a:bodyPr vert="horz" wrap="square" lIns="0" tIns="12065" rIns="0" bIns="0" rtlCol="0">
            <a:spAutoFit/>
          </a:bodyPr>
          <a:lstStyle/>
          <a:p>
            <a:pPr marL="355600" indent="-342900">
              <a:spcBef>
                <a:spcPts val="95"/>
              </a:spcBef>
              <a:buClr>
                <a:srgbClr val="FF0000"/>
              </a:buClr>
              <a:buFont typeface="Wingdings" panose="05000000000000000000" pitchFamily="2" charset="2"/>
              <a:buChar char="Ø"/>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Data including</a:t>
            </a:r>
            <a:r>
              <a:rPr sz="2000" spc="-50"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archives</a:t>
            </a:r>
            <a:endParaRPr sz="2000" dirty="0">
              <a:latin typeface="Times New Roman" panose="02020603050405020304" pitchFamily="18" charset="0"/>
              <a:cs typeface="Times New Roman" panose="02020603050405020304" pitchFamily="18" charset="0"/>
            </a:endParaRPr>
          </a:p>
          <a:p>
            <a:pPr marL="355600" indent="-342900">
              <a:buClr>
                <a:srgbClr val="FF0000"/>
              </a:buClr>
              <a:buFont typeface="Wingdings" panose="05000000000000000000" pitchFamily="2" charset="2"/>
              <a:buChar char="Ø"/>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Computers, Disks,</a:t>
            </a:r>
            <a:r>
              <a:rPr sz="2000" spc="-20" dirty="0">
                <a:solidFill>
                  <a:srgbClr val="554A3B"/>
                </a:solidFill>
                <a:latin typeface="Times New Roman" panose="02020603050405020304" pitchFamily="18" charset="0"/>
                <a:cs typeface="Times New Roman" panose="02020603050405020304" pitchFamily="18" charset="0"/>
              </a:rPr>
              <a:t> </a:t>
            </a:r>
            <a:r>
              <a:rPr sz="2000" spc="-10" dirty="0">
                <a:solidFill>
                  <a:srgbClr val="554A3B"/>
                </a:solidFill>
                <a:latin typeface="Times New Roman" panose="02020603050405020304" pitchFamily="18" charset="0"/>
                <a:cs typeface="Times New Roman" panose="02020603050405020304" pitchFamily="18" charset="0"/>
              </a:rPr>
              <a:t>Tapes</a:t>
            </a:r>
            <a:endParaRPr sz="2000" dirty="0">
              <a:latin typeface="Times New Roman" panose="02020603050405020304" pitchFamily="18" charset="0"/>
              <a:cs typeface="Times New Roman" panose="02020603050405020304" pitchFamily="18" charset="0"/>
            </a:endParaRPr>
          </a:p>
          <a:p>
            <a:pPr marL="355600" marR="344805" indent="-342900">
              <a:lnSpc>
                <a:spcPct val="80000"/>
              </a:lnSpc>
              <a:spcBef>
                <a:spcPts val="455"/>
              </a:spcBef>
              <a:buClr>
                <a:srgbClr val="FF0000"/>
              </a:buClr>
              <a:buFont typeface="Wingdings" panose="05000000000000000000" pitchFamily="2" charset="2"/>
              <a:buChar char="Ø"/>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CPU </a:t>
            </a:r>
            <a:r>
              <a:rPr sz="2000" dirty="0">
                <a:solidFill>
                  <a:srgbClr val="554A3B"/>
                </a:solidFill>
                <a:latin typeface="Times New Roman" panose="02020603050405020304" pitchFamily="18" charset="0"/>
                <a:cs typeface="Times New Roman" panose="02020603050405020304" pitchFamily="18" charset="0"/>
              </a:rPr>
              <a:t>time, </a:t>
            </a:r>
            <a:r>
              <a:rPr sz="2000" spc="-5" dirty="0">
                <a:solidFill>
                  <a:srgbClr val="554A3B"/>
                </a:solidFill>
                <a:latin typeface="Times New Roman" panose="02020603050405020304" pitchFamily="18" charset="0"/>
                <a:cs typeface="Times New Roman" panose="02020603050405020304" pitchFamily="18" charset="0"/>
              </a:rPr>
              <a:t>Storage,</a:t>
            </a:r>
            <a:r>
              <a:rPr sz="2000" spc="-35"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Net  capacity</a:t>
            </a:r>
            <a:endParaRPr sz="2000" dirty="0">
              <a:latin typeface="Times New Roman" panose="02020603050405020304" pitchFamily="18" charset="0"/>
              <a:cs typeface="Times New Roman" panose="02020603050405020304" pitchFamily="18" charset="0"/>
            </a:endParaRPr>
          </a:p>
          <a:p>
            <a:pPr marL="355600" marR="5080" indent="-342900">
              <a:lnSpc>
                <a:spcPts val="1820"/>
              </a:lnSpc>
              <a:spcBef>
                <a:spcPts val="445"/>
              </a:spcBef>
              <a:buClr>
                <a:srgbClr val="FF0000"/>
              </a:buClr>
              <a:buFont typeface="Wingdings" panose="05000000000000000000" pitchFamily="2" charset="2"/>
              <a:buChar char="Ø"/>
              <a:tabLst>
                <a:tab pos="240665" algn="l"/>
                <a:tab pos="241300" algn="l"/>
              </a:tabLst>
            </a:pPr>
            <a:r>
              <a:rPr sz="2000" spc="-10" dirty="0">
                <a:solidFill>
                  <a:srgbClr val="554A3B"/>
                </a:solidFill>
                <a:latin typeface="Times New Roman" panose="02020603050405020304" pitchFamily="18" charset="0"/>
                <a:cs typeface="Times New Roman" panose="02020603050405020304" pitchFamily="18" charset="0"/>
              </a:rPr>
              <a:t>Comms </a:t>
            </a:r>
            <a:r>
              <a:rPr sz="2000" spc="-5" dirty="0">
                <a:solidFill>
                  <a:srgbClr val="554A3B"/>
                </a:solidFill>
                <a:latin typeface="Times New Roman" panose="02020603050405020304" pitchFamily="18" charset="0"/>
                <a:cs typeface="Times New Roman" panose="02020603050405020304" pitchFamily="18" charset="0"/>
              </a:rPr>
              <a:t>(routers, switches,  firewalls, modems, patch  </a:t>
            </a:r>
            <a:r>
              <a:rPr sz="2000" spc="-10" dirty="0">
                <a:solidFill>
                  <a:srgbClr val="554A3B"/>
                </a:solidFill>
                <a:latin typeface="Times New Roman" panose="02020603050405020304" pitchFamily="18" charset="0"/>
                <a:cs typeface="Times New Roman" panose="02020603050405020304" pitchFamily="18" charset="0"/>
              </a:rPr>
              <a:t>panels, bandwidth),  </a:t>
            </a:r>
            <a:r>
              <a:rPr sz="2000" spc="-5" dirty="0">
                <a:solidFill>
                  <a:srgbClr val="554A3B"/>
                </a:solidFill>
                <a:latin typeface="Times New Roman" panose="02020603050405020304" pitchFamily="18" charset="0"/>
                <a:cs typeface="Times New Roman" panose="02020603050405020304" pitchFamily="18" charset="0"/>
              </a:rPr>
              <a:t>Phones,</a:t>
            </a:r>
            <a:r>
              <a:rPr sz="2000" spc="30"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Faxes</a:t>
            </a:r>
            <a:endParaRPr sz="2000" dirty="0">
              <a:latin typeface="Times New Roman" panose="02020603050405020304" pitchFamily="18" charset="0"/>
              <a:cs typeface="Times New Roman" panose="02020603050405020304" pitchFamily="18" charset="0"/>
            </a:endParaRPr>
          </a:p>
          <a:p>
            <a:pPr marL="355600" marR="361315" indent="-342900">
              <a:lnSpc>
                <a:spcPct val="80100"/>
              </a:lnSpc>
              <a:spcBef>
                <a:spcPts val="484"/>
              </a:spcBef>
              <a:buClr>
                <a:srgbClr val="FF0000"/>
              </a:buClr>
              <a:buFont typeface="Wingdings" panose="05000000000000000000" pitchFamily="2" charset="2"/>
              <a:buChar char="Ø"/>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Air-conditioning  </a:t>
            </a:r>
            <a:r>
              <a:rPr sz="2000" spc="-10" dirty="0">
                <a:solidFill>
                  <a:srgbClr val="554A3B"/>
                </a:solidFill>
                <a:latin typeface="Times New Roman" panose="02020603050405020304" pitchFamily="18" charset="0"/>
                <a:cs typeface="Times New Roman" panose="02020603050405020304" pitchFamily="18" charset="0"/>
              </a:rPr>
              <a:t>systems/alarm systems,  </a:t>
            </a:r>
            <a:r>
              <a:rPr sz="2000" spc="-5" dirty="0">
                <a:solidFill>
                  <a:srgbClr val="554A3B"/>
                </a:solidFill>
                <a:latin typeface="Times New Roman" panose="02020603050405020304" pitchFamily="18" charset="0"/>
                <a:cs typeface="Times New Roman" panose="02020603050405020304" pitchFamily="18" charset="0"/>
              </a:rPr>
              <a:t>Physical</a:t>
            </a:r>
            <a:r>
              <a:rPr sz="2000" spc="-25"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Security</a:t>
            </a:r>
            <a:endParaRPr sz="2000" dirty="0">
              <a:latin typeface="Times New Roman" panose="02020603050405020304" pitchFamily="18" charset="0"/>
              <a:cs typeface="Times New Roman" panose="02020603050405020304" pitchFamily="18" charset="0"/>
            </a:endParaRPr>
          </a:p>
          <a:p>
            <a:pPr marL="355600" indent="-342900">
              <a:buClr>
                <a:srgbClr val="FF0000"/>
              </a:buClr>
              <a:buFont typeface="Wingdings" panose="05000000000000000000" pitchFamily="2" charset="2"/>
              <a:buChar char="Ø"/>
              <a:tabLst>
                <a:tab pos="240665" algn="l"/>
                <a:tab pos="241300" algn="l"/>
              </a:tabLst>
            </a:pPr>
            <a:r>
              <a:rPr sz="2000" spc="-10" dirty="0">
                <a:solidFill>
                  <a:srgbClr val="554A3B"/>
                </a:solidFill>
                <a:latin typeface="Times New Roman" panose="02020603050405020304" pitchFamily="18" charset="0"/>
                <a:cs typeface="Times New Roman" panose="02020603050405020304" pitchFamily="18" charset="0"/>
              </a:rPr>
              <a:t>Manuals,</a:t>
            </a:r>
            <a:r>
              <a:rPr sz="2000" spc="15"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guides</a:t>
            </a:r>
            <a:endParaRPr sz="2000" dirty="0">
              <a:latin typeface="Times New Roman" panose="02020603050405020304" pitchFamily="18" charset="0"/>
              <a:cs typeface="Times New Roman" panose="02020603050405020304" pitchFamily="18" charset="0"/>
            </a:endParaRPr>
          </a:p>
          <a:p>
            <a:pPr marL="355600" marR="222885" indent="-342900">
              <a:lnSpc>
                <a:spcPts val="1820"/>
              </a:lnSpc>
              <a:spcBef>
                <a:spcPts val="440"/>
              </a:spcBef>
              <a:buClr>
                <a:srgbClr val="FF0000"/>
              </a:buClr>
              <a:buFont typeface="Wingdings" panose="05000000000000000000" pitchFamily="2" charset="2"/>
              <a:buChar char="Ø"/>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Printouts: reports, letters,  emails,</a:t>
            </a:r>
            <a:r>
              <a:rPr sz="2000" spc="-10" dirty="0">
                <a:solidFill>
                  <a:srgbClr val="554A3B"/>
                </a:solidFill>
                <a:latin typeface="Times New Roman" panose="02020603050405020304" pitchFamily="18" charset="0"/>
                <a:cs typeface="Times New Roman" panose="02020603050405020304" pitchFamily="18" charset="0"/>
              </a:rPr>
              <a:t> contracts</a:t>
            </a:r>
            <a:endParaRPr sz="2000" dirty="0">
              <a:latin typeface="Times New Roman" panose="02020603050405020304" pitchFamily="18" charset="0"/>
              <a:cs typeface="Times New Roman" panose="02020603050405020304" pitchFamily="18" charset="0"/>
            </a:endParaRPr>
          </a:p>
          <a:p>
            <a:pPr marL="355600" indent="-342900">
              <a:spcBef>
                <a:spcPts val="25"/>
              </a:spcBef>
              <a:buClr>
                <a:srgbClr val="FF0000"/>
              </a:buClr>
              <a:buFont typeface="Wingdings" panose="05000000000000000000" pitchFamily="2" charset="2"/>
              <a:buChar char="Ø"/>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Configuration</a:t>
            </a:r>
            <a:r>
              <a:rPr sz="2000"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information</a:t>
            </a:r>
            <a:endParaRPr sz="2000" dirty="0">
              <a:latin typeface="Times New Roman" panose="02020603050405020304" pitchFamily="18" charset="0"/>
              <a:cs typeface="Times New Roman" panose="02020603050405020304" pitchFamily="18" charset="0"/>
            </a:endParaRPr>
          </a:p>
          <a:p>
            <a:pPr marL="355600" indent="-342900">
              <a:buClr>
                <a:srgbClr val="FF0000"/>
              </a:buClr>
              <a:buFont typeface="Wingdings" panose="05000000000000000000" pitchFamily="2" charset="2"/>
              <a:buChar char="Ø"/>
              <a:tabLst>
                <a:tab pos="240665" algn="l"/>
                <a:tab pos="241300" algn="l"/>
              </a:tabLst>
            </a:pPr>
            <a:r>
              <a:rPr sz="2000" spc="-10" dirty="0">
                <a:solidFill>
                  <a:srgbClr val="554A3B"/>
                </a:solidFill>
                <a:latin typeface="Times New Roman" panose="02020603050405020304" pitchFamily="18" charset="0"/>
                <a:cs typeface="Times New Roman" panose="02020603050405020304" pitchFamily="18" charset="0"/>
              </a:rPr>
              <a:t>Passwords</a:t>
            </a:r>
            <a:endParaRPr sz="2000" dirty="0">
              <a:latin typeface="Times New Roman" panose="02020603050405020304" pitchFamily="18" charset="0"/>
              <a:cs typeface="Times New Roman" panose="02020603050405020304" pitchFamily="18" charset="0"/>
            </a:endParaRPr>
          </a:p>
        </p:txBody>
      </p:sp>
      <p:sp>
        <p:nvSpPr>
          <p:cNvPr id="15" name="object 7"/>
          <p:cNvSpPr txBox="1"/>
          <p:nvPr/>
        </p:nvSpPr>
        <p:spPr>
          <a:xfrm>
            <a:off x="6385053" y="2020570"/>
            <a:ext cx="3617595" cy="2679580"/>
          </a:xfrm>
          <a:prstGeom prst="rect">
            <a:avLst/>
          </a:prstGeom>
        </p:spPr>
        <p:txBody>
          <a:bodyPr vert="horz" wrap="square" lIns="0" tIns="12065" rIns="0" bIns="0" rtlCol="0">
            <a:spAutoFit/>
          </a:bodyPr>
          <a:lstStyle/>
          <a:p>
            <a:pPr marL="355600" indent="-342900">
              <a:spcBef>
                <a:spcPts val="95"/>
              </a:spcBef>
              <a:buClr>
                <a:srgbClr val="FF0000"/>
              </a:buClr>
              <a:buFont typeface="Wingdings" panose="05000000000000000000" pitchFamily="2" charset="2"/>
              <a:buChar char="Ø"/>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Staff</a:t>
            </a:r>
            <a:endParaRPr sz="2000" dirty="0">
              <a:latin typeface="Times New Roman" panose="02020603050405020304" pitchFamily="18" charset="0"/>
              <a:cs typeface="Times New Roman" panose="02020603050405020304" pitchFamily="18" charset="0"/>
            </a:endParaRPr>
          </a:p>
          <a:p>
            <a:pPr marL="355600" marR="979805" indent="-342900">
              <a:lnSpc>
                <a:spcPts val="1820"/>
              </a:lnSpc>
              <a:spcBef>
                <a:spcPts val="445"/>
              </a:spcBef>
              <a:buClr>
                <a:srgbClr val="FF0000"/>
              </a:buClr>
              <a:buFont typeface="Wingdings" panose="05000000000000000000" pitchFamily="2" charset="2"/>
              <a:buChar char="Ø"/>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Safety </a:t>
            </a:r>
            <a:r>
              <a:rPr sz="2000" spc="-10" dirty="0">
                <a:solidFill>
                  <a:srgbClr val="554A3B"/>
                </a:solidFill>
                <a:latin typeface="Times New Roman" panose="02020603050405020304" pitchFamily="18" charset="0"/>
                <a:cs typeface="Times New Roman" panose="02020603050405020304" pitchFamily="18" charset="0"/>
              </a:rPr>
              <a:t>and </a:t>
            </a:r>
            <a:r>
              <a:rPr sz="2000" spc="-5" dirty="0">
                <a:solidFill>
                  <a:srgbClr val="554A3B"/>
                </a:solidFill>
                <a:latin typeface="Times New Roman" panose="02020603050405020304" pitchFamily="18" charset="0"/>
                <a:cs typeface="Times New Roman" panose="02020603050405020304" pitchFamily="18" charset="0"/>
              </a:rPr>
              <a:t>health </a:t>
            </a:r>
            <a:r>
              <a:rPr sz="2000" spc="-10" dirty="0">
                <a:solidFill>
                  <a:srgbClr val="554A3B"/>
                </a:solidFill>
                <a:latin typeface="Times New Roman" panose="02020603050405020304" pitchFamily="18" charset="0"/>
                <a:cs typeface="Times New Roman" panose="02020603050405020304" pitchFamily="18" charset="0"/>
              </a:rPr>
              <a:t>of  </a:t>
            </a:r>
            <a:r>
              <a:rPr sz="2000" spc="-5" dirty="0">
                <a:solidFill>
                  <a:srgbClr val="554A3B"/>
                </a:solidFill>
                <a:latin typeface="Times New Roman" panose="02020603050405020304" pitchFamily="18" charset="0"/>
                <a:cs typeface="Times New Roman" panose="02020603050405020304" pitchFamily="18" charset="0"/>
              </a:rPr>
              <a:t>personnel</a:t>
            </a:r>
            <a:endParaRPr sz="2000" dirty="0">
              <a:latin typeface="Times New Roman" panose="02020603050405020304" pitchFamily="18" charset="0"/>
              <a:cs typeface="Times New Roman" panose="02020603050405020304" pitchFamily="18" charset="0"/>
            </a:endParaRPr>
          </a:p>
          <a:p>
            <a:pPr marL="355600" indent="-342900">
              <a:spcBef>
                <a:spcPts val="20"/>
              </a:spcBef>
              <a:buClr>
                <a:srgbClr val="FF0000"/>
              </a:buClr>
              <a:buFont typeface="Wingdings" panose="05000000000000000000" pitchFamily="2" charset="2"/>
              <a:buChar char="Ø"/>
              <a:tabLst>
                <a:tab pos="240665" algn="l"/>
                <a:tab pos="241300" algn="l"/>
              </a:tabLst>
            </a:pPr>
            <a:r>
              <a:rPr sz="2000" dirty="0">
                <a:solidFill>
                  <a:srgbClr val="554A3B"/>
                </a:solidFill>
                <a:latin typeface="Times New Roman" panose="02020603050405020304" pitchFamily="18" charset="0"/>
                <a:cs typeface="Times New Roman" panose="02020603050405020304" pitchFamily="18" charset="0"/>
              </a:rPr>
              <a:t>Privacy </a:t>
            </a:r>
            <a:r>
              <a:rPr sz="2000" spc="-10" dirty="0">
                <a:solidFill>
                  <a:srgbClr val="554A3B"/>
                </a:solidFill>
                <a:latin typeface="Times New Roman" panose="02020603050405020304" pitchFamily="18" charset="0"/>
                <a:cs typeface="Times New Roman" panose="02020603050405020304" pitchFamily="18" charset="0"/>
              </a:rPr>
              <a:t>of</a:t>
            </a:r>
            <a:r>
              <a:rPr sz="2000" spc="-30"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users</a:t>
            </a:r>
            <a:endParaRPr sz="2000" dirty="0">
              <a:latin typeface="Times New Roman" panose="02020603050405020304" pitchFamily="18" charset="0"/>
              <a:cs typeface="Times New Roman" panose="02020603050405020304" pitchFamily="18" charset="0"/>
            </a:endParaRPr>
          </a:p>
          <a:p>
            <a:pPr marL="355600" indent="-342900">
              <a:buClr>
                <a:srgbClr val="FF0000"/>
              </a:buClr>
              <a:buFont typeface="Wingdings" panose="05000000000000000000" pitchFamily="2" charset="2"/>
              <a:buChar char="Ø"/>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Public image </a:t>
            </a:r>
            <a:r>
              <a:rPr sz="2000" spc="-10" dirty="0">
                <a:solidFill>
                  <a:srgbClr val="554A3B"/>
                </a:solidFill>
                <a:latin typeface="Times New Roman" panose="02020603050405020304" pitchFamily="18" charset="0"/>
                <a:cs typeface="Times New Roman" panose="02020603050405020304" pitchFamily="18" charset="0"/>
              </a:rPr>
              <a:t>and</a:t>
            </a:r>
            <a:r>
              <a:rPr sz="2000" spc="-40"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reputation</a:t>
            </a:r>
            <a:endParaRPr sz="2000" dirty="0">
              <a:latin typeface="Times New Roman" panose="02020603050405020304" pitchFamily="18" charset="0"/>
              <a:cs typeface="Times New Roman" panose="02020603050405020304" pitchFamily="18" charset="0"/>
            </a:endParaRPr>
          </a:p>
          <a:p>
            <a:pPr marL="355600" indent="-342900">
              <a:buClr>
                <a:srgbClr val="FF0000"/>
              </a:buClr>
              <a:buFont typeface="Wingdings" panose="05000000000000000000" pitchFamily="2" charset="2"/>
              <a:buChar char="Ø"/>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Customer/client</a:t>
            </a:r>
            <a:r>
              <a:rPr sz="2000" spc="30" dirty="0">
                <a:solidFill>
                  <a:srgbClr val="554A3B"/>
                </a:solidFill>
                <a:latin typeface="Times New Roman" panose="02020603050405020304" pitchFamily="18" charset="0"/>
                <a:cs typeface="Times New Roman" panose="02020603050405020304" pitchFamily="18" charset="0"/>
              </a:rPr>
              <a:t> </a:t>
            </a:r>
            <a:r>
              <a:rPr sz="2000" spc="-10" dirty="0">
                <a:solidFill>
                  <a:srgbClr val="554A3B"/>
                </a:solidFill>
                <a:latin typeface="Times New Roman" panose="02020603050405020304" pitchFamily="18" charset="0"/>
                <a:cs typeface="Times New Roman" panose="02020603050405020304" pitchFamily="18" charset="0"/>
              </a:rPr>
              <a:t>goodwill</a:t>
            </a:r>
            <a:endParaRPr sz="2000" dirty="0">
              <a:latin typeface="Times New Roman" panose="02020603050405020304" pitchFamily="18" charset="0"/>
              <a:cs typeface="Times New Roman" panose="02020603050405020304" pitchFamily="18" charset="0"/>
            </a:endParaRPr>
          </a:p>
          <a:p>
            <a:pPr marL="355600" indent="-342900">
              <a:buClr>
                <a:srgbClr val="FF0000"/>
              </a:buClr>
              <a:buFont typeface="Wingdings" panose="05000000000000000000" pitchFamily="2" charset="2"/>
              <a:buChar char="Ø"/>
              <a:tabLst>
                <a:tab pos="240665" algn="l"/>
                <a:tab pos="241300" algn="l"/>
              </a:tabLst>
            </a:pPr>
            <a:r>
              <a:rPr sz="2000" spc="-10" dirty="0">
                <a:solidFill>
                  <a:srgbClr val="554A3B"/>
                </a:solidFill>
                <a:latin typeface="Times New Roman" panose="02020603050405020304" pitchFamily="18" charset="0"/>
                <a:cs typeface="Times New Roman" panose="02020603050405020304" pitchFamily="18" charset="0"/>
              </a:rPr>
              <a:t>Share</a:t>
            </a:r>
            <a:r>
              <a:rPr sz="2000" spc="10"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price</a:t>
            </a:r>
            <a:endParaRPr sz="2000" dirty="0">
              <a:latin typeface="Times New Roman" panose="02020603050405020304" pitchFamily="18" charset="0"/>
              <a:cs typeface="Times New Roman" panose="02020603050405020304" pitchFamily="18" charset="0"/>
            </a:endParaRPr>
          </a:p>
          <a:p>
            <a:pPr marL="355600" indent="-342900">
              <a:buClr>
                <a:srgbClr val="FF0000"/>
              </a:buClr>
              <a:buFont typeface="Wingdings" panose="05000000000000000000" pitchFamily="2" charset="2"/>
              <a:buChar char="Ø"/>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Intellectual</a:t>
            </a:r>
            <a:r>
              <a:rPr sz="2000" spc="20"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property</a:t>
            </a:r>
            <a:endParaRPr sz="2000" dirty="0">
              <a:latin typeface="Times New Roman" panose="02020603050405020304" pitchFamily="18" charset="0"/>
              <a:cs typeface="Times New Roman" panose="02020603050405020304" pitchFamily="18" charset="0"/>
            </a:endParaRPr>
          </a:p>
          <a:p>
            <a:pPr marL="355600" indent="-342900">
              <a:spcBef>
                <a:spcPts val="5"/>
              </a:spcBef>
              <a:buClr>
                <a:srgbClr val="FF0000"/>
              </a:buClr>
              <a:buFont typeface="Wingdings" panose="05000000000000000000" pitchFamily="2" charset="2"/>
              <a:buChar char="Ø"/>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Domain</a:t>
            </a:r>
            <a:r>
              <a:rPr sz="2000" dirty="0">
                <a:solidFill>
                  <a:srgbClr val="554A3B"/>
                </a:solidFill>
                <a:latin typeface="Times New Roman" panose="02020603050405020304" pitchFamily="18" charset="0"/>
                <a:cs typeface="Times New Roman" panose="02020603050405020304" pitchFamily="18" charset="0"/>
              </a:rPr>
              <a:t> </a:t>
            </a:r>
            <a:r>
              <a:rPr sz="2000" spc="-10" dirty="0">
                <a:solidFill>
                  <a:srgbClr val="554A3B"/>
                </a:solidFill>
                <a:latin typeface="Times New Roman" panose="02020603050405020304" pitchFamily="18" charset="0"/>
                <a:cs typeface="Times New Roman" panose="02020603050405020304" pitchFamily="18" charset="0"/>
              </a:rPr>
              <a:t>name</a:t>
            </a:r>
            <a:endParaRPr sz="2000" dirty="0">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59</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5954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2834638" y="1970129"/>
            <a:ext cx="6191795" cy="3189699"/>
          </a:xfrm>
          <a:prstGeom prst="rect">
            <a:avLst/>
          </a:prstGeom>
          <a:blipFill>
            <a:blip r:embed="rId2" cstate="print"/>
            <a:stretch>
              <a:fillRect/>
            </a:stretch>
          </a:blipFill>
        </p:spPr>
        <p:txBody>
          <a:bodyPr wrap="square" lIns="0" tIns="0" rIns="0" bIns="0" rtlCol="0"/>
          <a:lstStyle/>
          <a:p>
            <a:pPr lvl="1">
              <a:buClr>
                <a:srgbClr val="FF0000"/>
              </a:buClr>
            </a:pPr>
            <a:r>
              <a:rPr lang="en-US" sz="2400" dirty="0">
                <a:latin typeface="Times New Roman" panose="02020603050405020304" pitchFamily="18" charset="0"/>
                <a:cs typeface="Times New Roman" panose="02020603050405020304" pitchFamily="18" charset="0"/>
              </a:rPr>
              <a:t>  </a:t>
            </a:r>
            <a:r>
              <a:rPr lang="en-US" sz="2400" b="1" dirty="0">
                <a:solidFill>
                  <a:srgbClr val="FF0000"/>
                </a:solidFill>
                <a:latin typeface="Times New Roman" panose="02020603050405020304" pitchFamily="18" charset="0"/>
                <a:cs typeface="Times New Roman" panose="02020603050405020304" pitchFamily="18" charset="0"/>
              </a:rPr>
              <a:t>2.  </a:t>
            </a:r>
            <a:r>
              <a:rPr lang="en-US" sz="2400" b="1" dirty="0">
                <a:latin typeface="Times New Roman" panose="02020603050405020304" pitchFamily="18" charset="0"/>
                <a:cs typeface="Times New Roman" panose="02020603050405020304" pitchFamily="18" charset="0"/>
              </a:rPr>
              <a:t>Cyber Operations </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Cyber Attacks</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Penetration Testing</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Cyber Intelligence</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Reverse Engineering</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Cryptanalysis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400427"/>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b="1" dirty="0">
                <a:latin typeface="Times New Roman" panose="02020603050405020304" pitchFamily="18" charset="0"/>
                <a:cs typeface="Times New Roman" panose="02020603050405020304" pitchFamily="18" charset="0"/>
              </a:rPr>
              <a:t>Areas of Information Security (3/8)</a:t>
            </a:r>
            <a:endParaRPr lang="en-GB" sz="4000" b="1" dirty="0">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6</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55335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1097281" y="1799971"/>
            <a:ext cx="10115202" cy="4509389"/>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286603"/>
            <a:ext cx="8908869" cy="129254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THREATS</a:t>
            </a:r>
            <a:endParaRPr lang="en-GB" sz="4000" b="1" dirty="0">
              <a:solidFill>
                <a:schemeClr val="tx1"/>
              </a:solidFill>
              <a:latin typeface="Times New Roman" panose="02020603050405020304" pitchFamily="18" charset="0"/>
              <a:cs typeface="Times New Roman" panose="02020603050405020304" pitchFamily="18" charset="0"/>
            </a:endParaRPr>
          </a:p>
        </p:txBody>
      </p:sp>
      <p:sp>
        <p:nvSpPr>
          <p:cNvPr id="10" name="object 7"/>
          <p:cNvSpPr txBox="1"/>
          <p:nvPr/>
        </p:nvSpPr>
        <p:spPr>
          <a:xfrm>
            <a:off x="1939291" y="1892490"/>
            <a:ext cx="3390900" cy="4324350"/>
          </a:xfrm>
          <a:prstGeom prst="rect">
            <a:avLst/>
          </a:prstGeom>
        </p:spPr>
        <p:txBody>
          <a:bodyPr vert="horz" wrap="square" lIns="0" tIns="43180" rIns="0" bIns="0" rtlCol="0">
            <a:spAutoFit/>
          </a:bodyPr>
          <a:lstStyle/>
          <a:p>
            <a:pPr marL="355600" indent="-342900">
              <a:spcBef>
                <a:spcPts val="340"/>
              </a:spcBef>
              <a:buClr>
                <a:srgbClr val="FF0000"/>
              </a:buClr>
              <a:buFont typeface="Wingdings" panose="05000000000000000000" pitchFamily="2" charset="2"/>
              <a:buChar char="Ø"/>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Hardware</a:t>
            </a:r>
            <a:r>
              <a:rPr sz="2000" spc="-30"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errors</a:t>
            </a:r>
            <a:endParaRPr sz="2000" dirty="0">
              <a:latin typeface="Times New Roman" panose="02020603050405020304" pitchFamily="18" charset="0"/>
              <a:cs typeface="Times New Roman" panose="02020603050405020304" pitchFamily="18" charset="0"/>
            </a:endParaRPr>
          </a:p>
          <a:p>
            <a:pPr marL="355600" indent="-342900">
              <a:spcBef>
                <a:spcPts val="240"/>
              </a:spcBef>
              <a:buClr>
                <a:srgbClr val="FF0000"/>
              </a:buClr>
              <a:buFont typeface="Wingdings" panose="05000000000000000000" pitchFamily="2" charset="2"/>
              <a:buChar char="Ø"/>
              <a:tabLst>
                <a:tab pos="240665" algn="l"/>
                <a:tab pos="241300" algn="l"/>
              </a:tabLst>
            </a:pPr>
            <a:r>
              <a:rPr sz="2000" dirty="0">
                <a:solidFill>
                  <a:srgbClr val="554A3B"/>
                </a:solidFill>
                <a:latin typeface="Times New Roman" panose="02020603050405020304" pitchFamily="18" charset="0"/>
                <a:cs typeface="Times New Roman" panose="02020603050405020304" pitchFamily="18" charset="0"/>
              </a:rPr>
              <a:t>Terrorists</a:t>
            </a:r>
            <a:endParaRPr sz="2000" dirty="0">
              <a:latin typeface="Times New Roman" panose="02020603050405020304" pitchFamily="18" charset="0"/>
              <a:cs typeface="Times New Roman" panose="02020603050405020304" pitchFamily="18" charset="0"/>
            </a:endParaRPr>
          </a:p>
          <a:p>
            <a:pPr marL="355600" indent="-342900">
              <a:spcBef>
                <a:spcPts val="240"/>
              </a:spcBef>
              <a:buClr>
                <a:srgbClr val="FF0000"/>
              </a:buClr>
              <a:buFont typeface="Wingdings" panose="05000000000000000000" pitchFamily="2" charset="2"/>
              <a:buChar char="Ø"/>
              <a:tabLst>
                <a:tab pos="240665" algn="l"/>
                <a:tab pos="241300" algn="l"/>
              </a:tabLst>
            </a:pPr>
            <a:r>
              <a:rPr sz="2000" dirty="0">
                <a:solidFill>
                  <a:srgbClr val="554A3B"/>
                </a:solidFill>
                <a:latin typeface="Times New Roman" panose="02020603050405020304" pitchFamily="18" charset="0"/>
                <a:cs typeface="Times New Roman" panose="02020603050405020304" pitchFamily="18" charset="0"/>
              </a:rPr>
              <a:t>Theft, </a:t>
            </a:r>
            <a:r>
              <a:rPr sz="2000" spc="-5" dirty="0">
                <a:solidFill>
                  <a:srgbClr val="554A3B"/>
                </a:solidFill>
                <a:latin typeface="Times New Roman" panose="02020603050405020304" pitchFamily="18" charset="0"/>
                <a:cs typeface="Times New Roman" panose="02020603050405020304" pitchFamily="18" charset="0"/>
              </a:rPr>
              <a:t>Malicious,</a:t>
            </a:r>
            <a:r>
              <a:rPr sz="2000" spc="-85"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Microsoft</a:t>
            </a:r>
            <a:endParaRPr sz="2000" dirty="0">
              <a:latin typeface="Times New Roman" panose="02020603050405020304" pitchFamily="18" charset="0"/>
              <a:cs typeface="Times New Roman" panose="02020603050405020304" pitchFamily="18" charset="0"/>
            </a:endParaRPr>
          </a:p>
          <a:p>
            <a:pPr marL="354965" marR="603885" indent="-342900">
              <a:lnSpc>
                <a:spcPts val="2160"/>
              </a:lnSpc>
              <a:spcBef>
                <a:spcPts val="509"/>
              </a:spcBef>
              <a:buClr>
                <a:srgbClr val="FF0000"/>
              </a:buClr>
              <a:buFont typeface="Wingdings" panose="05000000000000000000" pitchFamily="2" charset="2"/>
              <a:buChar char="Ø"/>
              <a:tabLst>
                <a:tab pos="240665" algn="l"/>
                <a:tab pos="241300" algn="l"/>
              </a:tabLst>
            </a:pPr>
            <a:r>
              <a:rPr sz="2000" dirty="0">
                <a:solidFill>
                  <a:srgbClr val="554A3B"/>
                </a:solidFill>
                <a:latin typeface="Times New Roman" panose="02020603050405020304" pitchFamily="18" charset="0"/>
                <a:cs typeface="Times New Roman" panose="02020603050405020304" pitchFamily="18" charset="0"/>
              </a:rPr>
              <a:t>Industrial</a:t>
            </a:r>
            <a:r>
              <a:rPr sz="2000" spc="-114"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espionage,  Government</a:t>
            </a:r>
            <a:endParaRPr sz="2000" dirty="0">
              <a:latin typeface="Times New Roman" panose="02020603050405020304" pitchFamily="18" charset="0"/>
              <a:cs typeface="Times New Roman" panose="02020603050405020304" pitchFamily="18" charset="0"/>
            </a:endParaRPr>
          </a:p>
          <a:p>
            <a:pPr marL="355600" indent="-342900">
              <a:spcBef>
                <a:spcPts val="215"/>
              </a:spcBef>
              <a:buClr>
                <a:srgbClr val="FF0000"/>
              </a:buClr>
              <a:buFont typeface="Wingdings" panose="05000000000000000000" pitchFamily="2" charset="2"/>
              <a:buChar char="Ø"/>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Malicious</a:t>
            </a:r>
            <a:r>
              <a:rPr sz="2000" spc="-15"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software</a:t>
            </a:r>
            <a:endParaRPr sz="2000" dirty="0">
              <a:latin typeface="Times New Roman" panose="02020603050405020304" pitchFamily="18" charset="0"/>
              <a:cs typeface="Times New Roman" panose="02020603050405020304" pitchFamily="18" charset="0"/>
            </a:endParaRPr>
          </a:p>
          <a:p>
            <a:pPr marL="355600" indent="-342900">
              <a:spcBef>
                <a:spcPts val="240"/>
              </a:spcBef>
              <a:buClr>
                <a:srgbClr val="FF0000"/>
              </a:buClr>
              <a:buFont typeface="Wingdings" panose="05000000000000000000" pitchFamily="2" charset="2"/>
              <a:buChar char="Ø"/>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Pirating</a:t>
            </a:r>
            <a:endParaRPr sz="2000" dirty="0">
              <a:latin typeface="Times New Roman" panose="02020603050405020304" pitchFamily="18" charset="0"/>
              <a:cs typeface="Times New Roman" panose="02020603050405020304" pitchFamily="18" charset="0"/>
            </a:endParaRPr>
          </a:p>
          <a:p>
            <a:pPr marL="355600" indent="-342900">
              <a:spcBef>
                <a:spcPts val="240"/>
              </a:spcBef>
              <a:buClr>
                <a:srgbClr val="FF0000"/>
              </a:buClr>
              <a:buFont typeface="Wingdings" panose="05000000000000000000" pitchFamily="2" charset="2"/>
              <a:buChar char="Ø"/>
              <a:tabLst>
                <a:tab pos="240665" algn="l"/>
                <a:tab pos="241300" algn="l"/>
              </a:tabLst>
            </a:pPr>
            <a:r>
              <a:rPr sz="2000" dirty="0">
                <a:solidFill>
                  <a:srgbClr val="554A3B"/>
                </a:solidFill>
                <a:latin typeface="Times New Roman" panose="02020603050405020304" pitchFamily="18" charset="0"/>
                <a:cs typeface="Times New Roman" panose="02020603050405020304" pitchFamily="18" charset="0"/>
              </a:rPr>
              <a:t>Password</a:t>
            </a:r>
            <a:r>
              <a:rPr sz="2000" spc="-30"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cracking</a:t>
            </a:r>
            <a:endParaRPr sz="2000" dirty="0">
              <a:latin typeface="Times New Roman" panose="02020603050405020304" pitchFamily="18" charset="0"/>
              <a:cs typeface="Times New Roman" panose="02020603050405020304" pitchFamily="18" charset="0"/>
            </a:endParaRPr>
          </a:p>
          <a:p>
            <a:pPr marL="355600" indent="-342900">
              <a:spcBef>
                <a:spcPts val="240"/>
              </a:spcBef>
              <a:buClr>
                <a:srgbClr val="FF0000"/>
              </a:buClr>
              <a:buFont typeface="Wingdings" panose="05000000000000000000" pitchFamily="2" charset="2"/>
              <a:buChar char="Ø"/>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Denial </a:t>
            </a:r>
            <a:r>
              <a:rPr sz="2000" dirty="0">
                <a:solidFill>
                  <a:srgbClr val="554A3B"/>
                </a:solidFill>
                <a:latin typeface="Times New Roman" panose="02020603050405020304" pitchFamily="18" charset="0"/>
                <a:cs typeface="Times New Roman" panose="02020603050405020304" pitchFamily="18" charset="0"/>
              </a:rPr>
              <a:t>of</a:t>
            </a:r>
            <a:r>
              <a:rPr sz="2000" spc="-30"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Service</a:t>
            </a:r>
            <a:endParaRPr sz="2000" dirty="0">
              <a:latin typeface="Times New Roman" panose="02020603050405020304" pitchFamily="18" charset="0"/>
              <a:cs typeface="Times New Roman" panose="02020603050405020304" pitchFamily="18" charset="0"/>
            </a:endParaRPr>
          </a:p>
          <a:p>
            <a:pPr marL="355600" indent="-342900">
              <a:spcBef>
                <a:spcPts val="240"/>
              </a:spcBef>
              <a:buClr>
                <a:srgbClr val="FF0000"/>
              </a:buClr>
              <a:buFont typeface="Wingdings" panose="05000000000000000000" pitchFamily="2" charset="2"/>
              <a:buChar char="Ø"/>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Masquerade</a:t>
            </a:r>
            <a:endParaRPr sz="2000" dirty="0">
              <a:latin typeface="Times New Roman" panose="02020603050405020304" pitchFamily="18" charset="0"/>
              <a:cs typeface="Times New Roman" panose="02020603050405020304" pitchFamily="18" charset="0"/>
            </a:endParaRPr>
          </a:p>
          <a:p>
            <a:pPr marL="355600" indent="-342900">
              <a:spcBef>
                <a:spcPts val="240"/>
              </a:spcBef>
              <a:buClr>
                <a:srgbClr val="FF0000"/>
              </a:buClr>
              <a:buFont typeface="Wingdings" panose="05000000000000000000" pitchFamily="2" charset="2"/>
              <a:buChar char="Ø"/>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Misuse </a:t>
            </a:r>
            <a:r>
              <a:rPr sz="2000" dirty="0">
                <a:solidFill>
                  <a:srgbClr val="554A3B"/>
                </a:solidFill>
                <a:latin typeface="Times New Roman" panose="02020603050405020304" pitchFamily="18" charset="0"/>
                <a:cs typeface="Times New Roman" panose="02020603050405020304" pitchFamily="18" charset="0"/>
              </a:rPr>
              <a:t>of</a:t>
            </a:r>
            <a:r>
              <a:rPr sz="2000" spc="-40"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resources</a:t>
            </a:r>
            <a:endParaRPr sz="2000" dirty="0">
              <a:latin typeface="Times New Roman" panose="02020603050405020304" pitchFamily="18" charset="0"/>
              <a:cs typeface="Times New Roman" panose="02020603050405020304" pitchFamily="18" charset="0"/>
            </a:endParaRPr>
          </a:p>
          <a:p>
            <a:pPr marL="355600" indent="-342900">
              <a:spcBef>
                <a:spcPts val="240"/>
              </a:spcBef>
              <a:buClr>
                <a:srgbClr val="FF0000"/>
              </a:buClr>
              <a:buFont typeface="Wingdings" panose="05000000000000000000" pitchFamily="2" charset="2"/>
              <a:buChar char="Ø"/>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Social </a:t>
            </a:r>
            <a:r>
              <a:rPr sz="2000" dirty="0">
                <a:solidFill>
                  <a:srgbClr val="554A3B"/>
                </a:solidFill>
                <a:latin typeface="Times New Roman" panose="02020603050405020304" pitchFamily="18" charset="0"/>
                <a:cs typeface="Times New Roman" panose="02020603050405020304" pitchFamily="18" charset="0"/>
              </a:rPr>
              <a:t>engineering</a:t>
            </a:r>
            <a:endParaRPr sz="2000" dirty="0">
              <a:latin typeface="Times New Roman" panose="02020603050405020304" pitchFamily="18" charset="0"/>
              <a:cs typeface="Times New Roman" panose="02020603050405020304" pitchFamily="18" charset="0"/>
            </a:endParaRPr>
          </a:p>
          <a:p>
            <a:pPr marL="355600" indent="-342900">
              <a:spcBef>
                <a:spcPts val="240"/>
              </a:spcBef>
              <a:buClr>
                <a:srgbClr val="FF0000"/>
              </a:buClr>
              <a:buFont typeface="Wingdings" panose="05000000000000000000" pitchFamily="2" charset="2"/>
              <a:buChar char="Ø"/>
              <a:tabLst>
                <a:tab pos="240665" algn="l"/>
                <a:tab pos="241300" algn="l"/>
              </a:tabLst>
            </a:pPr>
            <a:r>
              <a:rPr sz="2000" dirty="0">
                <a:solidFill>
                  <a:srgbClr val="554A3B"/>
                </a:solidFill>
                <a:latin typeface="Times New Roman" panose="02020603050405020304" pitchFamily="18" charset="0"/>
                <a:cs typeface="Times New Roman" panose="02020603050405020304" pitchFamily="18" charset="0"/>
              </a:rPr>
              <a:t>Reverse</a:t>
            </a:r>
            <a:r>
              <a:rPr sz="2000" spc="-50"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engineering</a:t>
            </a:r>
            <a:endParaRPr sz="2000" dirty="0">
              <a:latin typeface="Times New Roman" panose="02020603050405020304" pitchFamily="18" charset="0"/>
              <a:cs typeface="Times New Roman" panose="02020603050405020304" pitchFamily="18" charset="0"/>
            </a:endParaRPr>
          </a:p>
        </p:txBody>
      </p:sp>
      <p:sp>
        <p:nvSpPr>
          <p:cNvPr id="11" name="object 8"/>
          <p:cNvSpPr txBox="1"/>
          <p:nvPr/>
        </p:nvSpPr>
        <p:spPr>
          <a:xfrm>
            <a:off x="6252037" y="1892490"/>
            <a:ext cx="4038600" cy="1836400"/>
          </a:xfrm>
          <a:prstGeom prst="rect">
            <a:avLst/>
          </a:prstGeom>
          <a:ln w="12700">
            <a:solidFill>
              <a:srgbClr val="FFFFFF"/>
            </a:solidFill>
          </a:ln>
        </p:spPr>
        <p:txBody>
          <a:bodyPr vert="horz" wrap="square" lIns="0" tIns="40640" rIns="0" bIns="0" rtlCol="0">
            <a:spAutoFit/>
          </a:bodyPr>
          <a:lstStyle/>
          <a:p>
            <a:pPr marL="548640" indent="-342900">
              <a:spcBef>
                <a:spcPts val="320"/>
              </a:spcBef>
              <a:buClr>
                <a:srgbClr val="FF0000"/>
              </a:buClr>
              <a:buFont typeface="Wingdings" panose="05000000000000000000" pitchFamily="2" charset="2"/>
              <a:buChar char="Ø"/>
              <a:tabLst>
                <a:tab pos="434975" algn="l"/>
                <a:tab pos="435609" algn="l"/>
              </a:tabLst>
            </a:pPr>
            <a:r>
              <a:rPr sz="2000" dirty="0">
                <a:solidFill>
                  <a:srgbClr val="554A3B"/>
                </a:solidFill>
                <a:latin typeface="Times New Roman" panose="02020603050405020304" pitchFamily="18" charset="0"/>
                <a:cs typeface="Times New Roman" panose="02020603050405020304" pitchFamily="18" charset="0"/>
              </a:rPr>
              <a:t>Acts of </a:t>
            </a:r>
            <a:r>
              <a:rPr sz="2000" spc="-5" dirty="0">
                <a:solidFill>
                  <a:srgbClr val="554A3B"/>
                </a:solidFill>
                <a:latin typeface="Times New Roman" panose="02020603050405020304" pitchFamily="18" charset="0"/>
                <a:cs typeface="Times New Roman" panose="02020603050405020304" pitchFamily="18" charset="0"/>
              </a:rPr>
              <a:t>God,</a:t>
            </a:r>
            <a:r>
              <a:rPr sz="2000" spc="-45"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Fire,</a:t>
            </a:r>
            <a:r>
              <a:rPr lang="en-US" sz="2000" dirty="0">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Earthquakes,</a:t>
            </a:r>
            <a:endParaRPr sz="2000" dirty="0">
              <a:latin typeface="Times New Roman" panose="02020603050405020304" pitchFamily="18" charset="0"/>
              <a:cs typeface="Times New Roman" panose="02020603050405020304" pitchFamily="18" charset="0"/>
            </a:endParaRPr>
          </a:p>
          <a:p>
            <a:pPr marL="548640" indent="-342900">
              <a:spcBef>
                <a:spcPts val="480"/>
              </a:spcBef>
              <a:buClr>
                <a:srgbClr val="FF0000"/>
              </a:buClr>
              <a:buFont typeface="Wingdings" panose="05000000000000000000" pitchFamily="2" charset="2"/>
              <a:buChar char="Ø"/>
              <a:tabLst>
                <a:tab pos="434975" algn="l"/>
                <a:tab pos="435609" algn="l"/>
              </a:tabLst>
            </a:pPr>
            <a:r>
              <a:rPr sz="2000" dirty="0">
                <a:solidFill>
                  <a:srgbClr val="554A3B"/>
                </a:solidFill>
                <a:latin typeface="Times New Roman" panose="02020603050405020304" pitchFamily="18" charset="0"/>
                <a:cs typeface="Times New Roman" panose="02020603050405020304" pitchFamily="18" charset="0"/>
              </a:rPr>
              <a:t>Disaffected</a:t>
            </a:r>
            <a:r>
              <a:rPr sz="2000" spc="-50"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employees</a:t>
            </a:r>
            <a:endParaRPr sz="2000" dirty="0">
              <a:latin typeface="Times New Roman" panose="02020603050405020304" pitchFamily="18" charset="0"/>
              <a:cs typeface="Times New Roman" panose="02020603050405020304" pitchFamily="18" charset="0"/>
            </a:endParaRPr>
          </a:p>
          <a:p>
            <a:pPr marL="548640" indent="-342900">
              <a:spcBef>
                <a:spcPts val="480"/>
              </a:spcBef>
              <a:buClr>
                <a:srgbClr val="FF0000"/>
              </a:buClr>
              <a:buFont typeface="Wingdings" panose="05000000000000000000" pitchFamily="2" charset="2"/>
              <a:buChar char="Ø"/>
              <a:tabLst>
                <a:tab pos="434975" algn="l"/>
                <a:tab pos="435609" algn="l"/>
              </a:tabLst>
            </a:pPr>
            <a:r>
              <a:rPr sz="2000" dirty="0">
                <a:solidFill>
                  <a:srgbClr val="554A3B"/>
                </a:solidFill>
                <a:latin typeface="Times New Roman" panose="02020603050405020304" pitchFamily="18" charset="0"/>
                <a:cs typeface="Times New Roman" panose="02020603050405020304" pitchFamily="18" charset="0"/>
              </a:rPr>
              <a:t>Human</a:t>
            </a:r>
            <a:r>
              <a:rPr sz="2000" spc="-40"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error</a:t>
            </a:r>
            <a:endParaRPr sz="2000" dirty="0">
              <a:latin typeface="Times New Roman" panose="02020603050405020304" pitchFamily="18" charset="0"/>
              <a:cs typeface="Times New Roman" panose="02020603050405020304" pitchFamily="18" charset="0"/>
            </a:endParaRPr>
          </a:p>
          <a:p>
            <a:pPr marL="548640" indent="-342900">
              <a:spcBef>
                <a:spcPts val="480"/>
              </a:spcBef>
              <a:buClr>
                <a:srgbClr val="FF0000"/>
              </a:buClr>
              <a:buFont typeface="Wingdings" panose="05000000000000000000" pitchFamily="2" charset="2"/>
              <a:buChar char="Ø"/>
              <a:tabLst>
                <a:tab pos="434975" algn="l"/>
                <a:tab pos="435609" algn="l"/>
              </a:tabLst>
            </a:pPr>
            <a:r>
              <a:rPr sz="2000" dirty="0">
                <a:solidFill>
                  <a:srgbClr val="554A3B"/>
                </a:solidFill>
                <a:latin typeface="Times New Roman" panose="02020603050405020304" pitchFamily="18" charset="0"/>
                <a:cs typeface="Times New Roman" panose="02020603050405020304" pitchFamily="18" charset="0"/>
              </a:rPr>
              <a:t>Illness &amp;</a:t>
            </a:r>
            <a:r>
              <a:rPr sz="2000" spc="-65"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Injury</a:t>
            </a:r>
            <a:endParaRPr sz="2000" dirty="0">
              <a:latin typeface="Times New Roman" panose="02020603050405020304" pitchFamily="18" charset="0"/>
              <a:cs typeface="Times New Roman" panose="02020603050405020304" pitchFamily="18" charset="0"/>
            </a:endParaRPr>
          </a:p>
          <a:p>
            <a:pPr marL="548640" indent="-342900">
              <a:spcBef>
                <a:spcPts val="484"/>
              </a:spcBef>
              <a:buClr>
                <a:srgbClr val="FF0000"/>
              </a:buClr>
              <a:buFont typeface="Wingdings" panose="05000000000000000000" pitchFamily="2" charset="2"/>
              <a:buChar char="Ø"/>
              <a:tabLst>
                <a:tab pos="434975" algn="l"/>
                <a:tab pos="435609" algn="l"/>
              </a:tabLst>
            </a:pPr>
            <a:r>
              <a:rPr sz="2000" dirty="0">
                <a:solidFill>
                  <a:srgbClr val="554A3B"/>
                </a:solidFill>
                <a:latin typeface="Times New Roman" panose="02020603050405020304" pitchFamily="18" charset="0"/>
                <a:cs typeface="Times New Roman" panose="02020603050405020304" pitchFamily="18" charset="0"/>
              </a:rPr>
              <a:t>Economic</a:t>
            </a:r>
            <a:r>
              <a:rPr sz="2000" spc="-15"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downturns</a:t>
            </a:r>
            <a:endParaRPr sz="2000" dirty="0">
              <a:latin typeface="Times New Roman" panose="02020603050405020304" pitchFamily="18" charset="0"/>
              <a:cs typeface="Times New Roman" panose="02020603050405020304" pitchFamily="18" charset="0"/>
            </a:endParaRPr>
          </a:p>
        </p:txBody>
      </p:sp>
      <p:sp>
        <p:nvSpPr>
          <p:cNvPr id="12" name="Slide Number Placeholder 11"/>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60</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3"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42193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1097281" y="1799971"/>
            <a:ext cx="10115202" cy="4509389"/>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286603"/>
            <a:ext cx="8908869" cy="129254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THREATS</a:t>
            </a:r>
            <a:endParaRPr lang="en-GB" sz="4000" b="1" dirty="0">
              <a:solidFill>
                <a:schemeClr val="tx1"/>
              </a:solidFill>
              <a:latin typeface="Times New Roman" panose="02020603050405020304" pitchFamily="18" charset="0"/>
              <a:cs typeface="Times New Roman" panose="02020603050405020304" pitchFamily="18" charset="0"/>
            </a:endParaRPr>
          </a:p>
        </p:txBody>
      </p:sp>
      <p:sp>
        <p:nvSpPr>
          <p:cNvPr id="12" name="object 7"/>
          <p:cNvSpPr txBox="1"/>
          <p:nvPr/>
        </p:nvSpPr>
        <p:spPr>
          <a:xfrm>
            <a:off x="1695787" y="2201230"/>
            <a:ext cx="6813202" cy="3159198"/>
          </a:xfrm>
          <a:prstGeom prst="rect">
            <a:avLst/>
          </a:prstGeom>
        </p:spPr>
        <p:txBody>
          <a:bodyPr vert="horz" wrap="square" lIns="0" tIns="12065" rIns="0" bIns="0" rtlCol="0">
            <a:spAutoFit/>
          </a:bodyPr>
          <a:lstStyle/>
          <a:p>
            <a:pPr marL="355600" indent="-342900">
              <a:spcBef>
                <a:spcPts val="95"/>
              </a:spcBef>
              <a:buClr>
                <a:srgbClr val="FF0000"/>
              </a:buClr>
              <a:buFont typeface="Wingdings" panose="05000000000000000000" pitchFamily="2" charset="2"/>
              <a:buChar char="Ø"/>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Unreliable software,</a:t>
            </a:r>
            <a:r>
              <a:rPr sz="2000" spc="30" dirty="0">
                <a:solidFill>
                  <a:srgbClr val="554A3B"/>
                </a:solidFill>
                <a:latin typeface="Times New Roman" panose="02020603050405020304" pitchFamily="18" charset="0"/>
                <a:cs typeface="Times New Roman" panose="02020603050405020304" pitchFamily="18" charset="0"/>
              </a:rPr>
              <a:t> </a:t>
            </a:r>
            <a:r>
              <a:rPr sz="2000" spc="-10" dirty="0">
                <a:solidFill>
                  <a:srgbClr val="554A3B"/>
                </a:solidFill>
                <a:latin typeface="Times New Roman" panose="02020603050405020304" pitchFamily="18" charset="0"/>
                <a:cs typeface="Times New Roman" panose="02020603050405020304" pitchFamily="18" charset="0"/>
              </a:rPr>
              <a:t>bugs</a:t>
            </a:r>
            <a:endParaRPr sz="2000" dirty="0">
              <a:latin typeface="Times New Roman" panose="02020603050405020304" pitchFamily="18" charset="0"/>
              <a:cs typeface="Times New Roman" panose="02020603050405020304" pitchFamily="18" charset="0"/>
            </a:endParaRPr>
          </a:p>
          <a:p>
            <a:pPr marL="354965" marR="79375" indent="-342900">
              <a:lnSpc>
                <a:spcPct val="80000"/>
              </a:lnSpc>
              <a:spcBef>
                <a:spcPts val="455"/>
              </a:spcBef>
              <a:buClr>
                <a:srgbClr val="FF0000"/>
              </a:buClr>
              <a:buFont typeface="Wingdings" panose="05000000000000000000" pitchFamily="2" charset="2"/>
              <a:buChar char="Ø"/>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Viruses, worms, trojan horses,  </a:t>
            </a:r>
            <a:r>
              <a:rPr sz="2000" spc="-10" dirty="0">
                <a:solidFill>
                  <a:srgbClr val="554A3B"/>
                </a:solidFill>
                <a:latin typeface="Times New Roman" panose="02020603050405020304" pitchFamily="18" charset="0"/>
                <a:cs typeface="Times New Roman" panose="02020603050405020304" pitchFamily="18" charset="0"/>
              </a:rPr>
              <a:t>bombs, </a:t>
            </a:r>
            <a:r>
              <a:rPr sz="2000" spc="-5" dirty="0">
                <a:solidFill>
                  <a:srgbClr val="554A3B"/>
                </a:solidFill>
                <a:latin typeface="Times New Roman" panose="02020603050405020304" pitchFamily="18" charset="0"/>
                <a:cs typeface="Times New Roman" panose="02020603050405020304" pitchFamily="18" charset="0"/>
              </a:rPr>
              <a:t>trap </a:t>
            </a:r>
            <a:r>
              <a:rPr sz="2000" spc="-10" dirty="0">
                <a:solidFill>
                  <a:srgbClr val="554A3B"/>
                </a:solidFill>
                <a:latin typeface="Times New Roman" panose="02020603050405020304" pitchFamily="18" charset="0"/>
                <a:cs typeface="Times New Roman" panose="02020603050405020304" pitchFamily="18" charset="0"/>
              </a:rPr>
              <a:t>doors, spoofs,  </a:t>
            </a:r>
            <a:r>
              <a:rPr sz="2000" spc="-5" dirty="0">
                <a:solidFill>
                  <a:srgbClr val="554A3B"/>
                </a:solidFill>
                <a:latin typeface="Times New Roman" panose="02020603050405020304" pitchFamily="18" charset="0"/>
                <a:cs typeface="Times New Roman" panose="02020603050405020304" pitchFamily="18" charset="0"/>
              </a:rPr>
              <a:t>artificial life-forms, </a:t>
            </a:r>
            <a:r>
              <a:rPr sz="2000" spc="-10" dirty="0">
                <a:solidFill>
                  <a:srgbClr val="554A3B"/>
                </a:solidFill>
                <a:latin typeface="Times New Roman" panose="02020603050405020304" pitchFamily="18" charset="0"/>
                <a:cs typeface="Times New Roman" panose="02020603050405020304" pitchFamily="18" charset="0"/>
              </a:rPr>
              <a:t>password  </a:t>
            </a:r>
            <a:r>
              <a:rPr sz="2000" spc="-5" dirty="0">
                <a:solidFill>
                  <a:srgbClr val="554A3B"/>
                </a:solidFill>
                <a:latin typeface="Times New Roman" panose="02020603050405020304" pitchFamily="18" charset="0"/>
                <a:cs typeface="Times New Roman" panose="02020603050405020304" pitchFamily="18" charset="0"/>
              </a:rPr>
              <a:t>crackers, </a:t>
            </a:r>
            <a:r>
              <a:rPr sz="2000" spc="-10" dirty="0">
                <a:solidFill>
                  <a:srgbClr val="554A3B"/>
                </a:solidFill>
                <a:latin typeface="Times New Roman" panose="02020603050405020304" pitchFamily="18" charset="0"/>
                <a:cs typeface="Times New Roman" panose="02020603050405020304" pitchFamily="18" charset="0"/>
              </a:rPr>
              <a:t>Cryptanalysis,  </a:t>
            </a:r>
            <a:r>
              <a:rPr sz="2000" spc="-5" dirty="0">
                <a:solidFill>
                  <a:srgbClr val="554A3B"/>
                </a:solidFill>
                <a:latin typeface="Times New Roman" panose="02020603050405020304" pitchFamily="18" charset="0"/>
                <a:cs typeface="Times New Roman" panose="02020603050405020304" pitchFamily="18" charset="0"/>
              </a:rPr>
              <a:t>Microsoft</a:t>
            </a:r>
            <a:endParaRPr sz="2000" dirty="0">
              <a:latin typeface="Times New Roman" panose="02020603050405020304" pitchFamily="18" charset="0"/>
              <a:cs typeface="Times New Roman" panose="02020603050405020304" pitchFamily="18" charset="0"/>
            </a:endParaRPr>
          </a:p>
          <a:p>
            <a:pPr marL="354965" marR="5080" indent="-342900">
              <a:lnSpc>
                <a:spcPct val="80100"/>
              </a:lnSpc>
              <a:spcBef>
                <a:spcPts val="455"/>
              </a:spcBef>
              <a:buClr>
                <a:srgbClr val="FF0000"/>
              </a:buClr>
              <a:buFont typeface="Wingdings" panose="05000000000000000000" pitchFamily="2" charset="2"/>
              <a:buChar char="Ø"/>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Disgruntled, blackmailed,  bribed, greedy employees </a:t>
            </a:r>
            <a:r>
              <a:rPr sz="2000" spc="-10" dirty="0">
                <a:solidFill>
                  <a:srgbClr val="554A3B"/>
                </a:solidFill>
                <a:latin typeface="Times New Roman" panose="02020603050405020304" pitchFamily="18" charset="0"/>
                <a:cs typeface="Times New Roman" panose="02020603050405020304" pitchFamily="18" charset="0"/>
              </a:rPr>
              <a:t>or  </a:t>
            </a:r>
            <a:r>
              <a:rPr sz="2000" spc="-5" dirty="0">
                <a:solidFill>
                  <a:srgbClr val="554A3B"/>
                </a:solidFill>
                <a:latin typeface="Times New Roman" panose="02020603050405020304" pitchFamily="18" charset="0"/>
                <a:cs typeface="Times New Roman" panose="02020603050405020304" pitchFamily="18" charset="0"/>
              </a:rPr>
              <a:t>ex-employees</a:t>
            </a:r>
            <a:endParaRPr sz="2000" dirty="0">
              <a:latin typeface="Times New Roman" panose="02020603050405020304" pitchFamily="18" charset="0"/>
              <a:cs typeface="Times New Roman" panose="02020603050405020304" pitchFamily="18" charset="0"/>
            </a:endParaRPr>
          </a:p>
          <a:p>
            <a:pPr marL="355600" indent="-342900">
              <a:buClr>
                <a:srgbClr val="FF0000"/>
              </a:buClr>
              <a:buFont typeface="Wingdings" panose="05000000000000000000" pitchFamily="2" charset="2"/>
              <a:buChar char="Ø"/>
              <a:tabLst>
                <a:tab pos="240665" algn="l"/>
                <a:tab pos="241300" algn="l"/>
              </a:tabLst>
            </a:pPr>
            <a:r>
              <a:rPr sz="2000" spc="-10" dirty="0">
                <a:solidFill>
                  <a:srgbClr val="554A3B"/>
                </a:solidFill>
                <a:latin typeface="Times New Roman" panose="02020603050405020304" pitchFamily="18" charset="0"/>
                <a:cs typeface="Times New Roman" panose="02020603050405020304" pitchFamily="18" charset="0"/>
              </a:rPr>
              <a:t>Hackers</a:t>
            </a:r>
            <a:endParaRPr sz="2000" dirty="0">
              <a:latin typeface="Times New Roman" panose="02020603050405020304" pitchFamily="18" charset="0"/>
              <a:cs typeface="Times New Roman" panose="02020603050405020304" pitchFamily="18" charset="0"/>
            </a:endParaRPr>
          </a:p>
          <a:p>
            <a:pPr marL="354965" marR="125095" indent="-342900">
              <a:lnSpc>
                <a:spcPct val="80000"/>
              </a:lnSpc>
              <a:spcBef>
                <a:spcPts val="455"/>
              </a:spcBef>
              <a:buClr>
                <a:srgbClr val="FF0000"/>
              </a:buClr>
              <a:buFont typeface="Wingdings" panose="05000000000000000000" pitchFamily="2" charset="2"/>
              <a:buChar char="Ø"/>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Government agencies,  </a:t>
            </a:r>
            <a:r>
              <a:rPr sz="2000" dirty="0">
                <a:solidFill>
                  <a:srgbClr val="554A3B"/>
                </a:solidFill>
                <a:latin typeface="Times New Roman" panose="02020603050405020304" pitchFamily="18" charset="0"/>
                <a:cs typeface="Times New Roman" panose="02020603050405020304" pitchFamily="18" charset="0"/>
              </a:rPr>
              <a:t>military </a:t>
            </a:r>
            <a:r>
              <a:rPr sz="2000" spc="-5" dirty="0">
                <a:solidFill>
                  <a:srgbClr val="554A3B"/>
                </a:solidFill>
                <a:latin typeface="Times New Roman" panose="02020603050405020304" pitchFamily="18" charset="0"/>
                <a:cs typeface="Times New Roman" panose="02020603050405020304" pitchFamily="18" charset="0"/>
              </a:rPr>
              <a:t>spies, industrial spies,  criminals,</a:t>
            </a:r>
            <a:r>
              <a:rPr sz="2000" spc="-20"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terrorists</a:t>
            </a:r>
            <a:endParaRPr sz="2000" dirty="0">
              <a:latin typeface="Times New Roman" panose="02020603050405020304" pitchFamily="18" charset="0"/>
              <a:cs typeface="Times New Roman" panose="02020603050405020304" pitchFamily="18" charset="0"/>
            </a:endParaRPr>
          </a:p>
          <a:p>
            <a:pPr marL="355600" indent="-342900">
              <a:buClr>
                <a:srgbClr val="FF0000"/>
              </a:buClr>
              <a:buFont typeface="Wingdings" panose="05000000000000000000" pitchFamily="2" charset="2"/>
              <a:buChar char="Ø"/>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ISPs, </a:t>
            </a:r>
            <a:r>
              <a:rPr sz="2000" spc="-10" dirty="0">
                <a:solidFill>
                  <a:srgbClr val="554A3B"/>
                </a:solidFill>
                <a:latin typeface="Times New Roman" panose="02020603050405020304" pitchFamily="18" charset="0"/>
                <a:cs typeface="Times New Roman" panose="02020603050405020304" pitchFamily="18" charset="0"/>
              </a:rPr>
              <a:t>Backbone</a:t>
            </a:r>
            <a:r>
              <a:rPr sz="2000" spc="25"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Providers</a:t>
            </a:r>
            <a:endParaRPr sz="2000" dirty="0">
              <a:latin typeface="Times New Roman" panose="02020603050405020304" pitchFamily="18" charset="0"/>
              <a:cs typeface="Times New Roman" panose="02020603050405020304" pitchFamily="18" charset="0"/>
            </a:endParaRPr>
          </a:p>
          <a:p>
            <a:pPr marL="355600" indent="-342900">
              <a:spcBef>
                <a:spcPts val="10"/>
              </a:spcBef>
              <a:buClr>
                <a:srgbClr val="FF0000"/>
              </a:buClr>
              <a:buFont typeface="Wingdings" panose="05000000000000000000" pitchFamily="2" charset="2"/>
              <a:buChar char="Ø"/>
              <a:tabLst>
                <a:tab pos="240665" algn="l"/>
                <a:tab pos="241300" algn="l"/>
              </a:tabLst>
            </a:pPr>
            <a:r>
              <a:rPr sz="2000" b="1" spc="-5" dirty="0">
                <a:solidFill>
                  <a:srgbClr val="554A3B"/>
                </a:solidFill>
                <a:latin typeface="Times New Roman" panose="02020603050405020304" pitchFamily="18" charset="0"/>
                <a:cs typeface="Times New Roman" panose="02020603050405020304" pitchFamily="18" charset="0"/>
              </a:rPr>
              <a:t>BIGGEST</a:t>
            </a:r>
            <a:r>
              <a:rPr sz="2000" b="1" spc="15" dirty="0">
                <a:solidFill>
                  <a:srgbClr val="554A3B"/>
                </a:solidFill>
                <a:latin typeface="Times New Roman" panose="02020603050405020304" pitchFamily="18" charset="0"/>
                <a:cs typeface="Times New Roman" panose="02020603050405020304" pitchFamily="18" charset="0"/>
              </a:rPr>
              <a:t> </a:t>
            </a:r>
            <a:r>
              <a:rPr sz="2000" b="1" spc="-10" dirty="0">
                <a:solidFill>
                  <a:srgbClr val="554A3B"/>
                </a:solidFill>
                <a:latin typeface="Times New Roman" panose="02020603050405020304" pitchFamily="18" charset="0"/>
                <a:cs typeface="Times New Roman" panose="02020603050405020304" pitchFamily="18" charset="0"/>
              </a:rPr>
              <a:t>THREAT?</a:t>
            </a:r>
            <a:endParaRPr sz="2000" dirty="0">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61</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3"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98947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1097281" y="1799971"/>
            <a:ext cx="10115202" cy="4509389"/>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286603"/>
            <a:ext cx="8908869" cy="129254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COUNTERMEASURES</a:t>
            </a:r>
            <a:endParaRPr lang="en-GB" sz="4000"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351800" y="1976374"/>
            <a:ext cx="4094260" cy="4024820"/>
          </a:xfrm>
          <a:prstGeom prst="rect">
            <a:avLst/>
          </a:prstGeom>
        </p:spPr>
        <p:txBody>
          <a:bodyPr vert="horz" wrap="square" lIns="0" tIns="38735" rIns="0" bIns="0" rtlCol="0">
            <a:spAutoFit/>
          </a:bodyPr>
          <a:lstStyle/>
          <a:p>
            <a:pPr marL="355600" marR="5080" indent="-342900">
              <a:lnSpc>
                <a:spcPts val="1620"/>
              </a:lnSpc>
              <a:spcBef>
                <a:spcPts val="305"/>
              </a:spcBef>
              <a:buClr>
                <a:srgbClr val="FF0000"/>
              </a:buClr>
              <a:buFont typeface="Wingdings" panose="05000000000000000000" pitchFamily="2" charset="2"/>
              <a:buChar char="Ø"/>
              <a:tabLst>
                <a:tab pos="240665" algn="l"/>
                <a:tab pos="241300" algn="l"/>
              </a:tabLst>
            </a:pPr>
            <a:r>
              <a:rPr sz="2000" dirty="0">
                <a:solidFill>
                  <a:srgbClr val="554A3B"/>
                </a:solidFill>
                <a:latin typeface="Times New Roman" panose="02020603050405020304" pitchFamily="18" charset="0"/>
                <a:cs typeface="Times New Roman" panose="02020603050405020304" pitchFamily="18" charset="0"/>
              </a:rPr>
              <a:t>Protect buildings, </a:t>
            </a:r>
            <a:r>
              <a:rPr sz="2000" spc="-5" dirty="0">
                <a:solidFill>
                  <a:srgbClr val="554A3B"/>
                </a:solidFill>
                <a:latin typeface="Times New Roman" panose="02020603050405020304" pitchFamily="18" charset="0"/>
                <a:cs typeface="Times New Roman" panose="02020603050405020304" pitchFamily="18" charset="0"/>
              </a:rPr>
              <a:t>equipment</a:t>
            </a:r>
            <a:r>
              <a:rPr sz="2000" spc="-110"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and  people from </a:t>
            </a:r>
            <a:r>
              <a:rPr sz="2000" dirty="0">
                <a:solidFill>
                  <a:srgbClr val="554A3B"/>
                </a:solidFill>
                <a:latin typeface="Times New Roman" panose="02020603050405020304" pitchFamily="18" charset="0"/>
                <a:cs typeface="Times New Roman" panose="02020603050405020304" pitchFamily="18" charset="0"/>
              </a:rPr>
              <a:t>unauthorised  </a:t>
            </a:r>
            <a:r>
              <a:rPr sz="2000" spc="-5" dirty="0">
                <a:solidFill>
                  <a:srgbClr val="554A3B"/>
                </a:solidFill>
                <a:latin typeface="Times New Roman" panose="02020603050405020304" pitchFamily="18" charset="0"/>
                <a:cs typeface="Times New Roman" panose="02020603050405020304" pitchFamily="18" charset="0"/>
              </a:rPr>
              <a:t>access, natural </a:t>
            </a:r>
            <a:r>
              <a:rPr sz="2000" dirty="0">
                <a:solidFill>
                  <a:srgbClr val="554A3B"/>
                </a:solidFill>
                <a:latin typeface="Times New Roman" panose="02020603050405020304" pitchFamily="18" charset="0"/>
                <a:cs typeface="Times New Roman" panose="02020603050405020304" pitchFamily="18" charset="0"/>
              </a:rPr>
              <a:t>disasters</a:t>
            </a:r>
            <a:endParaRPr sz="2000" dirty="0">
              <a:latin typeface="Times New Roman" panose="02020603050405020304" pitchFamily="18" charset="0"/>
              <a:cs typeface="Times New Roman" panose="02020603050405020304" pitchFamily="18" charset="0"/>
            </a:endParaRPr>
          </a:p>
          <a:p>
            <a:pPr marL="355600" indent="-342900">
              <a:lnSpc>
                <a:spcPts val="1710"/>
              </a:lnSpc>
              <a:spcBef>
                <a:spcPts val="70"/>
              </a:spcBef>
              <a:buClr>
                <a:srgbClr val="FF0000"/>
              </a:buClr>
              <a:buFont typeface="Wingdings" panose="05000000000000000000" pitchFamily="2" charset="2"/>
              <a:buChar char="Ø"/>
              <a:tabLst>
                <a:tab pos="240665" algn="l"/>
                <a:tab pos="241300" algn="l"/>
              </a:tabLst>
            </a:pPr>
            <a:r>
              <a:rPr sz="2000" dirty="0">
                <a:solidFill>
                  <a:srgbClr val="554A3B"/>
                </a:solidFill>
                <a:latin typeface="Times New Roman" panose="02020603050405020304" pitchFamily="18" charset="0"/>
                <a:cs typeface="Times New Roman" panose="02020603050405020304" pitchFamily="18" charset="0"/>
              </a:rPr>
              <a:t>Use </a:t>
            </a:r>
            <a:r>
              <a:rPr sz="2000" spc="-5" dirty="0">
                <a:solidFill>
                  <a:srgbClr val="554A3B"/>
                </a:solidFill>
                <a:latin typeface="Times New Roman" panose="02020603050405020304" pitchFamily="18" charset="0"/>
                <a:cs typeface="Times New Roman" panose="02020603050405020304" pitchFamily="18" charset="0"/>
              </a:rPr>
              <a:t>fibre </a:t>
            </a:r>
            <a:r>
              <a:rPr sz="2000" dirty="0">
                <a:solidFill>
                  <a:srgbClr val="554A3B"/>
                </a:solidFill>
                <a:latin typeface="Times New Roman" panose="02020603050405020304" pitchFamily="18" charset="0"/>
                <a:cs typeface="Times New Roman" panose="02020603050405020304" pitchFamily="18" charset="0"/>
              </a:rPr>
              <a:t>optic cabling,</a:t>
            </a:r>
            <a:r>
              <a:rPr sz="2000" spc="-60"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Shield</a:t>
            </a:r>
            <a:r>
              <a:rPr lang="en-US" sz="2000" dirty="0">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equipment </a:t>
            </a:r>
            <a:r>
              <a:rPr sz="2000" dirty="0">
                <a:solidFill>
                  <a:srgbClr val="554A3B"/>
                </a:solidFill>
                <a:latin typeface="Times New Roman" panose="02020603050405020304" pitchFamily="18" charset="0"/>
                <a:cs typeface="Times New Roman" panose="02020603050405020304" pitchFamily="18" charset="0"/>
              </a:rPr>
              <a:t>&amp; cabling</a:t>
            </a:r>
            <a:endParaRPr sz="2000" dirty="0">
              <a:latin typeface="Times New Roman" panose="02020603050405020304" pitchFamily="18" charset="0"/>
              <a:cs typeface="Times New Roman" panose="02020603050405020304" pitchFamily="18" charset="0"/>
            </a:endParaRPr>
          </a:p>
          <a:p>
            <a:pPr marL="355600" indent="-342900">
              <a:spcBef>
                <a:spcPts val="85"/>
              </a:spcBef>
              <a:buClr>
                <a:srgbClr val="FF0000"/>
              </a:buClr>
              <a:buFont typeface="Wingdings" panose="05000000000000000000" pitchFamily="2" charset="2"/>
              <a:buChar char="Ø"/>
              <a:tabLst>
                <a:tab pos="240665" algn="l"/>
                <a:tab pos="241300" algn="l"/>
              </a:tabLst>
            </a:pPr>
            <a:r>
              <a:rPr sz="2000" dirty="0">
                <a:solidFill>
                  <a:srgbClr val="554A3B"/>
                </a:solidFill>
                <a:latin typeface="Times New Roman" panose="02020603050405020304" pitchFamily="18" charset="0"/>
                <a:cs typeface="Times New Roman" panose="02020603050405020304" pitchFamily="18" charset="0"/>
              </a:rPr>
              <a:t>Use reliable </a:t>
            </a:r>
            <a:r>
              <a:rPr sz="2000" spc="-5" dirty="0">
                <a:solidFill>
                  <a:srgbClr val="554A3B"/>
                </a:solidFill>
                <a:latin typeface="Times New Roman" panose="02020603050405020304" pitchFamily="18" charset="0"/>
                <a:cs typeface="Times New Roman" panose="02020603050405020304" pitchFamily="18" charset="0"/>
              </a:rPr>
              <a:t>H/W &amp; S/W,</a:t>
            </a:r>
            <a:r>
              <a:rPr sz="2000" spc="-100"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Shredder</a:t>
            </a:r>
            <a:endParaRPr sz="2000" dirty="0">
              <a:latin typeface="Times New Roman" panose="02020603050405020304" pitchFamily="18" charset="0"/>
              <a:cs typeface="Times New Roman" panose="02020603050405020304" pitchFamily="18" charset="0"/>
            </a:endParaRPr>
          </a:p>
          <a:p>
            <a:pPr marL="355600" indent="-342900">
              <a:spcBef>
                <a:spcPts val="95"/>
              </a:spcBef>
              <a:buClr>
                <a:srgbClr val="FF0000"/>
              </a:buClr>
              <a:buFont typeface="Wingdings" panose="05000000000000000000" pitchFamily="2" charset="2"/>
              <a:buChar char="Ø"/>
              <a:tabLst>
                <a:tab pos="240665" algn="l"/>
                <a:tab pos="241300" algn="l"/>
              </a:tabLst>
            </a:pPr>
            <a:r>
              <a:rPr sz="2000" dirty="0">
                <a:solidFill>
                  <a:srgbClr val="554A3B"/>
                </a:solidFill>
                <a:latin typeface="Times New Roman" panose="02020603050405020304" pitchFamily="18" charset="0"/>
                <a:cs typeface="Times New Roman" panose="02020603050405020304" pitchFamily="18" charset="0"/>
              </a:rPr>
              <a:t>Keep </a:t>
            </a:r>
            <a:r>
              <a:rPr sz="2000" spc="-5" dirty="0">
                <a:solidFill>
                  <a:srgbClr val="554A3B"/>
                </a:solidFill>
                <a:latin typeface="Times New Roman" panose="02020603050405020304" pitchFamily="18" charset="0"/>
                <a:cs typeface="Times New Roman" panose="02020603050405020304" pitchFamily="18" charset="0"/>
              </a:rPr>
              <a:t>backups &amp; standby</a:t>
            </a:r>
            <a:r>
              <a:rPr sz="2000" spc="-30"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systems</a:t>
            </a:r>
            <a:endParaRPr sz="2000" dirty="0">
              <a:latin typeface="Times New Roman" panose="02020603050405020304" pitchFamily="18" charset="0"/>
              <a:cs typeface="Times New Roman" panose="02020603050405020304" pitchFamily="18" charset="0"/>
            </a:endParaRPr>
          </a:p>
          <a:p>
            <a:pPr marL="355600" indent="-342900">
              <a:spcBef>
                <a:spcPts val="85"/>
              </a:spcBef>
              <a:buClr>
                <a:srgbClr val="FF0000"/>
              </a:buClr>
              <a:buFont typeface="Wingdings" panose="05000000000000000000" pitchFamily="2" charset="2"/>
              <a:buChar char="Ø"/>
              <a:tabLst>
                <a:tab pos="240665" algn="l"/>
                <a:tab pos="241300" algn="l"/>
              </a:tabLst>
            </a:pPr>
            <a:r>
              <a:rPr sz="2000" dirty="0">
                <a:solidFill>
                  <a:srgbClr val="554A3B"/>
                </a:solidFill>
                <a:latin typeface="Times New Roman" panose="02020603050405020304" pitchFamily="18" charset="0"/>
                <a:cs typeface="Times New Roman" panose="02020603050405020304" pitchFamily="18" charset="0"/>
              </a:rPr>
              <a:t>Use </a:t>
            </a:r>
            <a:r>
              <a:rPr sz="2000" spc="-5" dirty="0">
                <a:solidFill>
                  <a:srgbClr val="554A3B"/>
                </a:solidFill>
                <a:latin typeface="Times New Roman" panose="02020603050405020304" pitchFamily="18" charset="0"/>
                <a:cs typeface="Times New Roman" panose="02020603050405020304" pitchFamily="18" charset="0"/>
              </a:rPr>
              <a:t>“good”</a:t>
            </a:r>
            <a:r>
              <a:rPr sz="2000" spc="-15"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cryptography</a:t>
            </a:r>
            <a:endParaRPr sz="2000" dirty="0">
              <a:latin typeface="Times New Roman" panose="02020603050405020304" pitchFamily="18" charset="0"/>
              <a:cs typeface="Times New Roman" panose="02020603050405020304" pitchFamily="18" charset="0"/>
            </a:endParaRPr>
          </a:p>
          <a:p>
            <a:pPr marL="355600" indent="-342900">
              <a:spcBef>
                <a:spcPts val="95"/>
              </a:spcBef>
              <a:buClr>
                <a:srgbClr val="FF0000"/>
              </a:buClr>
              <a:buFont typeface="Wingdings" panose="05000000000000000000" pitchFamily="2" charset="2"/>
              <a:buChar char="Ø"/>
              <a:tabLst>
                <a:tab pos="240665" algn="l"/>
                <a:tab pos="241300" algn="l"/>
              </a:tabLst>
            </a:pPr>
            <a:r>
              <a:rPr sz="2000" dirty="0">
                <a:solidFill>
                  <a:srgbClr val="554A3B"/>
                </a:solidFill>
                <a:latin typeface="Times New Roman" panose="02020603050405020304" pitchFamily="18" charset="0"/>
                <a:cs typeface="Times New Roman" panose="02020603050405020304" pitchFamily="18" charset="0"/>
              </a:rPr>
              <a:t>Use firewalls, simulated</a:t>
            </a:r>
            <a:r>
              <a:rPr sz="2000" spc="-85"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attacks</a:t>
            </a:r>
            <a:endParaRPr sz="2000" dirty="0">
              <a:latin typeface="Times New Roman" panose="02020603050405020304" pitchFamily="18" charset="0"/>
              <a:cs typeface="Times New Roman" panose="02020603050405020304" pitchFamily="18" charset="0"/>
            </a:endParaRPr>
          </a:p>
          <a:p>
            <a:pPr marL="355600" marR="20320" indent="-342900">
              <a:lnSpc>
                <a:spcPct val="90100"/>
              </a:lnSpc>
              <a:spcBef>
                <a:spcPts val="260"/>
              </a:spcBef>
              <a:buClr>
                <a:srgbClr val="FF0000"/>
              </a:buClr>
              <a:buFont typeface="Wingdings" panose="05000000000000000000" pitchFamily="2" charset="2"/>
              <a:buChar char="Ø"/>
              <a:tabLst>
                <a:tab pos="240665" algn="l"/>
                <a:tab pos="241300" algn="l"/>
              </a:tabLst>
            </a:pPr>
            <a:r>
              <a:rPr sz="2000" dirty="0">
                <a:solidFill>
                  <a:srgbClr val="554A3B"/>
                </a:solidFill>
                <a:latin typeface="Times New Roman" panose="02020603050405020304" pitchFamily="18" charset="0"/>
                <a:cs typeface="Times New Roman" panose="02020603050405020304" pitchFamily="18" charset="0"/>
              </a:rPr>
              <a:t>Use </a:t>
            </a:r>
            <a:r>
              <a:rPr sz="2000" spc="-5" dirty="0">
                <a:solidFill>
                  <a:srgbClr val="554A3B"/>
                </a:solidFill>
                <a:latin typeface="Times New Roman" panose="02020603050405020304" pitchFamily="18" charset="0"/>
                <a:cs typeface="Times New Roman" panose="02020603050405020304" pitchFamily="18" charset="0"/>
              </a:rPr>
              <a:t>good password admin, </a:t>
            </a:r>
            <a:r>
              <a:rPr sz="2000" spc="5" dirty="0">
                <a:solidFill>
                  <a:srgbClr val="554A3B"/>
                </a:solidFill>
                <a:latin typeface="Times New Roman" panose="02020603050405020304" pitchFamily="18" charset="0"/>
                <a:cs typeface="Times New Roman" panose="02020603050405020304" pitchFamily="18" charset="0"/>
              </a:rPr>
              <a:t>virus  </a:t>
            </a:r>
            <a:r>
              <a:rPr sz="2000" dirty="0">
                <a:solidFill>
                  <a:srgbClr val="554A3B"/>
                </a:solidFill>
                <a:latin typeface="Times New Roman" panose="02020603050405020304" pitchFamily="18" charset="0"/>
                <a:cs typeface="Times New Roman" panose="02020603050405020304" pitchFamily="18" charset="0"/>
              </a:rPr>
              <a:t>checkers, intrusion detection</a:t>
            </a:r>
            <a:r>
              <a:rPr sz="2000" spc="-130"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s/w,  auditing </a:t>
            </a:r>
            <a:r>
              <a:rPr sz="2000" spc="-5" dirty="0">
                <a:solidFill>
                  <a:srgbClr val="554A3B"/>
                </a:solidFill>
                <a:latin typeface="Times New Roman" panose="02020603050405020304" pitchFamily="18" charset="0"/>
                <a:cs typeface="Times New Roman" panose="02020603050405020304" pitchFamily="18" charset="0"/>
              </a:rPr>
              <a:t>software,</a:t>
            </a:r>
            <a:r>
              <a:rPr sz="2000" spc="-45"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biometrics</a:t>
            </a:r>
            <a:endParaRPr sz="2000" dirty="0">
              <a:latin typeface="Times New Roman" panose="02020603050405020304" pitchFamily="18" charset="0"/>
              <a:cs typeface="Times New Roman" panose="02020603050405020304" pitchFamily="18" charset="0"/>
            </a:endParaRPr>
          </a:p>
          <a:p>
            <a:pPr marL="355600" indent="-342900">
              <a:spcBef>
                <a:spcPts val="100"/>
              </a:spcBef>
              <a:buClr>
                <a:srgbClr val="FF0000"/>
              </a:buClr>
              <a:buFont typeface="Wingdings" panose="05000000000000000000" pitchFamily="2" charset="2"/>
              <a:buChar char="Ø"/>
              <a:tabLst>
                <a:tab pos="240665" algn="l"/>
                <a:tab pos="241300" algn="l"/>
              </a:tabLst>
            </a:pPr>
            <a:r>
              <a:rPr sz="2000" dirty="0">
                <a:solidFill>
                  <a:srgbClr val="554A3B"/>
                </a:solidFill>
                <a:latin typeface="Times New Roman" panose="02020603050405020304" pitchFamily="18" charset="0"/>
                <a:cs typeface="Times New Roman" panose="02020603050405020304" pitchFamily="18" charset="0"/>
              </a:rPr>
              <a:t>Isolate</a:t>
            </a:r>
            <a:r>
              <a:rPr sz="2000" spc="-40"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network</a:t>
            </a:r>
            <a:endParaRPr sz="2000" dirty="0">
              <a:latin typeface="Times New Roman" panose="02020603050405020304" pitchFamily="18" charset="0"/>
              <a:cs typeface="Times New Roman" panose="02020603050405020304" pitchFamily="18" charset="0"/>
            </a:endParaRPr>
          </a:p>
          <a:p>
            <a:pPr marL="355600" marR="22225" indent="-342900">
              <a:lnSpc>
                <a:spcPts val="1620"/>
              </a:lnSpc>
              <a:spcBef>
                <a:spcPts val="285"/>
              </a:spcBef>
              <a:buClr>
                <a:srgbClr val="FF0000"/>
              </a:buClr>
              <a:buFont typeface="Wingdings" panose="05000000000000000000" pitchFamily="2" charset="2"/>
              <a:buChar char="Ø"/>
              <a:tabLst>
                <a:tab pos="240665" algn="l"/>
                <a:tab pos="241300" algn="l"/>
              </a:tabLst>
            </a:pPr>
            <a:r>
              <a:rPr sz="2000" dirty="0">
                <a:solidFill>
                  <a:srgbClr val="554A3B"/>
                </a:solidFill>
                <a:latin typeface="Times New Roman" panose="02020603050405020304" pitchFamily="18" charset="0"/>
                <a:cs typeface="Times New Roman" panose="02020603050405020304" pitchFamily="18" charset="0"/>
              </a:rPr>
              <a:t>Counter-intelligence, Ethical  </a:t>
            </a:r>
            <a:r>
              <a:rPr sz="2000" spc="-5" dirty="0">
                <a:solidFill>
                  <a:srgbClr val="554A3B"/>
                </a:solidFill>
                <a:latin typeface="Times New Roman" panose="02020603050405020304" pitchFamily="18" charset="0"/>
                <a:cs typeface="Times New Roman" panose="02020603050405020304" pitchFamily="18" charset="0"/>
              </a:rPr>
              <a:t>hackers, </a:t>
            </a:r>
            <a:r>
              <a:rPr sz="2000" dirty="0">
                <a:solidFill>
                  <a:srgbClr val="554A3B"/>
                </a:solidFill>
                <a:latin typeface="Times New Roman" panose="02020603050405020304" pitchFamily="18" charset="0"/>
                <a:cs typeface="Times New Roman" panose="02020603050405020304" pitchFamily="18" charset="0"/>
              </a:rPr>
              <a:t>Security </a:t>
            </a:r>
            <a:r>
              <a:rPr sz="2000" spc="-5" dirty="0">
                <a:solidFill>
                  <a:srgbClr val="554A3B"/>
                </a:solidFill>
                <a:latin typeface="Times New Roman" panose="02020603050405020304" pitchFamily="18" charset="0"/>
                <a:cs typeface="Times New Roman" panose="02020603050405020304" pitchFamily="18" charset="0"/>
              </a:rPr>
              <a:t>guards,</a:t>
            </a:r>
            <a:r>
              <a:rPr sz="2000" spc="-65" dirty="0">
                <a:solidFill>
                  <a:srgbClr val="554A3B"/>
                </a:solidFill>
                <a:latin typeface="Times New Roman" panose="02020603050405020304" pitchFamily="18" charset="0"/>
                <a:cs typeface="Times New Roman" panose="02020603050405020304" pitchFamily="18" charset="0"/>
              </a:rPr>
              <a:t> </a:t>
            </a:r>
            <a:r>
              <a:rPr sz="2000" spc="-5" dirty="0">
                <a:solidFill>
                  <a:srgbClr val="554A3B"/>
                </a:solidFill>
                <a:latin typeface="Times New Roman" panose="02020603050405020304" pitchFamily="18" charset="0"/>
                <a:cs typeface="Times New Roman" panose="02020603050405020304" pitchFamily="18" charset="0"/>
              </a:rPr>
              <a:t>Lawyers</a:t>
            </a:r>
            <a:endParaRPr sz="2000" dirty="0">
              <a:latin typeface="Times New Roman" panose="02020603050405020304" pitchFamily="18" charset="0"/>
              <a:cs typeface="Times New Roman" panose="02020603050405020304" pitchFamily="18" charset="0"/>
            </a:endParaRPr>
          </a:p>
        </p:txBody>
      </p:sp>
      <p:sp>
        <p:nvSpPr>
          <p:cNvPr id="11" name="object 7"/>
          <p:cNvSpPr txBox="1"/>
          <p:nvPr/>
        </p:nvSpPr>
        <p:spPr>
          <a:xfrm>
            <a:off x="6273973" y="1976374"/>
            <a:ext cx="3626485" cy="3484287"/>
          </a:xfrm>
          <a:prstGeom prst="rect">
            <a:avLst/>
          </a:prstGeom>
        </p:spPr>
        <p:txBody>
          <a:bodyPr vert="horz" wrap="square" lIns="0" tIns="41910" rIns="0" bIns="0" rtlCol="0">
            <a:spAutoFit/>
          </a:bodyPr>
          <a:lstStyle/>
          <a:p>
            <a:pPr marL="355600" marR="856615" indent="-342900">
              <a:lnSpc>
                <a:spcPts val="1839"/>
              </a:lnSpc>
              <a:spcBef>
                <a:spcPts val="330"/>
              </a:spcBef>
              <a:buClr>
                <a:srgbClr val="FF0000"/>
              </a:buClr>
              <a:buFont typeface="Wingdings" panose="05000000000000000000" pitchFamily="2" charset="2"/>
              <a:buChar char="Ø"/>
              <a:tabLst>
                <a:tab pos="240665" algn="l"/>
                <a:tab pos="241300" algn="l"/>
              </a:tabLst>
            </a:pPr>
            <a:r>
              <a:rPr sz="2000" dirty="0">
                <a:solidFill>
                  <a:srgbClr val="554A3B"/>
                </a:solidFill>
                <a:latin typeface="Times New Roman" panose="02020603050405020304" pitchFamily="18" charset="0"/>
                <a:cs typeface="Times New Roman" panose="02020603050405020304" pitchFamily="18" charset="0"/>
              </a:rPr>
              <a:t>Employ </a:t>
            </a:r>
            <a:r>
              <a:rPr sz="2000" spc="-5" dirty="0">
                <a:solidFill>
                  <a:srgbClr val="554A3B"/>
                </a:solidFill>
                <a:latin typeface="Times New Roman" panose="02020603050405020304" pitchFamily="18" charset="0"/>
                <a:cs typeface="Times New Roman" panose="02020603050405020304" pitchFamily="18" charset="0"/>
              </a:rPr>
              <a:t>trustworthy staff,  </a:t>
            </a:r>
            <a:r>
              <a:rPr sz="2000" dirty="0">
                <a:solidFill>
                  <a:srgbClr val="554A3B"/>
                </a:solidFill>
                <a:latin typeface="Times New Roman" panose="02020603050405020304" pitchFamily="18" charset="0"/>
                <a:cs typeface="Times New Roman" panose="02020603050405020304" pitchFamily="18" charset="0"/>
              </a:rPr>
              <a:t>background</a:t>
            </a:r>
            <a:r>
              <a:rPr sz="2000" spc="-30"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checks</a:t>
            </a:r>
            <a:endParaRPr sz="2000" dirty="0">
              <a:latin typeface="Times New Roman" panose="02020603050405020304" pitchFamily="18" charset="0"/>
              <a:cs typeface="Times New Roman" panose="02020603050405020304" pitchFamily="18" charset="0"/>
            </a:endParaRPr>
          </a:p>
          <a:p>
            <a:pPr marL="355600" indent="-342900">
              <a:spcBef>
                <a:spcPts val="65"/>
              </a:spcBef>
              <a:buClr>
                <a:srgbClr val="FF0000"/>
              </a:buClr>
              <a:buFont typeface="Wingdings" panose="05000000000000000000" pitchFamily="2" charset="2"/>
              <a:buChar char="Ø"/>
              <a:tabLst>
                <a:tab pos="240665" algn="l"/>
                <a:tab pos="241300" algn="l"/>
              </a:tabLst>
            </a:pPr>
            <a:r>
              <a:rPr sz="2000" dirty="0">
                <a:solidFill>
                  <a:srgbClr val="554A3B"/>
                </a:solidFill>
                <a:latin typeface="Times New Roman" panose="02020603050405020304" pitchFamily="18" charset="0"/>
                <a:cs typeface="Times New Roman" panose="02020603050405020304" pitchFamily="18" charset="0"/>
              </a:rPr>
              <a:t>Train/educate</a:t>
            </a:r>
            <a:r>
              <a:rPr sz="2000" spc="-40" dirty="0">
                <a:solidFill>
                  <a:srgbClr val="554A3B"/>
                </a:solidFill>
                <a:latin typeface="Times New Roman" panose="02020603050405020304" pitchFamily="18" charset="0"/>
                <a:cs typeface="Times New Roman" panose="02020603050405020304" pitchFamily="18" charset="0"/>
              </a:rPr>
              <a:t> </a:t>
            </a:r>
            <a:r>
              <a:rPr sz="2000" spc="-10" dirty="0">
                <a:solidFill>
                  <a:srgbClr val="554A3B"/>
                </a:solidFill>
                <a:latin typeface="Times New Roman" panose="02020603050405020304" pitchFamily="18" charset="0"/>
                <a:cs typeface="Times New Roman" panose="02020603050405020304" pitchFamily="18" charset="0"/>
              </a:rPr>
              <a:t>staff</a:t>
            </a:r>
            <a:endParaRPr sz="2000" dirty="0">
              <a:latin typeface="Times New Roman" panose="02020603050405020304" pitchFamily="18" charset="0"/>
              <a:cs typeface="Times New Roman" panose="02020603050405020304" pitchFamily="18" charset="0"/>
            </a:endParaRPr>
          </a:p>
          <a:p>
            <a:pPr marL="355600" indent="-342900">
              <a:spcBef>
                <a:spcPts val="105"/>
              </a:spcBef>
              <a:buClr>
                <a:srgbClr val="FF0000"/>
              </a:buClr>
              <a:buFont typeface="Wingdings" panose="05000000000000000000" pitchFamily="2" charset="2"/>
              <a:buChar char="Ø"/>
              <a:tabLst>
                <a:tab pos="240665" algn="l"/>
                <a:tab pos="241300" algn="l"/>
              </a:tabLst>
            </a:pPr>
            <a:r>
              <a:rPr sz="2000" dirty="0">
                <a:solidFill>
                  <a:srgbClr val="554A3B"/>
                </a:solidFill>
                <a:latin typeface="Times New Roman" panose="02020603050405020304" pitchFamily="18" charset="0"/>
                <a:cs typeface="Times New Roman" panose="02020603050405020304" pitchFamily="18" charset="0"/>
              </a:rPr>
              <a:t>Keep </a:t>
            </a:r>
            <a:r>
              <a:rPr sz="2000" spc="-10" dirty="0">
                <a:solidFill>
                  <a:srgbClr val="554A3B"/>
                </a:solidFill>
                <a:latin typeface="Times New Roman" panose="02020603050405020304" pitchFamily="18" charset="0"/>
                <a:cs typeface="Times New Roman" panose="02020603050405020304" pitchFamily="18" charset="0"/>
              </a:rPr>
              <a:t>staff</a:t>
            </a:r>
            <a:r>
              <a:rPr sz="2000" spc="-5"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happy</a:t>
            </a:r>
            <a:endParaRPr sz="2000" dirty="0">
              <a:latin typeface="Times New Roman" panose="02020603050405020304" pitchFamily="18" charset="0"/>
              <a:cs typeface="Times New Roman" panose="02020603050405020304" pitchFamily="18" charset="0"/>
            </a:endParaRPr>
          </a:p>
          <a:p>
            <a:pPr marL="355600" indent="-342900">
              <a:spcBef>
                <a:spcPts val="100"/>
              </a:spcBef>
              <a:buClr>
                <a:srgbClr val="FF0000"/>
              </a:buClr>
              <a:buFont typeface="Wingdings" panose="05000000000000000000" pitchFamily="2" charset="2"/>
              <a:buChar char="Ø"/>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Insure</a:t>
            </a:r>
            <a:endParaRPr sz="2000" dirty="0">
              <a:latin typeface="Times New Roman" panose="02020603050405020304" pitchFamily="18" charset="0"/>
              <a:cs typeface="Times New Roman" panose="02020603050405020304" pitchFamily="18" charset="0"/>
            </a:endParaRPr>
          </a:p>
          <a:p>
            <a:pPr marL="355600" indent="-342900">
              <a:spcBef>
                <a:spcPts val="110"/>
              </a:spcBef>
              <a:buClr>
                <a:srgbClr val="FF0000"/>
              </a:buClr>
              <a:buFont typeface="Wingdings" panose="05000000000000000000" pitchFamily="2" charset="2"/>
              <a:buChar char="Ø"/>
              <a:tabLst>
                <a:tab pos="240665" algn="l"/>
                <a:tab pos="241300" algn="l"/>
              </a:tabLst>
            </a:pPr>
            <a:r>
              <a:rPr sz="2000" spc="-5" dirty="0">
                <a:solidFill>
                  <a:srgbClr val="554A3B"/>
                </a:solidFill>
                <a:latin typeface="Times New Roman" panose="02020603050405020304" pitchFamily="18" charset="0"/>
                <a:cs typeface="Times New Roman" panose="02020603050405020304" pitchFamily="18" charset="0"/>
              </a:rPr>
              <a:t>Good </a:t>
            </a:r>
            <a:r>
              <a:rPr sz="2000" dirty="0">
                <a:solidFill>
                  <a:srgbClr val="554A3B"/>
                </a:solidFill>
                <a:latin typeface="Times New Roman" panose="02020603050405020304" pitchFamily="18" charset="0"/>
                <a:cs typeface="Times New Roman" panose="02020603050405020304" pitchFamily="18" charset="0"/>
              </a:rPr>
              <a:t>legal </a:t>
            </a:r>
            <a:r>
              <a:rPr sz="2000" spc="-5" dirty="0">
                <a:solidFill>
                  <a:srgbClr val="554A3B"/>
                </a:solidFill>
                <a:latin typeface="Times New Roman" panose="02020603050405020304" pitchFamily="18" charset="0"/>
                <a:cs typeface="Times New Roman" panose="02020603050405020304" pitchFamily="18" charset="0"/>
              </a:rPr>
              <a:t>backup</a:t>
            </a:r>
            <a:endParaRPr sz="2000" dirty="0">
              <a:latin typeface="Times New Roman" panose="02020603050405020304" pitchFamily="18" charset="0"/>
              <a:cs typeface="Times New Roman" panose="02020603050405020304" pitchFamily="18" charset="0"/>
            </a:endParaRPr>
          </a:p>
          <a:p>
            <a:pPr marL="355600" marR="5080" indent="-342900">
              <a:lnSpc>
                <a:spcPct val="90000"/>
              </a:lnSpc>
              <a:spcBef>
                <a:spcPts val="300"/>
              </a:spcBef>
              <a:buClr>
                <a:srgbClr val="FF0000"/>
              </a:buClr>
              <a:buFont typeface="Wingdings" panose="05000000000000000000" pitchFamily="2" charset="2"/>
              <a:buChar char="Ø"/>
              <a:tabLst>
                <a:tab pos="240665" algn="l"/>
                <a:tab pos="241300" algn="l"/>
              </a:tabLst>
            </a:pPr>
            <a:r>
              <a:rPr sz="2000" dirty="0">
                <a:solidFill>
                  <a:srgbClr val="554A3B"/>
                </a:solidFill>
                <a:latin typeface="Times New Roman" panose="02020603050405020304" pitchFamily="18" charset="0"/>
                <a:cs typeface="Times New Roman" panose="02020603050405020304" pitchFamily="18" charset="0"/>
              </a:rPr>
              <a:t>Take </a:t>
            </a:r>
            <a:r>
              <a:rPr sz="2000" spc="-5" dirty="0">
                <a:solidFill>
                  <a:srgbClr val="554A3B"/>
                </a:solidFill>
                <a:latin typeface="Times New Roman" panose="02020603050405020304" pitchFamily="18" charset="0"/>
                <a:cs typeface="Times New Roman" panose="02020603050405020304" pitchFamily="18" charset="0"/>
              </a:rPr>
              <a:t>security </a:t>
            </a:r>
            <a:r>
              <a:rPr sz="2000" dirty="0">
                <a:solidFill>
                  <a:srgbClr val="554A3B"/>
                </a:solidFill>
                <a:latin typeface="Times New Roman" panose="02020603050405020304" pitchFamily="18" charset="0"/>
                <a:cs typeface="Times New Roman" panose="02020603050405020304" pitchFamily="18" charset="0"/>
              </a:rPr>
              <a:t>seriously</a:t>
            </a:r>
            <a:r>
              <a:rPr sz="2000" spc="-110"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(planning,  </a:t>
            </a:r>
            <a:r>
              <a:rPr sz="2000" spc="-5" dirty="0">
                <a:solidFill>
                  <a:srgbClr val="554A3B"/>
                </a:solidFill>
                <a:latin typeface="Times New Roman" panose="02020603050405020304" pitchFamily="18" charset="0"/>
                <a:cs typeface="Times New Roman" panose="02020603050405020304" pitchFamily="18" charset="0"/>
              </a:rPr>
              <a:t>administration, </a:t>
            </a:r>
            <a:r>
              <a:rPr sz="2000" dirty="0">
                <a:solidFill>
                  <a:srgbClr val="554A3B"/>
                </a:solidFill>
                <a:latin typeface="Times New Roman" panose="02020603050405020304" pitchFamily="18" charset="0"/>
                <a:cs typeface="Times New Roman" panose="02020603050405020304" pitchFamily="18" charset="0"/>
              </a:rPr>
              <a:t>risk </a:t>
            </a:r>
            <a:r>
              <a:rPr sz="2000" spc="-5" dirty="0">
                <a:solidFill>
                  <a:srgbClr val="554A3B"/>
                </a:solidFill>
                <a:latin typeface="Times New Roman" panose="02020603050405020304" pitchFamily="18" charset="0"/>
                <a:cs typeface="Times New Roman" panose="02020603050405020304" pitchFamily="18" charset="0"/>
              </a:rPr>
              <a:t>assessment,  </a:t>
            </a:r>
            <a:r>
              <a:rPr sz="2000" dirty="0">
                <a:solidFill>
                  <a:srgbClr val="554A3B"/>
                </a:solidFill>
                <a:latin typeface="Times New Roman" panose="02020603050405020304" pitchFamily="18" charset="0"/>
                <a:cs typeface="Times New Roman" panose="02020603050405020304" pitchFamily="18" charset="0"/>
              </a:rPr>
              <a:t>cost/benefit analysis, paranoia  level)</a:t>
            </a:r>
            <a:endParaRPr sz="2000" dirty="0">
              <a:latin typeface="Times New Roman" panose="02020603050405020304" pitchFamily="18" charset="0"/>
              <a:cs typeface="Times New Roman" panose="02020603050405020304" pitchFamily="18" charset="0"/>
            </a:endParaRPr>
          </a:p>
          <a:p>
            <a:pPr marL="355600" indent="-342900">
              <a:spcBef>
                <a:spcPts val="105"/>
              </a:spcBef>
              <a:buClr>
                <a:srgbClr val="FF0000"/>
              </a:buClr>
              <a:buFont typeface="Wingdings" panose="05000000000000000000" pitchFamily="2" charset="2"/>
              <a:buChar char="Ø"/>
              <a:tabLst>
                <a:tab pos="240665" algn="l"/>
                <a:tab pos="241300" algn="l"/>
              </a:tabLst>
            </a:pPr>
            <a:r>
              <a:rPr sz="2000" dirty="0">
                <a:solidFill>
                  <a:srgbClr val="554A3B"/>
                </a:solidFill>
                <a:latin typeface="Times New Roman" panose="02020603050405020304" pitchFamily="18" charset="0"/>
                <a:cs typeface="Times New Roman" panose="02020603050405020304" pitchFamily="18" charset="0"/>
              </a:rPr>
              <a:t>Splendid</a:t>
            </a:r>
            <a:r>
              <a:rPr sz="2000" spc="-50" dirty="0">
                <a:solidFill>
                  <a:srgbClr val="554A3B"/>
                </a:solidFill>
                <a:latin typeface="Times New Roman" panose="02020603050405020304" pitchFamily="18" charset="0"/>
                <a:cs typeface="Times New Roman" panose="02020603050405020304" pitchFamily="18" charset="0"/>
              </a:rPr>
              <a:t> </a:t>
            </a:r>
            <a:r>
              <a:rPr sz="2000" dirty="0">
                <a:solidFill>
                  <a:srgbClr val="554A3B"/>
                </a:solidFill>
                <a:latin typeface="Times New Roman" panose="02020603050405020304" pitchFamily="18" charset="0"/>
                <a:cs typeface="Times New Roman" panose="02020603050405020304" pitchFamily="18" charset="0"/>
              </a:rPr>
              <a:t>Isolation</a:t>
            </a:r>
            <a:endParaRPr sz="2000" dirty="0">
              <a:latin typeface="Times New Roman" panose="02020603050405020304" pitchFamily="18" charset="0"/>
              <a:cs typeface="Times New Roman" panose="02020603050405020304" pitchFamily="18" charset="0"/>
            </a:endParaRPr>
          </a:p>
        </p:txBody>
      </p:sp>
      <p:sp>
        <p:nvSpPr>
          <p:cNvPr id="12" name="Slide Number Placeholder 11"/>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62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3"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76096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1097281" y="1799971"/>
            <a:ext cx="10115202" cy="4509389"/>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286603"/>
            <a:ext cx="8908869" cy="129254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POLICIES</a:t>
            </a:r>
            <a:endParaRPr lang="en-GB" sz="4000" b="1" dirty="0">
              <a:solidFill>
                <a:schemeClr val="tx1"/>
              </a:solidFill>
              <a:latin typeface="Times New Roman" panose="02020603050405020304" pitchFamily="18" charset="0"/>
              <a:cs typeface="Times New Roman" panose="02020603050405020304" pitchFamily="18" charset="0"/>
            </a:endParaRPr>
          </a:p>
        </p:txBody>
      </p:sp>
      <p:sp>
        <p:nvSpPr>
          <p:cNvPr id="12" name="object 5"/>
          <p:cNvSpPr txBox="1"/>
          <p:nvPr/>
        </p:nvSpPr>
        <p:spPr>
          <a:xfrm>
            <a:off x="2292304" y="2210630"/>
            <a:ext cx="8115934" cy="2614177"/>
          </a:xfrm>
          <a:prstGeom prst="rect">
            <a:avLst/>
          </a:prstGeom>
        </p:spPr>
        <p:txBody>
          <a:bodyPr vert="horz" wrap="square" lIns="0" tIns="13335" rIns="0" bIns="0" rtlCol="0">
            <a:spAutoFit/>
          </a:bodyPr>
          <a:lstStyle/>
          <a:p>
            <a:pPr>
              <a:spcBef>
                <a:spcPts val="25"/>
              </a:spcBef>
              <a:buClr>
                <a:srgbClr val="FF0000"/>
              </a:buClr>
            </a:pPr>
            <a:endParaRPr sz="2900" dirty="0">
              <a:latin typeface="Times New Roman" panose="02020603050405020304" pitchFamily="18" charset="0"/>
              <a:cs typeface="Times New Roman" panose="02020603050405020304" pitchFamily="18" charset="0"/>
            </a:endParaRPr>
          </a:p>
          <a:p>
            <a:pPr marL="355600" indent="-342900">
              <a:buClr>
                <a:srgbClr val="FF0000"/>
              </a:buClr>
              <a:buFont typeface="Wingdings" panose="05000000000000000000" pitchFamily="2" charset="2"/>
              <a:buChar char="Ø"/>
              <a:tabLst>
                <a:tab pos="354965" algn="l"/>
                <a:tab pos="355600" algn="l"/>
              </a:tabLst>
            </a:pPr>
            <a:r>
              <a:rPr lang="en-US" sz="2000" dirty="0">
                <a:latin typeface="Times New Roman" panose="02020603050405020304" pitchFamily="18" charset="0"/>
                <a:cs typeface="Times New Roman" panose="02020603050405020304" pitchFamily="18" charset="0"/>
              </a:rPr>
              <a:t>Set of well-defined, consistent and implementable rules (security requirement). Policies should be general and change little over time.</a:t>
            </a:r>
          </a:p>
          <a:p>
            <a:pPr marL="355600" indent="-342900">
              <a:buClr>
                <a:srgbClr val="FF0000"/>
              </a:buClr>
              <a:buFont typeface="Wingdings" panose="05000000000000000000" pitchFamily="2" charset="2"/>
              <a:buChar char="Ø"/>
              <a:tabLst>
                <a:tab pos="354965" algn="l"/>
                <a:tab pos="355600" algn="l"/>
              </a:tabLst>
            </a:pPr>
            <a:r>
              <a:rPr lang="en-US" sz="2000" dirty="0">
                <a:latin typeface="Times New Roman" panose="02020603050405020304" pitchFamily="18" charset="0"/>
                <a:cs typeface="Times New Roman" panose="02020603050405020304" pitchFamily="18" charset="0"/>
              </a:rPr>
              <a:t>C</a:t>
            </a:r>
            <a:r>
              <a:rPr sz="2000" dirty="0">
                <a:latin typeface="Times New Roman" panose="02020603050405020304" pitchFamily="18" charset="0"/>
                <a:cs typeface="Times New Roman" panose="02020603050405020304" pitchFamily="18" charset="0"/>
              </a:rPr>
              <a:t>onsider an online auction </a:t>
            </a:r>
            <a:r>
              <a:rPr sz="2000" spc="-5" dirty="0">
                <a:latin typeface="Times New Roman" panose="02020603050405020304" pitchFamily="18" charset="0"/>
                <a:cs typeface="Times New Roman" panose="02020603050405020304" pitchFamily="18" charset="0"/>
              </a:rPr>
              <a:t>company </a:t>
            </a:r>
            <a:r>
              <a:rPr sz="2000" dirty="0">
                <a:latin typeface="Times New Roman" panose="02020603050405020304" pitchFamily="18" charset="0"/>
                <a:cs typeface="Times New Roman" panose="02020603050405020304" pitchFamily="18" charset="0"/>
              </a:rPr>
              <a:t>such as </a:t>
            </a:r>
            <a:r>
              <a:rPr sz="2000" spc="5" dirty="0">
                <a:latin typeface="Times New Roman" panose="02020603050405020304" pitchFamily="18" charset="0"/>
                <a:cs typeface="Times New Roman" panose="02020603050405020304" pitchFamily="18" charset="0"/>
              </a:rPr>
              <a:t>E-bay </a:t>
            </a:r>
            <a:r>
              <a:rPr sz="2000" dirty="0">
                <a:latin typeface="Times New Roman" panose="02020603050405020304" pitchFamily="18" charset="0"/>
                <a:cs typeface="Times New Roman" panose="02020603050405020304" pitchFamily="18" charset="0"/>
              </a:rPr>
              <a:t>which allows </a:t>
            </a:r>
            <a:r>
              <a:rPr sz="2000" spc="-5" dirty="0">
                <a:latin typeface="Times New Roman" panose="02020603050405020304" pitchFamily="18" charset="0"/>
                <a:cs typeface="Times New Roman" panose="02020603050405020304" pitchFamily="18" charset="0"/>
              </a:rPr>
              <a:t>most</a:t>
            </a:r>
            <a:r>
              <a:rPr sz="2000" spc="-19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users</a:t>
            </a:r>
            <a:r>
              <a:rPr lang="en-US" sz="200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to </a:t>
            </a:r>
            <a:r>
              <a:rPr sz="2000" spc="5" dirty="0">
                <a:latin typeface="Times New Roman" panose="02020603050405020304" pitchFamily="18" charset="0"/>
                <a:cs typeface="Times New Roman" panose="02020603050405020304" pitchFamily="18" charset="0"/>
              </a:rPr>
              <a:t>buy </a:t>
            </a:r>
            <a:r>
              <a:rPr sz="2000" dirty="0">
                <a:latin typeface="Times New Roman" panose="02020603050405020304" pitchFamily="18" charset="0"/>
                <a:cs typeface="Times New Roman" panose="02020603050405020304" pitchFamily="18" charset="0"/>
              </a:rPr>
              <a:t>and </a:t>
            </a:r>
            <a:r>
              <a:rPr sz="2000" spc="-5" dirty="0">
                <a:latin typeface="Times New Roman" panose="02020603050405020304" pitchFamily="18" charset="0"/>
                <a:cs typeface="Times New Roman" panose="02020603050405020304" pitchFamily="18" charset="0"/>
              </a:rPr>
              <a:t>sell </a:t>
            </a:r>
            <a:r>
              <a:rPr sz="2000" spc="5" dirty="0">
                <a:latin typeface="Times New Roman" panose="02020603050405020304" pitchFamily="18" charset="0"/>
                <a:cs typeface="Times New Roman" panose="02020603050405020304" pitchFamily="18" charset="0"/>
              </a:rPr>
              <a:t>goods </a:t>
            </a:r>
            <a:r>
              <a:rPr sz="2000" dirty="0">
                <a:latin typeface="Times New Roman" panose="02020603050405020304" pitchFamily="18" charset="0"/>
                <a:cs typeface="Times New Roman" panose="02020603050405020304" pitchFamily="18" charset="0"/>
              </a:rPr>
              <a:t>online. Sellers can post details of their </a:t>
            </a:r>
            <a:r>
              <a:rPr sz="2000" spc="5" dirty="0">
                <a:latin typeface="Times New Roman" panose="02020603050405020304" pitchFamily="18" charset="0"/>
                <a:cs typeface="Times New Roman" panose="02020603050405020304" pitchFamily="18" charset="0"/>
              </a:rPr>
              <a:t>goods </a:t>
            </a:r>
            <a:r>
              <a:rPr sz="2000" dirty="0">
                <a:latin typeface="Times New Roman" panose="02020603050405020304" pitchFamily="18" charset="0"/>
                <a:cs typeface="Times New Roman" panose="02020603050405020304" pitchFamily="18" charset="0"/>
              </a:rPr>
              <a:t>on</a:t>
            </a:r>
            <a:r>
              <a:rPr sz="2000" spc="-3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E-  </a:t>
            </a:r>
            <a:r>
              <a:rPr sz="2000" spc="-25" dirty="0">
                <a:latin typeface="Times New Roman" panose="02020603050405020304" pitchFamily="18" charset="0"/>
                <a:cs typeface="Times New Roman" panose="02020603050405020304" pitchFamily="18" charset="0"/>
              </a:rPr>
              <a:t>Bay’s </a:t>
            </a:r>
            <a:r>
              <a:rPr sz="2000" spc="-5" dirty="0">
                <a:latin typeface="Times New Roman" panose="02020603050405020304" pitchFamily="18" charset="0"/>
                <a:cs typeface="Times New Roman" panose="02020603050405020304" pitchFamily="18" charset="0"/>
              </a:rPr>
              <a:t>web site </a:t>
            </a:r>
            <a:r>
              <a:rPr sz="2000" dirty="0">
                <a:latin typeface="Times New Roman" panose="02020603050405020304" pitchFamily="18" charset="0"/>
                <a:cs typeface="Times New Roman" panose="02020603050405020304" pitchFamily="18" charset="0"/>
              </a:rPr>
              <a:t>and interested buyers can bid for the</a:t>
            </a:r>
            <a:r>
              <a:rPr sz="2000" spc="-12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goods.</a:t>
            </a:r>
            <a:endParaRPr lang="en-US" sz="2000" dirty="0">
              <a:latin typeface="Times New Roman" panose="02020603050405020304" pitchFamily="18" charset="0"/>
              <a:cs typeface="Times New Roman" panose="02020603050405020304" pitchFamily="18" charset="0"/>
            </a:endParaRPr>
          </a:p>
          <a:p>
            <a:pPr marL="355600" indent="-342900">
              <a:buClr>
                <a:srgbClr val="FF0000"/>
              </a:buClr>
              <a:buFont typeface="Wingdings" panose="05000000000000000000" pitchFamily="2" charset="2"/>
              <a:buChar char="Ø"/>
              <a:tabLst>
                <a:tab pos="354965" algn="l"/>
                <a:tab pos="355600" algn="l"/>
              </a:tabLst>
            </a:pPr>
            <a:r>
              <a:rPr sz="2000" spc="5" dirty="0">
                <a:latin typeface="Times New Roman" panose="02020603050405020304" pitchFamily="18" charset="0"/>
                <a:cs typeface="Times New Roman" panose="02020603050405020304" pitchFamily="18" charset="0"/>
              </a:rPr>
              <a:t>What </a:t>
            </a:r>
            <a:r>
              <a:rPr sz="2000" spc="-5" dirty="0">
                <a:latin typeface="Times New Roman" panose="02020603050405020304" pitchFamily="18" charset="0"/>
                <a:cs typeface="Times New Roman" panose="02020603050405020304" pitchFamily="18" charset="0"/>
              </a:rPr>
              <a:t>policies might </a:t>
            </a:r>
            <a:r>
              <a:rPr sz="2000" dirty="0">
                <a:latin typeface="Times New Roman" panose="02020603050405020304" pitchFamily="18" charset="0"/>
                <a:cs typeface="Times New Roman" panose="02020603050405020304" pitchFamily="18" charset="0"/>
              </a:rPr>
              <a:t>the users of the </a:t>
            </a:r>
            <a:r>
              <a:rPr sz="2000" spc="-5" dirty="0">
                <a:latin typeface="Times New Roman" panose="02020603050405020304" pitchFamily="18" charset="0"/>
                <a:cs typeface="Times New Roman" panose="02020603050405020304" pitchFamily="18" charset="0"/>
              </a:rPr>
              <a:t>system </a:t>
            </a:r>
            <a:r>
              <a:rPr sz="2000" dirty="0">
                <a:latin typeface="Times New Roman" panose="02020603050405020304" pitchFamily="18" charset="0"/>
                <a:cs typeface="Times New Roman" panose="02020603050405020304" pitchFamily="18" charset="0"/>
              </a:rPr>
              <a:t>want</a:t>
            </a:r>
            <a:r>
              <a:rPr sz="2000" spc="-17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applied?</a:t>
            </a:r>
            <a:endParaRPr lang="en-US" sz="2000" spc="-5" dirty="0">
              <a:latin typeface="Times New Roman" panose="02020603050405020304" pitchFamily="18" charset="0"/>
              <a:cs typeface="Times New Roman" panose="02020603050405020304" pitchFamily="18" charset="0"/>
            </a:endParaRPr>
          </a:p>
          <a:p>
            <a:pPr marL="12700">
              <a:buClr>
                <a:srgbClr val="FF0000"/>
              </a:buClr>
              <a:tabLst>
                <a:tab pos="354965" algn="l"/>
                <a:tab pos="355600" algn="l"/>
              </a:tabLst>
            </a:pPr>
            <a:endParaRPr sz="2000" dirty="0">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63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3"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97560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64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1"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3" name="object 2"/>
          <p:cNvSpPr/>
          <p:nvPr/>
        </p:nvSpPr>
        <p:spPr>
          <a:xfrm>
            <a:off x="1097281" y="654149"/>
            <a:ext cx="10115202" cy="5655212"/>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14" name="Picture 2">
            <a:extLst>
              <a:ext uri="{FF2B5EF4-FFF2-40B4-BE49-F238E27FC236}">
                <a16:creationId xmlns:a16="http://schemas.microsoft.com/office/drawing/2014/main" id="{C1C1904C-E500-4ED3-982D-3BF491D9C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7791" y="1529051"/>
            <a:ext cx="8974181" cy="3905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9390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65</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1"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3" name="object 2"/>
          <p:cNvSpPr/>
          <p:nvPr/>
        </p:nvSpPr>
        <p:spPr>
          <a:xfrm>
            <a:off x="1097281" y="654149"/>
            <a:ext cx="10115202" cy="5655212"/>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F9B664E-D28D-47F9-9347-1AF9ECC464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0374" y="1532335"/>
            <a:ext cx="9009016" cy="3898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45821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A09E217E-9F69-43AB-B1EE-6D4478078E70}"/>
              </a:ext>
            </a:extLst>
          </p:cNvPr>
          <p:cNvSpPr>
            <a:spLocks noGrp="1" noChangeArrowheads="1"/>
          </p:cNvSpPr>
          <p:nvPr>
            <p:ph type="title"/>
          </p:nvPr>
        </p:nvSpPr>
        <p:spPr>
          <a:xfrm>
            <a:off x="790303" y="467290"/>
            <a:ext cx="8077200" cy="894806"/>
          </a:xfrm>
        </p:spPr>
        <p:txBody>
          <a:bodyPr>
            <a:normAutofit/>
          </a:bodyPr>
          <a:lstStyle/>
          <a:p>
            <a:r>
              <a:rPr lang="en-US" altLang="en-US" sz="4000" b="1" dirty="0">
                <a:latin typeface="Times New Roman" panose="02020603050405020304" pitchFamily="18" charset="0"/>
                <a:cs typeface="Times New Roman" panose="02020603050405020304" pitchFamily="18" charset="0"/>
              </a:rPr>
              <a:t>Risk Management</a:t>
            </a:r>
          </a:p>
        </p:txBody>
      </p:sp>
      <p:sp>
        <p:nvSpPr>
          <p:cNvPr id="6" name="Slide Number Placeholder 5"/>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66</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2" name="object 2"/>
          <p:cNvSpPr/>
          <p:nvPr/>
        </p:nvSpPr>
        <p:spPr>
          <a:xfrm>
            <a:off x="790303" y="1632856"/>
            <a:ext cx="10587065" cy="4005331"/>
          </a:xfrm>
          <a:prstGeom prst="rect">
            <a:avLst/>
          </a:prstGeom>
          <a:blipFill>
            <a:blip r:embed="rId4" cstate="print"/>
            <a:stretch>
              <a:fillRect/>
            </a:stretch>
          </a:blipFill>
        </p:spPr>
        <p:txBody>
          <a:bodyPr wrap="square" lIns="0" tIns="0" rIns="0" bIns="0" rtlCol="0"/>
          <a:lstStyle/>
          <a:p>
            <a:pPr marL="342900" indent="-342900">
              <a:buClr>
                <a:srgbClr val="FF0000"/>
              </a:buClr>
              <a:buFont typeface="Wingdings" panose="05000000000000000000" pitchFamily="2" charset="2"/>
              <a:buChar char="Ø"/>
              <a:defRPr/>
            </a:pPr>
            <a:r>
              <a:rPr lang="en-US" altLang="en-US" sz="2400" dirty="0">
                <a:latin typeface="Times New Roman" panose="02020603050405020304" pitchFamily="18" charset="0"/>
                <a:cs typeface="Times New Roman" panose="02020603050405020304" pitchFamily="18" charset="0"/>
              </a:rPr>
              <a:t>Options to deal with risk:</a:t>
            </a:r>
          </a:p>
          <a:p>
            <a:pPr marL="800100" lvl="1" indent="-342900">
              <a:buClr>
                <a:srgbClr val="FF0000"/>
              </a:buClr>
              <a:buFont typeface="Wingdings" panose="05000000000000000000" pitchFamily="2" charset="2"/>
              <a:buChar char="v"/>
              <a:defRPr/>
            </a:pPr>
            <a:r>
              <a:rPr lang="en-US" altLang="en-US" sz="2000" b="1" dirty="0">
                <a:latin typeface="Times New Roman" panose="02020603050405020304" pitchFamily="18" charset="0"/>
                <a:cs typeface="Times New Roman" panose="02020603050405020304" pitchFamily="18" charset="0"/>
              </a:rPr>
              <a:t>Risk avoidance </a:t>
            </a:r>
            <a:r>
              <a:rPr lang="en-US" altLang="en-US" sz="2000" dirty="0">
                <a:latin typeface="Times New Roman" panose="02020603050405020304" pitchFamily="18" charset="0"/>
                <a:cs typeface="Times New Roman" panose="02020603050405020304" pitchFamily="18" charset="0"/>
              </a:rPr>
              <a:t>- involves identifying the risk but not engaging in the activity (</a:t>
            </a:r>
            <a:r>
              <a:rPr lang="en-US" altLang="en-US" sz="2000" dirty="0">
                <a:solidFill>
                  <a:srgbClr val="00B050"/>
                </a:solidFill>
                <a:latin typeface="Times New Roman" panose="02020603050405020304" pitchFamily="18" charset="0"/>
                <a:cs typeface="Times New Roman" panose="02020603050405020304" pitchFamily="18" charset="0"/>
              </a:rPr>
              <a:t>i.e. not to buy the scooter</a:t>
            </a:r>
            <a:r>
              <a:rPr lang="en-US" altLang="en-US" sz="2000" dirty="0">
                <a:latin typeface="Times New Roman" panose="02020603050405020304" pitchFamily="18" charset="0"/>
                <a:cs typeface="Times New Roman" panose="02020603050405020304" pitchFamily="18" charset="0"/>
              </a:rPr>
              <a:t>)</a:t>
            </a:r>
          </a:p>
          <a:p>
            <a:pPr marL="800100" lvl="1" indent="-342900">
              <a:buClr>
                <a:srgbClr val="FF0000"/>
              </a:buClr>
              <a:buFont typeface="Wingdings" panose="05000000000000000000" pitchFamily="2" charset="2"/>
              <a:buChar char="v"/>
              <a:defRPr/>
            </a:pPr>
            <a:r>
              <a:rPr lang="en-US" altLang="en-US" sz="2000" b="1" dirty="0">
                <a:latin typeface="Times New Roman" panose="02020603050405020304" pitchFamily="18" charset="0"/>
                <a:cs typeface="Times New Roman" panose="02020603050405020304" pitchFamily="18" charset="0"/>
              </a:rPr>
              <a:t>Acceptance</a:t>
            </a:r>
            <a:r>
              <a:rPr lang="en-US" altLang="en-US" sz="2000" dirty="0">
                <a:latin typeface="Times New Roman" panose="02020603050405020304" pitchFamily="18" charset="0"/>
                <a:cs typeface="Times New Roman" panose="02020603050405020304" pitchFamily="18" charset="0"/>
              </a:rPr>
              <a:t> - risk is acknowledged but no steps are taken to address it (</a:t>
            </a:r>
            <a:r>
              <a:rPr lang="en-US" altLang="en-US" sz="2000" dirty="0">
                <a:solidFill>
                  <a:srgbClr val="00B050"/>
                </a:solidFill>
                <a:latin typeface="Times New Roman" panose="02020603050405020304" pitchFamily="18" charset="0"/>
                <a:cs typeface="Times New Roman" panose="02020603050405020304" pitchFamily="18" charset="0"/>
              </a:rPr>
              <a:t>i.e. ignore the risk and buy the scooter any way</a:t>
            </a:r>
            <a:r>
              <a:rPr lang="en-US" altLang="en-US" sz="2000" dirty="0">
                <a:latin typeface="Times New Roman" panose="02020603050405020304" pitchFamily="18" charset="0"/>
                <a:cs typeface="Times New Roman" panose="02020603050405020304" pitchFamily="18" charset="0"/>
              </a:rPr>
              <a:t>)</a:t>
            </a:r>
          </a:p>
          <a:p>
            <a:pPr marL="800100" lvl="1" indent="-342900">
              <a:buClr>
                <a:srgbClr val="FF0000"/>
              </a:buClr>
              <a:buFont typeface="Wingdings" panose="05000000000000000000" pitchFamily="2" charset="2"/>
              <a:buChar char="v"/>
              <a:defRPr/>
            </a:pPr>
            <a:r>
              <a:rPr lang="en-US" altLang="en-US" sz="2000" b="1" dirty="0">
                <a:latin typeface="Times New Roman" panose="02020603050405020304" pitchFamily="18" charset="0"/>
                <a:cs typeface="Times New Roman" panose="02020603050405020304" pitchFamily="18" charset="0"/>
              </a:rPr>
              <a:t>Risk mitigation </a:t>
            </a:r>
            <a:r>
              <a:rPr lang="en-US" altLang="en-US" sz="2000" dirty="0">
                <a:latin typeface="Times New Roman" panose="02020603050405020304" pitchFamily="18" charset="0"/>
                <a:cs typeface="Times New Roman" panose="02020603050405020304" pitchFamily="18" charset="0"/>
              </a:rPr>
              <a:t>- the attempt to address the risks by making risk less serious (</a:t>
            </a:r>
            <a:r>
              <a:rPr lang="en-US" altLang="en-US" sz="2000" dirty="0">
                <a:solidFill>
                  <a:srgbClr val="00B050"/>
                </a:solidFill>
                <a:latin typeface="Times New Roman" panose="02020603050405020304" pitchFamily="18" charset="0"/>
                <a:cs typeface="Times New Roman" panose="02020603050405020304" pitchFamily="18" charset="0"/>
              </a:rPr>
              <a:t>i.e. request the management to fix the fence by making the risk less serious</a:t>
            </a:r>
            <a:r>
              <a:rPr lang="en-US" altLang="en-US" sz="2000" dirty="0">
                <a:latin typeface="Times New Roman" panose="02020603050405020304" pitchFamily="18" charset="0"/>
                <a:cs typeface="Times New Roman" panose="02020603050405020304" pitchFamily="18" charset="0"/>
              </a:rPr>
              <a:t>)</a:t>
            </a:r>
          </a:p>
          <a:p>
            <a:pPr marL="800100" lvl="1" indent="-342900">
              <a:buClr>
                <a:srgbClr val="FF0000"/>
              </a:buClr>
              <a:buFont typeface="Wingdings" panose="05000000000000000000" pitchFamily="2" charset="2"/>
              <a:buChar char="v"/>
              <a:defRPr/>
            </a:pPr>
            <a:r>
              <a:rPr lang="en-US" altLang="en-US" sz="2000" b="1" dirty="0">
                <a:latin typeface="Times New Roman" panose="02020603050405020304" pitchFamily="18" charset="0"/>
                <a:cs typeface="Times New Roman" panose="02020603050405020304" pitchFamily="18" charset="0"/>
              </a:rPr>
              <a:t>Deterrence</a:t>
            </a:r>
            <a:r>
              <a:rPr lang="en-US" altLang="en-US" sz="2000" dirty="0">
                <a:latin typeface="Times New Roman" panose="02020603050405020304" pitchFamily="18" charset="0"/>
                <a:cs typeface="Times New Roman" panose="02020603050405020304" pitchFamily="18" charset="0"/>
              </a:rPr>
              <a:t> - understanding the attacker and then informing him of the consequences of his actions (</a:t>
            </a:r>
            <a:r>
              <a:rPr lang="en-US" altLang="en-US" sz="2000" dirty="0">
                <a:solidFill>
                  <a:srgbClr val="00B050"/>
                </a:solidFill>
                <a:latin typeface="Times New Roman" panose="02020603050405020304" pitchFamily="18" charset="0"/>
                <a:cs typeface="Times New Roman" panose="02020603050405020304" pitchFamily="18" charset="0"/>
              </a:rPr>
              <a:t>i.e. put a sign board to warn the attacker of the consequences of stealing</a:t>
            </a:r>
            <a:r>
              <a:rPr lang="en-US" altLang="en-US" sz="2000" dirty="0">
                <a:latin typeface="Times New Roman" panose="02020603050405020304" pitchFamily="18" charset="0"/>
                <a:cs typeface="Times New Roman" panose="02020603050405020304" pitchFamily="18" charset="0"/>
              </a:rPr>
              <a:t>)</a:t>
            </a:r>
          </a:p>
          <a:p>
            <a:pPr marL="800100" lvl="1" indent="-342900">
              <a:buClr>
                <a:srgbClr val="FF0000"/>
              </a:buClr>
              <a:buFont typeface="Wingdings" panose="05000000000000000000" pitchFamily="2" charset="2"/>
              <a:buChar char="v"/>
              <a:defRPr/>
            </a:pPr>
            <a:r>
              <a:rPr lang="en-US" altLang="en-US" sz="2000" b="1" dirty="0">
                <a:latin typeface="Times New Roman" panose="02020603050405020304" pitchFamily="18" charset="0"/>
                <a:cs typeface="Times New Roman" panose="02020603050405020304" pitchFamily="18" charset="0"/>
              </a:rPr>
              <a:t>Transference</a:t>
            </a:r>
            <a:r>
              <a:rPr lang="en-US" altLang="en-US" sz="2000" dirty="0">
                <a:latin typeface="Times New Roman" panose="02020603050405020304" pitchFamily="18" charset="0"/>
                <a:cs typeface="Times New Roman" panose="02020603050405020304" pitchFamily="18" charset="0"/>
              </a:rPr>
              <a:t> - transferring the risk to a third party (</a:t>
            </a:r>
            <a:r>
              <a:rPr lang="en-US" altLang="en-US" sz="2000" dirty="0">
                <a:solidFill>
                  <a:srgbClr val="00B050"/>
                </a:solidFill>
                <a:latin typeface="Times New Roman" panose="02020603050405020304" pitchFamily="18" charset="0"/>
                <a:cs typeface="Times New Roman" panose="02020603050405020304" pitchFamily="18" charset="0"/>
              </a:rPr>
              <a:t>i.e. insurance</a:t>
            </a:r>
            <a:r>
              <a:rPr lang="en-US" altLang="en-US" sz="2000" dirty="0">
                <a:latin typeface="Times New Roman" panose="02020603050405020304" pitchFamily="18" charset="0"/>
                <a:cs typeface="Times New Roman" panose="02020603050405020304" pitchFamily="18" charset="0"/>
              </a:rPr>
              <a:t>)</a:t>
            </a:r>
          </a:p>
          <a:p>
            <a:pPr lvl="2">
              <a:defRPr/>
            </a:pPr>
            <a:endParaRPr lang="en-US" altLang="en-US" dirty="0">
              <a:latin typeface="Times New Roman" panose="02020603050405020304" pitchFamily="18" charset="0"/>
              <a:cs typeface="Times New Roman" panose="02020603050405020304" pitchFamily="18" charset="0"/>
            </a:endParaRPr>
          </a:p>
          <a:p>
            <a:pPr lvl="2">
              <a:defRPr/>
            </a:pPr>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33756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5D7EFF49-E9D2-4F54-961C-C22B77A86BCC}"/>
              </a:ext>
            </a:extLst>
          </p:cNvPr>
          <p:cNvSpPr>
            <a:spLocks noGrp="1" noChangeArrowheads="1"/>
          </p:cNvSpPr>
          <p:nvPr>
            <p:ph type="title"/>
          </p:nvPr>
        </p:nvSpPr>
        <p:spPr>
          <a:xfrm>
            <a:off x="838200" y="400427"/>
            <a:ext cx="7966166" cy="989818"/>
          </a:xfrm>
        </p:spPr>
        <p:txBody>
          <a:bodyPr>
            <a:normAutofit/>
          </a:bodyPr>
          <a:lstStyle/>
          <a:p>
            <a:r>
              <a:rPr lang="en-US" altLang="en-US" sz="4000" b="1" dirty="0">
                <a:latin typeface="Times New Roman" panose="02020603050405020304" pitchFamily="18" charset="0"/>
                <a:cs typeface="Times New Roman" panose="02020603050405020304" pitchFamily="18" charset="0"/>
              </a:rPr>
              <a:t>Information Security Terminology</a:t>
            </a:r>
          </a:p>
        </p:txBody>
      </p:sp>
      <p:sp>
        <p:nvSpPr>
          <p:cNvPr id="25603" name="Rectangle 3">
            <a:extLst>
              <a:ext uri="{FF2B5EF4-FFF2-40B4-BE49-F238E27FC236}">
                <a16:creationId xmlns:a16="http://schemas.microsoft.com/office/drawing/2014/main" id="{37F7D539-4ECB-40F5-82E2-525776B1D991}"/>
              </a:ext>
            </a:extLst>
          </p:cNvPr>
          <p:cNvSpPr>
            <a:spLocks noGrp="1" noChangeArrowheads="1"/>
          </p:cNvSpPr>
          <p:nvPr>
            <p:ph type="body" idx="1"/>
          </p:nvPr>
        </p:nvSpPr>
        <p:spPr/>
        <p:txBody>
          <a:bodyPr/>
          <a:lstStyle/>
          <a:p>
            <a:pPr marL="914400" lvl="2" indent="0">
              <a:buNone/>
              <a:defRPr/>
            </a:pPr>
            <a:endParaRPr lang="en-US" altLang="en-US" dirty="0">
              <a:latin typeface="Times New Roman" panose="02020603050405020304" pitchFamily="18" charset="0"/>
              <a:cs typeface="Times New Roman" panose="02020603050405020304" pitchFamily="18" charset="0"/>
            </a:endParaRPr>
          </a:p>
          <a:p>
            <a:pPr lvl="2">
              <a:defRPr/>
            </a:pPr>
            <a:endParaRPr lang="en-US" alt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67</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1"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3" name="object 2"/>
          <p:cNvSpPr/>
          <p:nvPr/>
        </p:nvSpPr>
        <p:spPr>
          <a:xfrm>
            <a:off x="838200" y="1390245"/>
            <a:ext cx="10503563" cy="4786718"/>
          </a:xfrm>
          <a:prstGeom prst="rect">
            <a:avLst/>
          </a:prstGeom>
          <a:blipFill>
            <a:blip r:embed="rId4"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14" name="Picture 6" descr="Information security terminology" title="Table 1-5">
            <a:extLst>
              <a:ext uri="{FF2B5EF4-FFF2-40B4-BE49-F238E27FC236}">
                <a16:creationId xmlns:a16="http://schemas.microsoft.com/office/drawing/2014/main" id="{ECD7073A-D9DF-49A0-AB60-8AC24CAB8E28}"/>
              </a:ext>
            </a:extLst>
          </p:cNvPr>
          <p:cNvPicPr>
            <a:picLocks noChangeAspect="1" noChangeArrowheads="1"/>
          </p:cNvPicPr>
          <p:nvPr/>
        </p:nvPicPr>
        <p:blipFill>
          <a:blip r:embed="rId5"/>
          <a:srcRect/>
          <a:stretch>
            <a:fillRect/>
          </a:stretch>
        </p:blipFill>
        <p:spPr bwMode="auto">
          <a:xfrm>
            <a:off x="960049" y="2080375"/>
            <a:ext cx="10259863" cy="3406457"/>
          </a:xfrm>
          <a:prstGeom prst="rect">
            <a:avLst/>
          </a:prstGeom>
          <a:noFill/>
          <a:ln>
            <a:noFill/>
          </a:ln>
        </p:spPr>
      </p:pic>
    </p:spTree>
    <p:extLst>
      <p:ext uri="{BB962C8B-B14F-4D97-AF65-F5344CB8AC3E}">
        <p14:creationId xmlns:p14="http://schemas.microsoft.com/office/powerpoint/2010/main" val="39864255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1097281" y="1799971"/>
            <a:ext cx="10115202" cy="4509389"/>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286603"/>
            <a:ext cx="8908869" cy="129254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MODEL </a:t>
            </a:r>
            <a:r>
              <a:rPr lang="en-GB" sz="4000" b="1" spc="-5" dirty="0">
                <a:latin typeface="Times New Roman" panose="02020603050405020304" pitchFamily="18" charset="0"/>
                <a:cs typeface="Times New Roman" panose="02020603050405020304" pitchFamily="18" charset="0"/>
              </a:rPr>
              <a:t>FOR NETWORK</a:t>
            </a:r>
            <a:r>
              <a:rPr lang="en-GB" sz="4000" b="1" spc="-90" dirty="0">
                <a:latin typeface="Times New Roman" panose="02020603050405020304" pitchFamily="18" charset="0"/>
                <a:cs typeface="Times New Roman" panose="02020603050405020304" pitchFamily="18" charset="0"/>
              </a:rPr>
              <a:t> </a:t>
            </a:r>
            <a:r>
              <a:rPr lang="en-GB" sz="4000" b="1" dirty="0">
                <a:latin typeface="Times New Roman" panose="02020603050405020304" pitchFamily="18" charset="0"/>
                <a:cs typeface="Times New Roman" panose="02020603050405020304" pitchFamily="18" charset="0"/>
              </a:rPr>
              <a:t>SECURITY</a:t>
            </a:r>
            <a:endParaRPr lang="en-GB" sz="4000" b="1" dirty="0">
              <a:solidFill>
                <a:schemeClr val="tx1"/>
              </a:solidFill>
              <a:latin typeface="Times New Roman" panose="02020603050405020304" pitchFamily="18" charset="0"/>
              <a:cs typeface="Times New Roman" panose="02020603050405020304" pitchFamily="18" charset="0"/>
            </a:endParaRPr>
          </a:p>
        </p:txBody>
      </p:sp>
      <p:sp>
        <p:nvSpPr>
          <p:cNvPr id="13" name="object 10"/>
          <p:cNvSpPr/>
          <p:nvPr/>
        </p:nvSpPr>
        <p:spPr>
          <a:xfrm>
            <a:off x="1447210" y="1729569"/>
            <a:ext cx="9300754" cy="4365697"/>
          </a:xfrm>
          <a:prstGeom prst="rect">
            <a:avLst/>
          </a:prstGeom>
          <a:blipFill>
            <a:blip r:embed="rId4" cstate="print"/>
            <a:stretch>
              <a:fillRect/>
            </a:stretch>
          </a:blipFill>
        </p:spPr>
        <p:txBody>
          <a:bodyPr wrap="square" lIns="0" tIns="0" rIns="0" bIns="0" rtlCol="0"/>
          <a:lstStyle/>
          <a:p>
            <a:endParaRPr/>
          </a:p>
        </p:txBody>
      </p:sp>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68</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4318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1097281" y="1799971"/>
            <a:ext cx="10115202" cy="4509389"/>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286603"/>
            <a:ext cx="9235440" cy="129254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spc="-5" dirty="0">
                <a:latin typeface="Times New Roman" panose="02020603050405020304" pitchFamily="18" charset="0"/>
                <a:cs typeface="Times New Roman" panose="02020603050405020304" pitchFamily="18" charset="0"/>
              </a:rPr>
              <a:t>NETWORK </a:t>
            </a:r>
            <a:r>
              <a:rPr lang="en-GB" sz="4000" b="1" dirty="0">
                <a:latin typeface="Times New Roman" panose="02020603050405020304" pitchFamily="18" charset="0"/>
                <a:cs typeface="Times New Roman" panose="02020603050405020304" pitchFamily="18" charset="0"/>
              </a:rPr>
              <a:t>ACCESS SECURITY</a:t>
            </a:r>
            <a:r>
              <a:rPr lang="en-GB" sz="4000" b="1" spc="-95" dirty="0">
                <a:latin typeface="Times New Roman" panose="02020603050405020304" pitchFamily="18" charset="0"/>
                <a:cs typeface="Times New Roman" panose="02020603050405020304" pitchFamily="18" charset="0"/>
              </a:rPr>
              <a:t> </a:t>
            </a:r>
            <a:r>
              <a:rPr lang="en-GB" sz="4000" b="1" dirty="0">
                <a:latin typeface="Times New Roman" panose="02020603050405020304" pitchFamily="18" charset="0"/>
                <a:cs typeface="Times New Roman" panose="02020603050405020304" pitchFamily="18" charset="0"/>
              </a:rPr>
              <a:t>MODEL</a:t>
            </a:r>
            <a:endParaRPr lang="en-GB" sz="4000" b="1" dirty="0">
              <a:solidFill>
                <a:schemeClr val="tx1"/>
              </a:solidFill>
              <a:latin typeface="Times New Roman" panose="02020603050405020304" pitchFamily="18" charset="0"/>
              <a:cs typeface="Times New Roman" panose="02020603050405020304" pitchFamily="18" charset="0"/>
            </a:endParaRPr>
          </a:p>
        </p:txBody>
      </p:sp>
      <p:sp>
        <p:nvSpPr>
          <p:cNvPr id="10" name="object 8"/>
          <p:cNvSpPr/>
          <p:nvPr/>
        </p:nvSpPr>
        <p:spPr>
          <a:xfrm>
            <a:off x="1513711" y="1729569"/>
            <a:ext cx="9698772" cy="4468749"/>
          </a:xfrm>
          <a:prstGeom prst="rect">
            <a:avLst/>
          </a:prstGeom>
          <a:blipFill>
            <a:blip r:embed="rId4" cstate="print"/>
            <a:stretch>
              <a:fillRect/>
            </a:stretch>
          </a:blipFill>
        </p:spPr>
        <p:txBody>
          <a:bodyPr wrap="square" lIns="0" tIns="0" rIns="0" bIns="0" rtlCol="0"/>
          <a:lstStyle/>
          <a:p>
            <a:endParaRPr/>
          </a:p>
        </p:txBody>
      </p:sp>
      <p:sp>
        <p:nvSpPr>
          <p:cNvPr id="11" name="Slide Number Placeholder 10"/>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69</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3959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2834638" y="1970129"/>
            <a:ext cx="6191795" cy="3189699"/>
          </a:xfrm>
          <a:prstGeom prst="rect">
            <a:avLst/>
          </a:prstGeom>
          <a:blipFill>
            <a:blip r:embed="rId2" cstate="print"/>
            <a:stretch>
              <a:fillRect/>
            </a:stretch>
          </a:blipFill>
        </p:spPr>
        <p:txBody>
          <a:bodyPr wrap="square" lIns="0" tIns="0" rIns="0" bIns="0" rtlCol="0"/>
          <a:lstStyle/>
          <a:p>
            <a:pPr lvl="1">
              <a:buClr>
                <a:srgbClr val="FF0000"/>
              </a:buClr>
            </a:pPr>
            <a:r>
              <a:rPr lang="en-US" sz="2400" b="1" dirty="0">
                <a:solidFill>
                  <a:srgbClr val="FF0000"/>
                </a:solidFill>
                <a:latin typeface="Times New Roman" panose="02020603050405020304" pitchFamily="18" charset="0"/>
                <a:cs typeface="Times New Roman" panose="02020603050405020304" pitchFamily="18" charset="0"/>
              </a:rPr>
              <a:t> 3.  </a:t>
            </a:r>
            <a:r>
              <a:rPr lang="en-US" sz="2400" b="1" dirty="0">
                <a:latin typeface="Times New Roman" panose="02020603050405020304" pitchFamily="18" charset="0"/>
                <a:cs typeface="Times New Roman" panose="02020603050405020304" pitchFamily="18" charset="0"/>
              </a:rPr>
              <a:t>Digital Forensic </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H/W and S/W</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Incident Response</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Cyber Crime</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Cyber Law Enforcement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400427"/>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b="1" dirty="0">
                <a:latin typeface="Times New Roman" panose="02020603050405020304" pitchFamily="18" charset="0"/>
                <a:cs typeface="Times New Roman" panose="02020603050405020304" pitchFamily="18" charset="0"/>
              </a:rPr>
              <a:t>Areas of Information Security (4/8)</a:t>
            </a:r>
            <a:endParaRPr lang="en-GB" sz="4000" b="1" dirty="0">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7</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36673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1097280" y="1789612"/>
            <a:ext cx="10115203" cy="453281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251791" y="286603"/>
            <a:ext cx="11102009" cy="129254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spc="-5" dirty="0">
                <a:latin typeface="Times New Roman" panose="02020603050405020304" pitchFamily="18" charset="0"/>
                <a:cs typeface="Times New Roman" panose="02020603050405020304" pitchFamily="18" charset="0"/>
              </a:rPr>
              <a:t>INFORMATION</a:t>
            </a:r>
            <a:r>
              <a:rPr lang="en-GB" sz="4000" b="1" spc="-55" dirty="0">
                <a:latin typeface="Times New Roman" panose="02020603050405020304" pitchFamily="18" charset="0"/>
                <a:cs typeface="Times New Roman" panose="02020603050405020304" pitchFamily="18" charset="0"/>
              </a:rPr>
              <a:t> </a:t>
            </a:r>
            <a:r>
              <a:rPr lang="en-GB" sz="4000" b="1" spc="-5" dirty="0">
                <a:latin typeface="Times New Roman" panose="02020603050405020304" pitchFamily="18" charset="0"/>
                <a:cs typeface="Times New Roman" panose="02020603050405020304" pitchFamily="18" charset="0"/>
              </a:rPr>
              <a:t>SECURITY IS  CHALLENGING</a:t>
            </a:r>
            <a:endParaRPr lang="en-GB" sz="4000" b="1" dirty="0">
              <a:latin typeface="Times New Roman" panose="02020603050405020304" pitchFamily="18" charset="0"/>
              <a:cs typeface="Times New Roman" panose="02020603050405020304" pitchFamily="18" charset="0"/>
            </a:endParaRPr>
          </a:p>
        </p:txBody>
      </p:sp>
      <p:sp>
        <p:nvSpPr>
          <p:cNvPr id="10" name="object 9"/>
          <p:cNvSpPr txBox="1"/>
          <p:nvPr/>
        </p:nvSpPr>
        <p:spPr>
          <a:xfrm>
            <a:off x="1486329" y="1866339"/>
            <a:ext cx="4114800" cy="4278544"/>
          </a:xfrm>
          <a:prstGeom prst="rect">
            <a:avLst/>
          </a:prstGeom>
        </p:spPr>
        <p:txBody>
          <a:bodyPr vert="horz" wrap="square" lIns="0" tIns="12700" rIns="0" bIns="0" rtlCol="0">
            <a:spAutoFit/>
          </a:bodyPr>
          <a:lstStyle/>
          <a:p>
            <a:pPr marL="297815" indent="-285750">
              <a:spcBef>
                <a:spcPts val="100"/>
              </a:spcBef>
              <a:buClr>
                <a:srgbClr val="FF0000"/>
              </a:buClr>
              <a:buFont typeface="Wingdings" panose="05000000000000000000" pitchFamily="2" charset="2"/>
              <a:buChar char="Ø"/>
              <a:tabLst>
                <a:tab pos="241300" algn="l"/>
                <a:tab pos="241935" algn="l"/>
              </a:tabLst>
            </a:pPr>
            <a:r>
              <a:rPr sz="2000" b="1" spc="-5" dirty="0">
                <a:latin typeface="Times New Roman" panose="02020603050405020304" pitchFamily="18" charset="0"/>
                <a:cs typeface="Times New Roman" panose="02020603050405020304" pitchFamily="18" charset="0"/>
              </a:rPr>
              <a:t>Security </a:t>
            </a:r>
            <a:r>
              <a:rPr sz="2000" b="1" spc="10" dirty="0">
                <a:latin typeface="Times New Roman" panose="02020603050405020304" pitchFamily="18" charset="0"/>
                <a:cs typeface="Times New Roman" panose="02020603050405020304" pitchFamily="18" charset="0"/>
              </a:rPr>
              <a:t>is </a:t>
            </a:r>
            <a:r>
              <a:rPr sz="2000" b="1" spc="-5" dirty="0">
                <a:latin typeface="Times New Roman" panose="02020603050405020304" pitchFamily="18" charset="0"/>
                <a:cs typeface="Times New Roman" panose="02020603050405020304" pitchFamily="18" charset="0"/>
              </a:rPr>
              <a:t>not</a:t>
            </a:r>
            <a:r>
              <a:rPr sz="2000" b="1" spc="-35" dirty="0">
                <a:latin typeface="Times New Roman" panose="02020603050405020304" pitchFamily="18" charset="0"/>
                <a:cs typeface="Times New Roman" panose="02020603050405020304" pitchFamily="18" charset="0"/>
              </a:rPr>
              <a:t> </a:t>
            </a:r>
            <a:r>
              <a:rPr sz="2000" b="1" dirty="0">
                <a:latin typeface="Times New Roman" panose="02020603050405020304" pitchFamily="18" charset="0"/>
                <a:cs typeface="Times New Roman" panose="02020603050405020304" pitchFamily="18" charset="0"/>
              </a:rPr>
              <a:t>simple</a:t>
            </a:r>
            <a:endParaRPr lang="en-US" sz="2000" b="1" dirty="0">
              <a:latin typeface="Times New Roman" panose="02020603050405020304" pitchFamily="18" charset="0"/>
              <a:cs typeface="Times New Roman" panose="02020603050405020304" pitchFamily="18" charset="0"/>
            </a:endParaRPr>
          </a:p>
          <a:p>
            <a:pPr marL="297815" indent="-285750">
              <a:spcBef>
                <a:spcPts val="100"/>
              </a:spcBef>
              <a:buClr>
                <a:srgbClr val="FF0000"/>
              </a:buClr>
              <a:buFont typeface="Wingdings" panose="05000000000000000000" pitchFamily="2" charset="2"/>
              <a:buChar char="Ø"/>
              <a:tabLst>
                <a:tab pos="241300" algn="l"/>
                <a:tab pos="241935" algn="l"/>
              </a:tabLst>
            </a:pPr>
            <a:endParaRPr sz="2000" b="1" dirty="0">
              <a:latin typeface="Times New Roman" panose="02020603050405020304" pitchFamily="18" charset="0"/>
              <a:cs typeface="Times New Roman" panose="02020603050405020304" pitchFamily="18" charset="0"/>
            </a:endParaRPr>
          </a:p>
          <a:p>
            <a:pPr marL="297815" marR="162560" indent="-285750">
              <a:lnSpc>
                <a:spcPct val="80000"/>
              </a:lnSpc>
              <a:buClr>
                <a:srgbClr val="FF0000"/>
              </a:buClr>
              <a:buFont typeface="Wingdings" panose="05000000000000000000" pitchFamily="2" charset="2"/>
              <a:buChar char="Ø"/>
              <a:tabLst>
                <a:tab pos="241300" algn="l"/>
                <a:tab pos="241935" algn="l"/>
              </a:tabLst>
            </a:pPr>
            <a:r>
              <a:rPr sz="2000" b="1" spc="-5" dirty="0">
                <a:latin typeface="Times New Roman" panose="02020603050405020304" pitchFamily="18" charset="0"/>
                <a:cs typeface="Times New Roman" panose="02020603050405020304" pitchFamily="18" charset="0"/>
              </a:rPr>
              <a:t>Potential </a:t>
            </a:r>
            <a:r>
              <a:rPr sz="2000" b="1" spc="-10" dirty="0">
                <a:latin typeface="Times New Roman" panose="02020603050405020304" pitchFamily="18" charset="0"/>
                <a:cs typeface="Times New Roman" panose="02020603050405020304" pitchFamily="18" charset="0"/>
              </a:rPr>
              <a:t>attacks </a:t>
            </a:r>
            <a:r>
              <a:rPr sz="2000" b="1" spc="-5" dirty="0">
                <a:latin typeface="Times New Roman" panose="02020603050405020304" pitchFamily="18" charset="0"/>
                <a:cs typeface="Times New Roman" panose="02020603050405020304" pitchFamily="18" charset="0"/>
              </a:rPr>
              <a:t>on </a:t>
            </a:r>
            <a:r>
              <a:rPr sz="2000" b="1" spc="-10" dirty="0">
                <a:latin typeface="Times New Roman" panose="02020603050405020304" pitchFamily="18" charset="0"/>
                <a:cs typeface="Times New Roman" panose="02020603050405020304" pitchFamily="18" charset="0"/>
              </a:rPr>
              <a:t>the  </a:t>
            </a:r>
            <a:r>
              <a:rPr sz="2000" b="1" spc="-5" dirty="0">
                <a:latin typeface="Times New Roman" panose="02020603050405020304" pitchFamily="18" charset="0"/>
                <a:cs typeface="Times New Roman" panose="02020603050405020304" pitchFamily="18" charset="0"/>
              </a:rPr>
              <a:t>security features need </a:t>
            </a:r>
            <a:r>
              <a:rPr sz="2000" b="1" spc="-10" dirty="0">
                <a:latin typeface="Times New Roman" panose="02020603050405020304" pitchFamily="18" charset="0"/>
                <a:cs typeface="Times New Roman" panose="02020603050405020304" pitchFamily="18" charset="0"/>
              </a:rPr>
              <a:t>to  </a:t>
            </a:r>
            <a:r>
              <a:rPr sz="2000" b="1" spc="-5" dirty="0">
                <a:latin typeface="Times New Roman" panose="02020603050405020304" pitchFamily="18" charset="0"/>
                <a:cs typeface="Times New Roman" panose="02020603050405020304" pitchFamily="18" charset="0"/>
              </a:rPr>
              <a:t>be</a:t>
            </a:r>
            <a:r>
              <a:rPr sz="2000" b="1" spc="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considered</a:t>
            </a:r>
            <a:endParaRPr lang="en-US" sz="2000" b="1" spc="-5" dirty="0">
              <a:latin typeface="Times New Roman" panose="02020603050405020304" pitchFamily="18" charset="0"/>
              <a:cs typeface="Times New Roman" panose="02020603050405020304" pitchFamily="18" charset="0"/>
            </a:endParaRPr>
          </a:p>
          <a:p>
            <a:pPr marL="297815" marR="162560" indent="-285750">
              <a:lnSpc>
                <a:spcPct val="80000"/>
              </a:lnSpc>
              <a:buClr>
                <a:srgbClr val="FF0000"/>
              </a:buClr>
              <a:buFont typeface="Wingdings" panose="05000000000000000000" pitchFamily="2" charset="2"/>
              <a:buChar char="Ø"/>
              <a:tabLst>
                <a:tab pos="241300" algn="l"/>
                <a:tab pos="241935" algn="l"/>
              </a:tabLst>
            </a:pPr>
            <a:endParaRPr sz="2000" b="1" dirty="0">
              <a:latin typeface="Times New Roman" panose="02020603050405020304" pitchFamily="18" charset="0"/>
              <a:cs typeface="Times New Roman" panose="02020603050405020304" pitchFamily="18" charset="0"/>
            </a:endParaRPr>
          </a:p>
          <a:p>
            <a:pPr marL="297815" marR="5080" indent="-285750">
              <a:lnSpc>
                <a:spcPct val="80000"/>
              </a:lnSpc>
              <a:buClr>
                <a:srgbClr val="FF0000"/>
              </a:buClr>
              <a:buFont typeface="Wingdings" panose="05000000000000000000" pitchFamily="2" charset="2"/>
              <a:buChar char="Ø"/>
              <a:tabLst>
                <a:tab pos="241300" algn="l"/>
                <a:tab pos="241935" algn="l"/>
              </a:tabLst>
            </a:pPr>
            <a:r>
              <a:rPr sz="2000" b="1" spc="-5" dirty="0">
                <a:latin typeface="Times New Roman" panose="02020603050405020304" pitchFamily="18" charset="0"/>
                <a:cs typeface="Times New Roman" panose="02020603050405020304" pitchFamily="18" charset="0"/>
              </a:rPr>
              <a:t>Procedures used </a:t>
            </a:r>
            <a:r>
              <a:rPr sz="2000" b="1" spc="-10" dirty="0">
                <a:latin typeface="Times New Roman" panose="02020603050405020304" pitchFamily="18" charset="0"/>
                <a:cs typeface="Times New Roman" panose="02020603050405020304" pitchFamily="18" charset="0"/>
              </a:rPr>
              <a:t>to  </a:t>
            </a:r>
            <a:r>
              <a:rPr sz="2000" b="1" dirty="0">
                <a:latin typeface="Times New Roman" panose="02020603050405020304" pitchFamily="18" charset="0"/>
                <a:cs typeface="Times New Roman" panose="02020603050405020304" pitchFamily="18" charset="0"/>
              </a:rPr>
              <a:t>provide </a:t>
            </a:r>
            <a:r>
              <a:rPr sz="2000" b="1" spc="-5" dirty="0">
                <a:latin typeface="Times New Roman" panose="02020603050405020304" pitchFamily="18" charset="0"/>
                <a:cs typeface="Times New Roman" panose="02020603050405020304" pitchFamily="18" charset="0"/>
              </a:rPr>
              <a:t>particular </a:t>
            </a:r>
            <a:r>
              <a:rPr sz="2000" b="1" dirty="0">
                <a:latin typeface="Times New Roman" panose="02020603050405020304" pitchFamily="18" charset="0"/>
                <a:cs typeface="Times New Roman" panose="02020603050405020304" pitchFamily="18" charset="0"/>
              </a:rPr>
              <a:t>services  </a:t>
            </a:r>
            <a:r>
              <a:rPr sz="2000" b="1" spc="-5" dirty="0">
                <a:latin typeface="Times New Roman" panose="02020603050405020304" pitchFamily="18" charset="0"/>
                <a:cs typeface="Times New Roman" panose="02020603050405020304" pitchFamily="18" charset="0"/>
              </a:rPr>
              <a:t>are often</a:t>
            </a:r>
            <a:r>
              <a:rPr sz="2000" b="1" spc="-35" dirty="0">
                <a:latin typeface="Times New Roman" panose="02020603050405020304" pitchFamily="18" charset="0"/>
                <a:cs typeface="Times New Roman" panose="02020603050405020304" pitchFamily="18" charset="0"/>
              </a:rPr>
              <a:t> </a:t>
            </a:r>
            <a:r>
              <a:rPr sz="2000" b="1" dirty="0">
                <a:latin typeface="Times New Roman" panose="02020603050405020304" pitchFamily="18" charset="0"/>
                <a:cs typeface="Times New Roman" panose="02020603050405020304" pitchFamily="18" charset="0"/>
              </a:rPr>
              <a:t>counter-intuitive</a:t>
            </a:r>
            <a:endParaRPr lang="en-US" sz="2000" b="1" dirty="0">
              <a:latin typeface="Times New Roman" panose="02020603050405020304" pitchFamily="18" charset="0"/>
              <a:cs typeface="Times New Roman" panose="02020603050405020304" pitchFamily="18" charset="0"/>
            </a:endParaRPr>
          </a:p>
          <a:p>
            <a:pPr marL="297815" marR="5080" indent="-285750">
              <a:lnSpc>
                <a:spcPct val="80000"/>
              </a:lnSpc>
              <a:buClr>
                <a:srgbClr val="FF0000"/>
              </a:buClr>
              <a:buFont typeface="Wingdings" panose="05000000000000000000" pitchFamily="2" charset="2"/>
              <a:buChar char="Ø"/>
              <a:tabLst>
                <a:tab pos="241300" algn="l"/>
                <a:tab pos="241935" algn="l"/>
              </a:tabLst>
            </a:pPr>
            <a:endParaRPr sz="2000" b="1" dirty="0">
              <a:latin typeface="Times New Roman" panose="02020603050405020304" pitchFamily="18" charset="0"/>
              <a:cs typeface="Times New Roman" panose="02020603050405020304" pitchFamily="18" charset="0"/>
            </a:endParaRPr>
          </a:p>
          <a:p>
            <a:pPr marL="297815" marR="212090" indent="-285750">
              <a:lnSpc>
                <a:spcPct val="80000"/>
              </a:lnSpc>
              <a:buClr>
                <a:srgbClr val="FF0000"/>
              </a:buClr>
              <a:buFont typeface="Wingdings" panose="05000000000000000000" pitchFamily="2" charset="2"/>
              <a:buChar char="Ø"/>
              <a:tabLst>
                <a:tab pos="241935" algn="l"/>
              </a:tabLst>
            </a:pPr>
            <a:r>
              <a:rPr sz="2000" b="1" spc="10" dirty="0">
                <a:latin typeface="Times New Roman" panose="02020603050405020304" pitchFamily="18" charset="0"/>
                <a:cs typeface="Times New Roman" panose="02020603050405020304" pitchFamily="18" charset="0"/>
              </a:rPr>
              <a:t>It is </a:t>
            </a:r>
            <a:r>
              <a:rPr sz="2000" b="1" spc="-5" dirty="0">
                <a:latin typeface="Times New Roman" panose="02020603050405020304" pitchFamily="18" charset="0"/>
                <a:cs typeface="Times New Roman" panose="02020603050405020304" pitchFamily="18" charset="0"/>
              </a:rPr>
              <a:t>necessary </a:t>
            </a:r>
            <a:r>
              <a:rPr sz="2000" b="1" spc="-10" dirty="0">
                <a:latin typeface="Times New Roman" panose="02020603050405020304" pitchFamily="18" charset="0"/>
                <a:cs typeface="Times New Roman" panose="02020603050405020304" pitchFamily="18" charset="0"/>
              </a:rPr>
              <a:t>to </a:t>
            </a:r>
            <a:r>
              <a:rPr sz="2000" b="1" spc="-5" dirty="0">
                <a:latin typeface="Times New Roman" panose="02020603050405020304" pitchFamily="18" charset="0"/>
                <a:cs typeface="Times New Roman" panose="02020603050405020304" pitchFamily="18" charset="0"/>
              </a:rPr>
              <a:t>decide  </a:t>
            </a:r>
            <a:r>
              <a:rPr sz="2000" b="1" spc="-10" dirty="0">
                <a:latin typeface="Times New Roman" panose="02020603050405020304" pitchFamily="18" charset="0"/>
                <a:cs typeface="Times New Roman" panose="02020603050405020304" pitchFamily="18" charset="0"/>
              </a:rPr>
              <a:t>where to </a:t>
            </a:r>
            <a:r>
              <a:rPr sz="2000" b="1" dirty="0">
                <a:latin typeface="Times New Roman" panose="02020603050405020304" pitchFamily="18" charset="0"/>
                <a:cs typeface="Times New Roman" panose="02020603050405020304" pitchFamily="18" charset="0"/>
              </a:rPr>
              <a:t>use </a:t>
            </a:r>
            <a:r>
              <a:rPr sz="2000" b="1" spc="-10" dirty="0">
                <a:latin typeface="Times New Roman" panose="02020603050405020304" pitchFamily="18" charset="0"/>
                <a:cs typeface="Times New Roman" panose="02020603050405020304" pitchFamily="18" charset="0"/>
              </a:rPr>
              <a:t>the </a:t>
            </a:r>
            <a:r>
              <a:rPr sz="2000" b="1" dirty="0">
                <a:latin typeface="Times New Roman" panose="02020603050405020304" pitchFamily="18" charset="0"/>
                <a:cs typeface="Times New Roman" panose="02020603050405020304" pitchFamily="18" charset="0"/>
              </a:rPr>
              <a:t>various  </a:t>
            </a:r>
            <a:r>
              <a:rPr sz="2000" b="1" spc="-5" dirty="0">
                <a:latin typeface="Times New Roman" panose="02020603050405020304" pitchFamily="18" charset="0"/>
                <a:cs typeface="Times New Roman" panose="02020603050405020304" pitchFamily="18" charset="0"/>
              </a:rPr>
              <a:t>security</a:t>
            </a:r>
            <a:r>
              <a:rPr sz="2000" b="1" spc="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mechanisms</a:t>
            </a:r>
            <a:endParaRPr lang="en-US" sz="2000" b="1" spc="-5" dirty="0">
              <a:latin typeface="Times New Roman" panose="02020603050405020304" pitchFamily="18" charset="0"/>
              <a:cs typeface="Times New Roman" panose="02020603050405020304" pitchFamily="18" charset="0"/>
            </a:endParaRPr>
          </a:p>
          <a:p>
            <a:pPr marL="297815" marR="212090" indent="-285750">
              <a:lnSpc>
                <a:spcPct val="80000"/>
              </a:lnSpc>
              <a:buClr>
                <a:srgbClr val="FF0000"/>
              </a:buClr>
              <a:buFont typeface="Wingdings" panose="05000000000000000000" pitchFamily="2" charset="2"/>
              <a:buChar char="Ø"/>
              <a:tabLst>
                <a:tab pos="241935" algn="l"/>
              </a:tabLst>
            </a:pPr>
            <a:endParaRPr sz="2000" b="1" dirty="0">
              <a:latin typeface="Times New Roman" panose="02020603050405020304" pitchFamily="18" charset="0"/>
              <a:cs typeface="Times New Roman" panose="02020603050405020304" pitchFamily="18" charset="0"/>
            </a:endParaRPr>
          </a:p>
          <a:p>
            <a:pPr marL="297815" indent="-285750">
              <a:lnSpc>
                <a:spcPts val="1945"/>
              </a:lnSpc>
              <a:spcBef>
                <a:spcPts val="5"/>
              </a:spcBef>
              <a:buClr>
                <a:srgbClr val="FF0000"/>
              </a:buClr>
              <a:buFont typeface="Wingdings" panose="05000000000000000000" pitchFamily="2" charset="2"/>
              <a:buChar char="Ø"/>
              <a:tabLst>
                <a:tab pos="241300" algn="l"/>
                <a:tab pos="241935" algn="l"/>
              </a:tabLst>
            </a:pPr>
            <a:r>
              <a:rPr sz="2000" b="1" dirty="0">
                <a:latin typeface="Times New Roman" panose="02020603050405020304" pitchFamily="18" charset="0"/>
                <a:cs typeface="Times New Roman" panose="02020603050405020304" pitchFamily="18" charset="0"/>
              </a:rPr>
              <a:t>Requires</a:t>
            </a:r>
            <a:r>
              <a:rPr sz="2000" b="1" spc="-1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constant</a:t>
            </a:r>
            <a:r>
              <a:rPr lang="en-US" sz="2000" b="1" dirty="0">
                <a:latin typeface="Times New Roman" panose="02020603050405020304" pitchFamily="18" charset="0"/>
                <a:cs typeface="Times New Roman" panose="02020603050405020304" pitchFamily="18" charset="0"/>
              </a:rPr>
              <a:t> </a:t>
            </a:r>
            <a:r>
              <a:rPr sz="2000" b="1" dirty="0">
                <a:latin typeface="Times New Roman" panose="02020603050405020304" pitchFamily="18" charset="0"/>
                <a:cs typeface="Times New Roman" panose="02020603050405020304" pitchFamily="18" charset="0"/>
              </a:rPr>
              <a:t>monitoring</a:t>
            </a:r>
            <a:endParaRPr lang="en-US" sz="2000" b="1" dirty="0">
              <a:latin typeface="Times New Roman" panose="02020603050405020304" pitchFamily="18" charset="0"/>
              <a:cs typeface="Times New Roman" panose="02020603050405020304" pitchFamily="18" charset="0"/>
            </a:endParaRPr>
          </a:p>
          <a:p>
            <a:pPr marL="527050" indent="-285750">
              <a:lnSpc>
                <a:spcPts val="1945"/>
              </a:lnSpc>
              <a:buClr>
                <a:srgbClr val="FF0000"/>
              </a:buClr>
              <a:buFont typeface="Wingdings" panose="05000000000000000000" pitchFamily="2" charset="2"/>
              <a:buChar char="Ø"/>
            </a:pPr>
            <a:endParaRPr sz="2000" b="1" dirty="0">
              <a:latin typeface="Times New Roman" panose="02020603050405020304" pitchFamily="18" charset="0"/>
              <a:cs typeface="Times New Roman" panose="02020603050405020304" pitchFamily="18" charset="0"/>
            </a:endParaRPr>
          </a:p>
          <a:p>
            <a:pPr marL="297815" marR="1324610" indent="-285750">
              <a:lnSpc>
                <a:spcPts val="1730"/>
              </a:lnSpc>
              <a:buClr>
                <a:srgbClr val="FF0000"/>
              </a:buClr>
              <a:buFont typeface="Wingdings" panose="05000000000000000000" pitchFamily="2" charset="2"/>
              <a:buChar char="Ø"/>
              <a:tabLst>
                <a:tab pos="241300" algn="l"/>
                <a:tab pos="241935" algn="l"/>
              </a:tabLst>
            </a:pPr>
            <a:r>
              <a:rPr sz="2000" b="1" spc="10" dirty="0">
                <a:latin typeface="Times New Roman" panose="02020603050405020304" pitchFamily="18" charset="0"/>
                <a:cs typeface="Times New Roman" panose="02020603050405020304" pitchFamily="18" charset="0"/>
              </a:rPr>
              <a:t>Is </a:t>
            </a:r>
            <a:r>
              <a:rPr sz="2000" b="1" spc="-10" dirty="0">
                <a:latin typeface="Times New Roman" panose="02020603050405020304" pitchFamily="18" charset="0"/>
                <a:cs typeface="Times New Roman" panose="02020603050405020304" pitchFamily="18" charset="0"/>
              </a:rPr>
              <a:t>too </a:t>
            </a:r>
            <a:r>
              <a:rPr sz="2000" b="1" spc="-5" dirty="0">
                <a:latin typeface="Times New Roman" panose="02020603050405020304" pitchFamily="18" charset="0"/>
                <a:cs typeface="Times New Roman" panose="02020603050405020304" pitchFamily="18" charset="0"/>
              </a:rPr>
              <a:t>often</a:t>
            </a:r>
            <a:r>
              <a:rPr sz="2000" b="1" spc="-6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an</a:t>
            </a:r>
            <a:r>
              <a:rPr lang="en-US" sz="2000" b="1" spc="-5" dirty="0">
                <a:latin typeface="Times New Roman" panose="02020603050405020304" pitchFamily="18" charset="0"/>
                <a:cs typeface="Times New Roman" panose="02020603050405020304" pitchFamily="18" charset="0"/>
              </a:rPr>
              <a:t> aftert</a:t>
            </a:r>
            <a:r>
              <a:rPr sz="2000" b="1" spc="-5" dirty="0">
                <a:latin typeface="Times New Roman" panose="02020603050405020304" pitchFamily="18" charset="0"/>
                <a:cs typeface="Times New Roman" panose="02020603050405020304" pitchFamily="18" charset="0"/>
              </a:rPr>
              <a:t>hought</a:t>
            </a:r>
            <a:endParaRPr sz="2000" b="1" dirty="0">
              <a:latin typeface="Times New Roman" panose="02020603050405020304" pitchFamily="18" charset="0"/>
              <a:cs typeface="Times New Roman" panose="02020603050405020304" pitchFamily="18" charset="0"/>
            </a:endParaRPr>
          </a:p>
        </p:txBody>
      </p:sp>
      <p:sp>
        <p:nvSpPr>
          <p:cNvPr id="11" name="object 10"/>
          <p:cNvSpPr txBox="1"/>
          <p:nvPr/>
        </p:nvSpPr>
        <p:spPr>
          <a:xfrm>
            <a:off x="6608916" y="1866339"/>
            <a:ext cx="3800146" cy="3826047"/>
          </a:xfrm>
          <a:prstGeom prst="rect">
            <a:avLst/>
          </a:prstGeom>
        </p:spPr>
        <p:txBody>
          <a:bodyPr vert="horz" wrap="square" lIns="0" tIns="67945" rIns="0" bIns="0" rtlCol="0">
            <a:spAutoFit/>
          </a:bodyPr>
          <a:lstStyle/>
          <a:p>
            <a:pPr marL="355600" marR="5080" indent="-342900">
              <a:lnSpc>
                <a:spcPct val="80000"/>
              </a:lnSpc>
              <a:spcBef>
                <a:spcPts val="535"/>
              </a:spcBef>
              <a:buClr>
                <a:srgbClr val="FF0000"/>
              </a:buClr>
              <a:buFont typeface="Wingdings" panose="05000000000000000000" pitchFamily="2" charset="2"/>
              <a:buChar char="Ø"/>
              <a:tabLst>
                <a:tab pos="240665" algn="l"/>
                <a:tab pos="241300" algn="l"/>
              </a:tabLst>
            </a:pPr>
            <a:r>
              <a:rPr sz="2000" b="1" spc="-5" dirty="0">
                <a:latin typeface="Times New Roman" panose="02020603050405020304" pitchFamily="18" charset="0"/>
                <a:cs typeface="Times New Roman" panose="02020603050405020304" pitchFamily="18" charset="0"/>
              </a:rPr>
              <a:t>Security mechanisms </a:t>
            </a:r>
            <a:r>
              <a:rPr sz="2000" b="1" dirty="0">
                <a:latin typeface="Times New Roman" panose="02020603050405020304" pitchFamily="18" charset="0"/>
                <a:cs typeface="Times New Roman" panose="02020603050405020304" pitchFamily="18" charset="0"/>
              </a:rPr>
              <a:t>typically involve </a:t>
            </a:r>
            <a:r>
              <a:rPr sz="2000" b="1" spc="-5" dirty="0">
                <a:latin typeface="Times New Roman" panose="02020603050405020304" pitchFamily="18" charset="0"/>
                <a:cs typeface="Times New Roman" panose="02020603050405020304" pitchFamily="18" charset="0"/>
              </a:rPr>
              <a:t>more</a:t>
            </a:r>
            <a:r>
              <a:rPr sz="2000" b="1" spc="-100" dirty="0">
                <a:latin typeface="Times New Roman" panose="02020603050405020304" pitchFamily="18" charset="0"/>
                <a:cs typeface="Times New Roman" panose="02020603050405020304" pitchFamily="18" charset="0"/>
              </a:rPr>
              <a:t> </a:t>
            </a:r>
            <a:r>
              <a:rPr sz="2000" b="1" spc="-10" dirty="0">
                <a:latin typeface="Times New Roman" panose="02020603050405020304" pitchFamily="18" charset="0"/>
                <a:cs typeface="Times New Roman" panose="02020603050405020304" pitchFamily="18" charset="0"/>
              </a:rPr>
              <a:t>than  </a:t>
            </a:r>
            <a:r>
              <a:rPr sz="2000" b="1" dirty="0">
                <a:latin typeface="Times New Roman" panose="02020603050405020304" pitchFamily="18" charset="0"/>
                <a:cs typeface="Times New Roman" panose="02020603050405020304" pitchFamily="18" charset="0"/>
              </a:rPr>
              <a:t>a </a:t>
            </a:r>
            <a:r>
              <a:rPr sz="2000" b="1" spc="-5" dirty="0">
                <a:latin typeface="Times New Roman" panose="02020603050405020304" pitchFamily="18" charset="0"/>
                <a:cs typeface="Times New Roman" panose="02020603050405020304" pitchFamily="18" charset="0"/>
              </a:rPr>
              <a:t>particular algorithm or  </a:t>
            </a:r>
            <a:r>
              <a:rPr sz="2000" b="1" spc="-10" dirty="0">
                <a:latin typeface="Times New Roman" panose="02020603050405020304" pitchFamily="18" charset="0"/>
                <a:cs typeface="Times New Roman" panose="02020603050405020304" pitchFamily="18" charset="0"/>
              </a:rPr>
              <a:t>protocol</a:t>
            </a:r>
            <a:endParaRPr lang="en-US" sz="2000" b="1" spc="-10" dirty="0">
              <a:latin typeface="Times New Roman" panose="02020603050405020304" pitchFamily="18" charset="0"/>
              <a:cs typeface="Times New Roman" panose="02020603050405020304" pitchFamily="18" charset="0"/>
            </a:endParaRPr>
          </a:p>
          <a:p>
            <a:pPr marL="355600" marR="5080" indent="-342900">
              <a:lnSpc>
                <a:spcPct val="80000"/>
              </a:lnSpc>
              <a:spcBef>
                <a:spcPts val="535"/>
              </a:spcBef>
              <a:buClr>
                <a:srgbClr val="FF0000"/>
              </a:buClr>
              <a:buFont typeface="Wingdings" panose="05000000000000000000" pitchFamily="2" charset="2"/>
              <a:buChar char="Ø"/>
              <a:tabLst>
                <a:tab pos="240665" algn="l"/>
                <a:tab pos="241300" algn="l"/>
              </a:tabLst>
            </a:pPr>
            <a:endParaRPr sz="2000" b="1" dirty="0">
              <a:latin typeface="Times New Roman" panose="02020603050405020304" pitchFamily="18" charset="0"/>
              <a:cs typeface="Times New Roman" panose="02020603050405020304" pitchFamily="18" charset="0"/>
            </a:endParaRPr>
          </a:p>
          <a:p>
            <a:pPr marL="355600" marR="282575" indent="-342900">
              <a:lnSpc>
                <a:spcPct val="80000"/>
              </a:lnSpc>
              <a:buClr>
                <a:srgbClr val="FF0000"/>
              </a:buClr>
              <a:buFont typeface="Wingdings" panose="05000000000000000000" pitchFamily="2" charset="2"/>
              <a:buChar char="Ø"/>
              <a:tabLst>
                <a:tab pos="240665" algn="l"/>
                <a:tab pos="241300" algn="l"/>
              </a:tabLst>
            </a:pPr>
            <a:r>
              <a:rPr sz="2000" b="1" spc="-5" dirty="0">
                <a:latin typeface="Times New Roman" panose="02020603050405020304" pitchFamily="18" charset="0"/>
                <a:cs typeface="Times New Roman" panose="02020603050405020304" pitchFamily="18" charset="0"/>
              </a:rPr>
              <a:t>Security </a:t>
            </a:r>
            <a:r>
              <a:rPr sz="2000" b="1" spc="10" dirty="0">
                <a:latin typeface="Times New Roman" panose="02020603050405020304" pitchFamily="18" charset="0"/>
                <a:cs typeface="Times New Roman" panose="02020603050405020304" pitchFamily="18" charset="0"/>
              </a:rPr>
              <a:t>is </a:t>
            </a:r>
            <a:r>
              <a:rPr sz="2000" b="1" spc="-5" dirty="0">
                <a:latin typeface="Times New Roman" panose="02020603050405020304" pitchFamily="18" charset="0"/>
                <a:cs typeface="Times New Roman" panose="02020603050405020304" pitchFamily="18" charset="0"/>
              </a:rPr>
              <a:t>essentially </a:t>
            </a:r>
            <a:r>
              <a:rPr sz="2000" b="1" dirty="0">
                <a:latin typeface="Times New Roman" panose="02020603050405020304" pitchFamily="18" charset="0"/>
                <a:cs typeface="Times New Roman" panose="02020603050405020304" pitchFamily="18" charset="0"/>
              </a:rPr>
              <a:t>a  </a:t>
            </a:r>
            <a:r>
              <a:rPr sz="2000" b="1" spc="-10" dirty="0">
                <a:latin typeface="Times New Roman" panose="02020603050405020304" pitchFamily="18" charset="0"/>
                <a:cs typeface="Times New Roman" panose="02020603050405020304" pitchFamily="18" charset="0"/>
              </a:rPr>
              <a:t>battle </a:t>
            </a:r>
            <a:r>
              <a:rPr sz="2000" b="1" spc="-5" dirty="0">
                <a:latin typeface="Times New Roman" panose="02020603050405020304" pitchFamily="18" charset="0"/>
                <a:cs typeface="Times New Roman" panose="02020603050405020304" pitchFamily="18" charset="0"/>
              </a:rPr>
              <a:t>of </a:t>
            </a:r>
            <a:r>
              <a:rPr sz="2000" b="1" spc="-10" dirty="0">
                <a:latin typeface="Times New Roman" panose="02020603050405020304" pitchFamily="18" charset="0"/>
                <a:cs typeface="Times New Roman" panose="02020603050405020304" pitchFamily="18" charset="0"/>
              </a:rPr>
              <a:t>wits between </a:t>
            </a:r>
            <a:r>
              <a:rPr sz="2000" b="1" dirty="0">
                <a:latin typeface="Times New Roman" panose="02020603050405020304" pitchFamily="18" charset="0"/>
                <a:cs typeface="Times New Roman" panose="02020603050405020304" pitchFamily="18" charset="0"/>
              </a:rPr>
              <a:t>a  </a:t>
            </a:r>
            <a:r>
              <a:rPr sz="2000" b="1" spc="-10" dirty="0">
                <a:latin typeface="Times New Roman" panose="02020603050405020304" pitchFamily="18" charset="0"/>
                <a:cs typeface="Times New Roman" panose="02020603050405020304" pitchFamily="18" charset="0"/>
              </a:rPr>
              <a:t>perpetrator and the </a:t>
            </a:r>
            <a:r>
              <a:rPr sz="2000" b="1" spc="-5" dirty="0">
                <a:latin typeface="Times New Roman" panose="02020603050405020304" pitchFamily="18" charset="0"/>
                <a:cs typeface="Times New Roman" panose="02020603050405020304" pitchFamily="18" charset="0"/>
              </a:rPr>
              <a:t>designer</a:t>
            </a:r>
            <a:endParaRPr lang="en-US" sz="2000" b="1" spc="-5" dirty="0">
              <a:latin typeface="Times New Roman" panose="02020603050405020304" pitchFamily="18" charset="0"/>
              <a:cs typeface="Times New Roman" panose="02020603050405020304" pitchFamily="18" charset="0"/>
            </a:endParaRPr>
          </a:p>
          <a:p>
            <a:pPr marL="355600" marR="282575" indent="-342900">
              <a:lnSpc>
                <a:spcPct val="80000"/>
              </a:lnSpc>
              <a:buClr>
                <a:srgbClr val="FF0000"/>
              </a:buClr>
              <a:buFont typeface="Wingdings" panose="05000000000000000000" pitchFamily="2" charset="2"/>
              <a:buChar char="Ø"/>
              <a:tabLst>
                <a:tab pos="240665" algn="l"/>
                <a:tab pos="241300" algn="l"/>
              </a:tabLst>
            </a:pPr>
            <a:endParaRPr sz="2000" b="1" dirty="0">
              <a:latin typeface="Times New Roman" panose="02020603050405020304" pitchFamily="18" charset="0"/>
              <a:cs typeface="Times New Roman" panose="02020603050405020304" pitchFamily="18" charset="0"/>
            </a:endParaRPr>
          </a:p>
          <a:p>
            <a:pPr marL="355600" marR="165100" indent="-342900">
              <a:lnSpc>
                <a:spcPct val="80000"/>
              </a:lnSpc>
              <a:buClr>
                <a:srgbClr val="FF0000"/>
              </a:buClr>
              <a:buFont typeface="Wingdings" panose="05000000000000000000" pitchFamily="2" charset="2"/>
              <a:buChar char="Ø"/>
              <a:tabLst>
                <a:tab pos="240665" algn="l"/>
                <a:tab pos="241300" algn="l"/>
              </a:tabLst>
            </a:pPr>
            <a:r>
              <a:rPr sz="2000" b="1" spc="-5" dirty="0">
                <a:latin typeface="Times New Roman" panose="02020603050405020304" pitchFamily="18" charset="0"/>
                <a:cs typeface="Times New Roman" panose="02020603050405020304" pitchFamily="18" charset="0"/>
              </a:rPr>
              <a:t>Little benefit from security  investment </a:t>
            </a:r>
            <a:r>
              <a:rPr sz="2000" b="1" spc="10" dirty="0">
                <a:latin typeface="Times New Roman" panose="02020603050405020304" pitchFamily="18" charset="0"/>
                <a:cs typeface="Times New Roman" panose="02020603050405020304" pitchFamily="18" charset="0"/>
              </a:rPr>
              <a:t>is </a:t>
            </a:r>
            <a:r>
              <a:rPr sz="2000" b="1" dirty="0">
                <a:latin typeface="Times New Roman" panose="02020603050405020304" pitchFamily="18" charset="0"/>
                <a:cs typeface="Times New Roman" panose="02020603050405020304" pitchFamily="18" charset="0"/>
              </a:rPr>
              <a:t>perceived  </a:t>
            </a:r>
            <a:r>
              <a:rPr sz="2000" b="1" spc="-5" dirty="0">
                <a:latin typeface="Times New Roman" panose="02020603050405020304" pitchFamily="18" charset="0"/>
                <a:cs typeface="Times New Roman" panose="02020603050405020304" pitchFamily="18" charset="0"/>
              </a:rPr>
              <a:t>until </a:t>
            </a:r>
            <a:r>
              <a:rPr sz="2000" b="1" dirty="0">
                <a:latin typeface="Times New Roman" panose="02020603050405020304" pitchFamily="18" charset="0"/>
                <a:cs typeface="Times New Roman" panose="02020603050405020304" pitchFamily="18" charset="0"/>
              </a:rPr>
              <a:t>a </a:t>
            </a:r>
            <a:r>
              <a:rPr sz="2000" b="1" spc="-5" dirty="0">
                <a:latin typeface="Times New Roman" panose="02020603050405020304" pitchFamily="18" charset="0"/>
                <a:cs typeface="Times New Roman" panose="02020603050405020304" pitchFamily="18" charset="0"/>
              </a:rPr>
              <a:t>security </a:t>
            </a:r>
            <a:r>
              <a:rPr sz="2000" b="1" dirty="0">
                <a:latin typeface="Times New Roman" panose="02020603050405020304" pitchFamily="18" charset="0"/>
                <a:cs typeface="Times New Roman" panose="02020603050405020304" pitchFamily="18" charset="0"/>
              </a:rPr>
              <a:t>failure </a:t>
            </a:r>
            <a:r>
              <a:rPr sz="2000" b="1" spc="-5" dirty="0">
                <a:latin typeface="Times New Roman" panose="02020603050405020304" pitchFamily="18" charset="0"/>
                <a:cs typeface="Times New Roman" panose="02020603050405020304" pitchFamily="18" charset="0"/>
              </a:rPr>
              <a:t>occurs</a:t>
            </a:r>
            <a:endParaRPr lang="en-US" sz="2000" b="1" spc="-5" dirty="0">
              <a:latin typeface="Times New Roman" panose="02020603050405020304" pitchFamily="18" charset="0"/>
              <a:cs typeface="Times New Roman" panose="02020603050405020304" pitchFamily="18" charset="0"/>
            </a:endParaRPr>
          </a:p>
          <a:p>
            <a:pPr marL="355600" marR="165100" indent="-342900">
              <a:lnSpc>
                <a:spcPct val="80000"/>
              </a:lnSpc>
              <a:buClr>
                <a:srgbClr val="FF0000"/>
              </a:buClr>
              <a:buFont typeface="Wingdings" panose="05000000000000000000" pitchFamily="2" charset="2"/>
              <a:buChar char="Ø"/>
              <a:tabLst>
                <a:tab pos="240665" algn="l"/>
                <a:tab pos="241300" algn="l"/>
              </a:tabLst>
            </a:pPr>
            <a:endParaRPr sz="2000" b="1" dirty="0">
              <a:latin typeface="Times New Roman" panose="02020603050405020304" pitchFamily="18" charset="0"/>
              <a:cs typeface="Times New Roman" panose="02020603050405020304" pitchFamily="18" charset="0"/>
            </a:endParaRPr>
          </a:p>
          <a:p>
            <a:pPr marL="355600" marR="90170" indent="-342900">
              <a:lnSpc>
                <a:spcPct val="80000"/>
              </a:lnSpc>
              <a:buClr>
                <a:srgbClr val="FF0000"/>
              </a:buClr>
              <a:buFont typeface="Wingdings" panose="05000000000000000000" pitchFamily="2" charset="2"/>
              <a:buChar char="Ø"/>
              <a:tabLst>
                <a:tab pos="240665" algn="l"/>
                <a:tab pos="241300" algn="l"/>
              </a:tabLst>
            </a:pPr>
            <a:r>
              <a:rPr sz="2000" b="1" spc="-10" dirty="0">
                <a:latin typeface="Times New Roman" panose="02020603050405020304" pitchFamily="18" charset="0"/>
                <a:cs typeface="Times New Roman" panose="02020603050405020304" pitchFamily="18" charset="0"/>
              </a:rPr>
              <a:t>Strong </a:t>
            </a:r>
            <a:r>
              <a:rPr sz="2000" b="1" spc="-5" dirty="0">
                <a:latin typeface="Times New Roman" panose="02020603050405020304" pitchFamily="18" charset="0"/>
                <a:cs typeface="Times New Roman" panose="02020603050405020304" pitchFamily="18" charset="0"/>
              </a:rPr>
              <a:t>security </a:t>
            </a:r>
            <a:r>
              <a:rPr sz="2000" b="1" spc="10" dirty="0">
                <a:latin typeface="Times New Roman" panose="02020603050405020304" pitchFamily="18" charset="0"/>
                <a:cs typeface="Times New Roman" panose="02020603050405020304" pitchFamily="18" charset="0"/>
              </a:rPr>
              <a:t>is </a:t>
            </a:r>
            <a:r>
              <a:rPr sz="2000" b="1" spc="-10" dirty="0">
                <a:latin typeface="Times New Roman" panose="02020603050405020304" pitchFamily="18" charset="0"/>
                <a:cs typeface="Times New Roman" panose="02020603050405020304" pitchFamily="18" charset="0"/>
              </a:rPr>
              <a:t>often </a:t>
            </a:r>
            <a:r>
              <a:rPr sz="2000" b="1" spc="-5" dirty="0">
                <a:latin typeface="Times New Roman" panose="02020603050405020304" pitchFamily="18" charset="0"/>
                <a:cs typeface="Times New Roman" panose="02020603050405020304" pitchFamily="18" charset="0"/>
              </a:rPr>
              <a:t>viewed as an </a:t>
            </a:r>
            <a:r>
              <a:rPr sz="2000" b="1" dirty="0">
                <a:latin typeface="Times New Roman" panose="02020603050405020304" pitchFamily="18" charset="0"/>
                <a:cs typeface="Times New Roman" panose="02020603050405020304" pitchFamily="18" charset="0"/>
              </a:rPr>
              <a:t>impediment  </a:t>
            </a:r>
            <a:r>
              <a:rPr sz="2000" b="1" spc="-10" dirty="0">
                <a:latin typeface="Times New Roman" panose="02020603050405020304" pitchFamily="18" charset="0"/>
                <a:cs typeface="Times New Roman" panose="02020603050405020304" pitchFamily="18" charset="0"/>
              </a:rPr>
              <a:t>to </a:t>
            </a:r>
            <a:r>
              <a:rPr sz="2000" b="1" dirty="0">
                <a:latin typeface="Times New Roman" panose="02020603050405020304" pitchFamily="18" charset="0"/>
                <a:cs typeface="Times New Roman" panose="02020603050405020304" pitchFamily="18" charset="0"/>
              </a:rPr>
              <a:t>efficient </a:t>
            </a:r>
            <a:r>
              <a:rPr sz="2000" b="1" spc="-10" dirty="0">
                <a:latin typeface="Times New Roman" panose="02020603050405020304" pitchFamily="18" charset="0"/>
                <a:cs typeface="Times New Roman" panose="02020603050405020304" pitchFamily="18" charset="0"/>
              </a:rPr>
              <a:t>and </a:t>
            </a:r>
            <a:r>
              <a:rPr sz="2000" b="1" spc="-5" dirty="0">
                <a:latin typeface="Times New Roman" panose="02020603050405020304" pitchFamily="18" charset="0"/>
                <a:cs typeface="Times New Roman" panose="02020603050405020304" pitchFamily="18" charset="0"/>
              </a:rPr>
              <a:t>user-</a:t>
            </a:r>
            <a:r>
              <a:rPr sz="2000" b="1" dirty="0">
                <a:latin typeface="Times New Roman" panose="02020603050405020304" pitchFamily="18" charset="0"/>
                <a:cs typeface="Times New Roman" panose="02020603050405020304" pitchFamily="18" charset="0"/>
              </a:rPr>
              <a:t>friendly</a:t>
            </a:r>
            <a:r>
              <a:rPr sz="2000" b="1" spc="-20"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operation</a:t>
            </a:r>
            <a:endParaRPr sz="2000" b="1" dirty="0">
              <a:latin typeface="Times New Roman" panose="02020603050405020304" pitchFamily="18" charset="0"/>
              <a:cs typeface="Times New Roman" panose="02020603050405020304" pitchFamily="18" charset="0"/>
            </a:endParaRPr>
          </a:p>
        </p:txBody>
      </p:sp>
      <p:sp>
        <p:nvSpPr>
          <p:cNvPr id="12" name="Slide Number Placeholder 11"/>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70</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3"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12513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89F9-F859-4C71-BAB1-E2C180571611}"/>
              </a:ext>
            </a:extLst>
          </p:cNvPr>
          <p:cNvSpPr>
            <a:spLocks noGrp="1"/>
          </p:cNvSpPr>
          <p:nvPr>
            <p:ph type="title"/>
          </p:nvPr>
        </p:nvSpPr>
        <p:spPr>
          <a:xfrm>
            <a:off x="642258" y="368602"/>
            <a:ext cx="3498669" cy="1325563"/>
          </a:xfrm>
        </p:spPr>
        <p:txBody>
          <a:bodyPr/>
          <a:lstStyle/>
          <a:p>
            <a:r>
              <a:rPr lang="en-US" b="1" dirty="0">
                <a:latin typeface="Times New Roman" panose="02020603050405020304" pitchFamily="18" charset="0"/>
                <a:cs typeface="Times New Roman" panose="02020603050405020304" pitchFamily="18" charset="0"/>
              </a:rPr>
              <a:t>References</a:t>
            </a:r>
            <a:endParaRPr lang="en-PK" b="1" dirty="0">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71</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2" name="object 2"/>
          <p:cNvSpPr/>
          <p:nvPr/>
        </p:nvSpPr>
        <p:spPr>
          <a:xfrm>
            <a:off x="535261" y="1765588"/>
            <a:ext cx="11220931" cy="4086572"/>
          </a:xfrm>
          <a:prstGeom prst="rect">
            <a:avLst/>
          </a:prstGeom>
          <a:blipFill>
            <a:blip r:embed="rId3" cstate="print"/>
            <a:stretch>
              <a:fillRect/>
            </a:stretch>
          </a:blipFill>
        </p:spPr>
        <p:txBody>
          <a:bodyPr wrap="square" lIns="0" tIns="0" rIns="0" bIns="0" rtlCol="0"/>
          <a:lstStyle/>
          <a:p>
            <a:pPr marL="342900" indent="-342900">
              <a:buClr>
                <a:srgbClr val="FF0000"/>
              </a:buClr>
              <a:buFont typeface="Wingdings" panose="05000000000000000000" pitchFamily="2" charset="2"/>
              <a:buChar char="Ø"/>
              <a:defRPr/>
            </a:pPr>
            <a:r>
              <a:rPr lang="en-US" altLang="en-US" sz="2400" dirty="0">
                <a:latin typeface="Times New Roman" panose="02020603050405020304" pitchFamily="18" charset="0"/>
                <a:cs typeface="Times New Roman" panose="02020603050405020304" pitchFamily="18" charset="0"/>
              </a:rPr>
              <a:t>CompTIA </a:t>
            </a:r>
            <a:r>
              <a:rPr lang="en-US" altLang="en-US" sz="2400" b="1" dirty="0">
                <a:latin typeface="Times New Roman" panose="02020603050405020304" pitchFamily="18" charset="0"/>
                <a:cs typeface="Times New Roman" panose="02020603050405020304" pitchFamily="18" charset="0"/>
              </a:rPr>
              <a:t>Security+ Guide to Network Security Fundamentals</a:t>
            </a:r>
            <a:r>
              <a:rPr lang="en-US" altLang="en-US" sz="2400" dirty="0">
                <a:latin typeface="Times New Roman" panose="02020603050405020304" pitchFamily="18" charset="0"/>
                <a:cs typeface="Times New Roman" panose="02020603050405020304" pitchFamily="18" charset="0"/>
              </a:rPr>
              <a:t>, Fifth Edition by </a:t>
            </a:r>
            <a:r>
              <a:rPr lang="en-US" altLang="en-US" sz="2400" u="sng" dirty="0">
                <a:latin typeface="Times New Roman" panose="02020603050405020304" pitchFamily="18" charset="0"/>
                <a:cs typeface="Times New Roman" panose="02020603050405020304" pitchFamily="18" charset="0"/>
              </a:rPr>
              <a:t>Mark Ciampa</a:t>
            </a:r>
          </a:p>
          <a:p>
            <a:pPr marL="342900" indent="-342900">
              <a:buClr>
                <a:srgbClr val="FF0000"/>
              </a:buClr>
              <a:buFont typeface="Wingdings" panose="05000000000000000000" pitchFamily="2" charset="2"/>
              <a:buChar char="Ø"/>
              <a:defRPr/>
            </a:pPr>
            <a:endParaRPr lang="en-US" altLang="en-US" sz="2400" u="sng" dirty="0">
              <a:latin typeface="Times New Roman" panose="02020603050405020304" pitchFamily="18" charset="0"/>
              <a:cs typeface="Times New Roman" panose="02020603050405020304" pitchFamily="18" charset="0"/>
            </a:endParaRPr>
          </a:p>
          <a:p>
            <a:pPr marL="342900" indent="-342900">
              <a:buClr>
                <a:srgbClr val="FF0000"/>
              </a:buClr>
              <a:buFont typeface="Wingdings" panose="05000000000000000000" pitchFamily="2" charset="2"/>
              <a:buChar char="Ø"/>
              <a:defRPr/>
            </a:pPr>
            <a:r>
              <a:rPr lang="en-US" altLang="en-US" sz="2400" b="1" dirty="0">
                <a:latin typeface="Times New Roman" panose="02020603050405020304" pitchFamily="18" charset="0"/>
                <a:cs typeface="Times New Roman" panose="02020603050405020304" pitchFamily="18" charset="0"/>
              </a:rPr>
              <a:t>Corporate Computer Security, </a:t>
            </a:r>
            <a:r>
              <a:rPr lang="en-US" altLang="en-US" sz="2400" dirty="0">
                <a:latin typeface="Times New Roman" panose="02020603050405020304" pitchFamily="18" charset="0"/>
                <a:cs typeface="Times New Roman" panose="02020603050405020304" pitchFamily="18" charset="0"/>
              </a:rPr>
              <a:t>by Randall J. Boyle, 3</a:t>
            </a:r>
            <a:r>
              <a:rPr lang="en-US" altLang="en-US" sz="2400" baseline="30000" dirty="0">
                <a:latin typeface="Times New Roman" panose="02020603050405020304" pitchFamily="18" charset="0"/>
                <a:cs typeface="Times New Roman" panose="02020603050405020304" pitchFamily="18" charset="0"/>
              </a:rPr>
              <a:t>th</a:t>
            </a:r>
            <a:r>
              <a:rPr lang="en-US" altLang="en-US" sz="2400" dirty="0">
                <a:latin typeface="Times New Roman" panose="02020603050405020304" pitchFamily="18" charset="0"/>
                <a:cs typeface="Times New Roman" panose="02020603050405020304" pitchFamily="18" charset="0"/>
              </a:rPr>
              <a:t> Edition</a:t>
            </a:r>
          </a:p>
          <a:p>
            <a:pPr marL="342900" indent="-342900">
              <a:buClr>
                <a:srgbClr val="FF0000"/>
              </a:buClr>
              <a:buFont typeface="Wingdings" panose="05000000000000000000" pitchFamily="2" charset="2"/>
              <a:buChar char="Ø"/>
              <a:defRPr/>
            </a:pPr>
            <a:endParaRPr lang="en-US" sz="2400" dirty="0">
              <a:solidFill>
                <a:srgbClr val="464544"/>
              </a:solidFill>
              <a:latin typeface="Times New Roman" panose="02020603050405020304" pitchFamily="18" charset="0"/>
              <a:cs typeface="Times New Roman" panose="02020603050405020304" pitchFamily="18" charset="0"/>
            </a:endParaRPr>
          </a:p>
          <a:p>
            <a:pPr marL="342900" indent="-342900">
              <a:buClr>
                <a:srgbClr val="FF0000"/>
              </a:buClr>
              <a:buFont typeface="Wingdings" panose="05000000000000000000" pitchFamily="2" charset="2"/>
              <a:buChar char="Ø"/>
            </a:pPr>
            <a:r>
              <a:rPr lang="en-US" sz="2400" dirty="0" err="1">
                <a:solidFill>
                  <a:srgbClr val="464544"/>
                </a:solidFill>
                <a:latin typeface="Times New Roman" panose="02020603050405020304" pitchFamily="18" charset="0"/>
                <a:cs typeface="Times New Roman" panose="02020603050405020304" pitchFamily="18" charset="0"/>
              </a:rPr>
              <a:t>Cherdantseva</a:t>
            </a:r>
            <a:r>
              <a:rPr lang="en-US" sz="2400" dirty="0">
                <a:solidFill>
                  <a:srgbClr val="464544"/>
                </a:solidFill>
                <a:latin typeface="Times New Roman" panose="02020603050405020304" pitchFamily="18" charset="0"/>
                <a:cs typeface="Times New Roman" panose="02020603050405020304" pitchFamily="18" charset="0"/>
              </a:rPr>
              <a:t> Y. and Hilton J. </a:t>
            </a:r>
            <a:r>
              <a:rPr lang="en-US" sz="2400" b="1" dirty="0">
                <a:solidFill>
                  <a:srgbClr val="464544"/>
                </a:solidFill>
                <a:latin typeface="Times New Roman" panose="02020603050405020304" pitchFamily="18" charset="0"/>
                <a:cs typeface="Times New Roman" panose="02020603050405020304" pitchFamily="18" charset="0"/>
              </a:rPr>
              <a:t>"A Reference Model of Information Assurance &amp; Security," </a:t>
            </a:r>
            <a:r>
              <a:rPr lang="en-US" sz="2400" dirty="0">
                <a:solidFill>
                  <a:srgbClr val="464544"/>
                </a:solidFill>
                <a:latin typeface="Times New Roman" panose="02020603050405020304" pitchFamily="18" charset="0"/>
                <a:cs typeface="Times New Roman" panose="02020603050405020304" pitchFamily="18" charset="0"/>
              </a:rPr>
              <a:t>Accepted to </a:t>
            </a:r>
            <a:r>
              <a:rPr lang="en-US" sz="2400" dirty="0" err="1">
                <a:solidFill>
                  <a:srgbClr val="464544"/>
                </a:solidFill>
                <a:latin typeface="Times New Roman" panose="02020603050405020304" pitchFamily="18" charset="0"/>
                <a:cs typeface="Times New Roman" panose="02020603050405020304" pitchFamily="18" charset="0"/>
              </a:rPr>
              <a:t>SecOnt</a:t>
            </a:r>
            <a:r>
              <a:rPr lang="en-US" sz="2400" dirty="0">
                <a:solidFill>
                  <a:srgbClr val="464544"/>
                </a:solidFill>
                <a:latin typeface="Times New Roman" panose="02020603050405020304" pitchFamily="18" charset="0"/>
                <a:cs typeface="Times New Roman" panose="02020603050405020304" pitchFamily="18" charset="0"/>
              </a:rPr>
              <a:t> 2013 workshop which will be held in conjunction with the 8th International Conference on Availability, Reliability and Security (ARES) 2013, University of Regensburg, Germany. September 2nd - 6th, 2013.</a:t>
            </a:r>
            <a:endParaRPr lang="en-PK"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51121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6286-A9E6-4B03-A184-007522B5FF06}"/>
              </a:ext>
            </a:extLst>
          </p:cNvPr>
          <p:cNvSpPr>
            <a:spLocks noGrp="1"/>
          </p:cNvSpPr>
          <p:nvPr>
            <p:ph type="title"/>
          </p:nvPr>
        </p:nvSpPr>
        <p:spPr>
          <a:xfrm>
            <a:off x="1227592" y="654148"/>
            <a:ext cx="3877491" cy="1325563"/>
          </a:xfrm>
        </p:spPr>
        <p:txBody>
          <a:bodyPr>
            <a:normAutofit/>
          </a:bodyPr>
          <a:lstStyle/>
          <a:p>
            <a:r>
              <a:rPr lang="en-US" sz="4000" b="1" dirty="0">
                <a:latin typeface="Times New Roman" panose="02020603050405020304" pitchFamily="18" charset="0"/>
                <a:cs typeface="Times New Roman" panose="02020603050405020304" pitchFamily="18" charset="0"/>
              </a:rPr>
              <a:t>Data Breaches</a:t>
            </a:r>
            <a:endParaRPr lang="en-PK" sz="4000" b="1" dirty="0">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72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2" name="object 2"/>
          <p:cNvSpPr/>
          <p:nvPr/>
        </p:nvSpPr>
        <p:spPr>
          <a:xfrm>
            <a:off x="1227592" y="2210426"/>
            <a:ext cx="9568542" cy="3007129"/>
          </a:xfrm>
          <a:prstGeom prst="rect">
            <a:avLst/>
          </a:prstGeom>
          <a:blipFill>
            <a:blip r:embed="rId3" cstate="print"/>
            <a:stretch>
              <a:fillRect/>
            </a:stretch>
          </a:blipFill>
        </p:spPr>
        <p:txBody>
          <a:bodyPr wrap="square" lIns="0" tIns="0" rIns="0" bIns="0" rtlCol="0"/>
          <a:lstStyle/>
          <a:p>
            <a:pPr marL="342900" indent="-342900">
              <a:buClr>
                <a:srgbClr val="FF0000"/>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Study the world’s biggest data breaches in various industry sectors</a:t>
            </a:r>
          </a:p>
          <a:p>
            <a:pPr marL="342900" indent="-342900">
              <a:buClr>
                <a:srgbClr val="FF0000"/>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Filter the data based on methods of leak and number of records stolen</a:t>
            </a:r>
          </a:p>
          <a:p>
            <a:pPr marL="342900" indent="-342900">
              <a:buClr>
                <a:srgbClr val="FF0000"/>
              </a:buClr>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Clr>
                <a:srgbClr val="FF0000"/>
              </a:buClr>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a:buClr>
                <a:srgbClr val="FF0000"/>
              </a:buClr>
            </a:pPr>
            <a:endParaRPr lang="en-US" sz="24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Use the link:</a:t>
            </a:r>
          </a:p>
          <a:p>
            <a:endParaRPr lang="en-US" dirty="0">
              <a:latin typeface="Times New Roman" panose="02020603050405020304" pitchFamily="18" charset="0"/>
              <a:cs typeface="Times New Roman" panose="02020603050405020304" pitchFamily="18" charset="0"/>
            </a:endParaRPr>
          </a:p>
          <a:p>
            <a:pPr algn="ctr"/>
            <a:r>
              <a:rPr lang="en-US" dirty="0">
                <a:solidFill>
                  <a:schemeClr val="accent1">
                    <a:lumMod val="60000"/>
                    <a:lumOff val="40000"/>
                  </a:schemeClr>
                </a:solidFill>
                <a:latin typeface="Times New Roman" panose="02020603050405020304" pitchFamily="18" charset="0"/>
                <a:cs typeface="Times New Roman" panose="02020603050405020304" pitchFamily="18" charset="0"/>
                <a:hlinkClick r:id="rId4"/>
              </a:rPr>
              <a:t>https://informationisbeautiful.net/visualizations/worldsbiggest-data-breaches-static/</a:t>
            </a:r>
            <a:endParaRPr lang="en-US" dirty="0">
              <a:solidFill>
                <a:schemeClr val="accent1">
                  <a:lumMod val="60000"/>
                  <a:lumOff val="40000"/>
                </a:schemeClr>
              </a:solidFill>
              <a:latin typeface="Times New Roman" panose="02020603050405020304" pitchFamily="18" charset="0"/>
              <a:cs typeface="Times New Roman" panose="02020603050405020304" pitchFamily="18" charset="0"/>
            </a:endParaRPr>
          </a:p>
          <a:p>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3937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B410-8200-4601-B403-F9F675220BB7}"/>
              </a:ext>
            </a:extLst>
          </p:cNvPr>
          <p:cNvSpPr>
            <a:spLocks noGrp="1"/>
          </p:cNvSpPr>
          <p:nvPr>
            <p:ph type="title"/>
          </p:nvPr>
        </p:nvSpPr>
        <p:spPr>
          <a:xfrm>
            <a:off x="816112" y="567840"/>
            <a:ext cx="6816634" cy="1325563"/>
          </a:xfrm>
        </p:spPr>
        <p:txBody>
          <a:bodyPr>
            <a:normAutofit/>
          </a:bodyPr>
          <a:lstStyle/>
          <a:p>
            <a:r>
              <a:rPr lang="en-US" sz="4000" b="1" dirty="0">
                <a:latin typeface="Times New Roman" panose="02020603050405020304" pitchFamily="18" charset="0"/>
                <a:cs typeface="Times New Roman" panose="02020603050405020304" pitchFamily="18" charset="0"/>
              </a:rPr>
              <a:t>Internet Threat Scenario</a:t>
            </a:r>
            <a:endParaRPr lang="en-PK" sz="4000" b="1" dirty="0">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73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2" name="object 2"/>
          <p:cNvSpPr/>
          <p:nvPr/>
        </p:nvSpPr>
        <p:spPr>
          <a:xfrm>
            <a:off x="816112" y="1894114"/>
            <a:ext cx="10391502" cy="3879669"/>
          </a:xfrm>
          <a:prstGeom prst="rect">
            <a:avLst/>
          </a:prstGeom>
          <a:blipFill>
            <a:blip r:embed="rId3" cstate="print"/>
            <a:stretch>
              <a:fillRect/>
            </a:stretch>
          </a:blipFill>
        </p:spPr>
        <p:txBody>
          <a:bodyPr wrap="square" lIns="0" tIns="0" rIns="0" bIns="0" rtlCol="0"/>
          <a:lstStyle/>
          <a:p>
            <a:pPr marL="342900" indent="-342900">
              <a:buClr>
                <a:srgbClr val="FF0000"/>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Monitor the global cyber threat scenario including hacking, bots, and malware attacks using live threat maps </a:t>
            </a:r>
          </a:p>
          <a:p>
            <a:pPr marL="342900" indent="-342900">
              <a:buClr>
                <a:srgbClr val="FF0000"/>
              </a:buClr>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Clr>
                <a:srgbClr val="FF0000"/>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Identify hacking attempts or cyber-attacks from different parts of the world as they happen in real time </a:t>
            </a:r>
          </a:p>
          <a:p>
            <a:pPr marL="342900" indent="-342900">
              <a:buClr>
                <a:srgbClr val="FF0000"/>
              </a:buClr>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a:buClr>
                <a:srgbClr val="FF0000"/>
              </a:buClr>
            </a:pPr>
            <a:endParaRPr lang="en-US" sz="24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Use the link: </a:t>
            </a:r>
          </a:p>
          <a:p>
            <a:pPr algn="ctr"/>
            <a:r>
              <a:rPr lang="en-US" dirty="0">
                <a:solidFill>
                  <a:schemeClr val="accent1">
                    <a:lumMod val="60000"/>
                    <a:lumOff val="40000"/>
                  </a:schemeClr>
                </a:solidFill>
                <a:latin typeface="Times New Roman" panose="02020603050405020304" pitchFamily="18" charset="0"/>
                <a:cs typeface="Times New Roman" panose="02020603050405020304" pitchFamily="18" charset="0"/>
                <a:hlinkClick r:id="rId4" action="ppaction://hlinkfile"/>
              </a:rPr>
              <a:t>https://www.fireeye.com/cyber-map/threat-map.html</a:t>
            </a:r>
            <a:endParaRPr lang="en-PK"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23496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1097281" y="1799971"/>
            <a:ext cx="10115202" cy="4509389"/>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99" y="2286000"/>
            <a:ext cx="9718766" cy="3148149"/>
          </a:xfrm>
          <a:prstGeom prst="rect">
            <a:avLst/>
          </a:prstGeom>
        </p:spPr>
      </p:pic>
      <p:sp>
        <p:nvSpPr>
          <p:cNvPr id="10" name="Slide Number Placeholder 9"/>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74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1"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3516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2834638" y="1970129"/>
            <a:ext cx="6191795" cy="3189699"/>
          </a:xfrm>
          <a:prstGeom prst="rect">
            <a:avLst/>
          </a:prstGeom>
          <a:blipFill>
            <a:blip r:embed="rId2" cstate="print"/>
            <a:stretch>
              <a:fillRect/>
            </a:stretch>
          </a:blipFill>
        </p:spPr>
        <p:txBody>
          <a:bodyPr wrap="square" lIns="0" tIns="0" rIns="0" bIns="0" rtlCol="0"/>
          <a:lstStyle/>
          <a:p>
            <a:pPr lvl="1">
              <a:buClr>
                <a:srgbClr val="FF0000"/>
              </a:buClr>
            </a:pPr>
            <a:r>
              <a:rPr lang="en-US" sz="2400" dirty="0">
                <a:latin typeface="Times New Roman" panose="02020603050405020304" pitchFamily="18" charset="0"/>
                <a:cs typeface="Times New Roman" panose="02020603050405020304" pitchFamily="18" charset="0"/>
              </a:rPr>
              <a:t> </a:t>
            </a:r>
            <a:r>
              <a:rPr lang="en-US" sz="2400" b="1" dirty="0">
                <a:solidFill>
                  <a:srgbClr val="FF0000"/>
                </a:solidFill>
                <a:latin typeface="Times New Roman" panose="02020603050405020304" pitchFamily="18" charset="0"/>
                <a:cs typeface="Times New Roman" panose="02020603050405020304" pitchFamily="18" charset="0"/>
              </a:rPr>
              <a:t>4.  </a:t>
            </a:r>
            <a:r>
              <a:rPr lang="en-US" sz="2400" b="1" dirty="0">
                <a:latin typeface="Times New Roman" panose="02020603050405020304" pitchFamily="18" charset="0"/>
                <a:cs typeface="Times New Roman" panose="02020603050405020304" pitchFamily="18" charset="0"/>
              </a:rPr>
              <a:t>Secure S/W Development </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Secure System Design</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Secure Coding</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Secure Deployment</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Maintainability</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Usability of Secure System</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400427"/>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b="1" dirty="0">
                <a:latin typeface="Times New Roman" panose="02020603050405020304" pitchFamily="18" charset="0"/>
                <a:cs typeface="Times New Roman" panose="02020603050405020304" pitchFamily="18" charset="0"/>
              </a:rPr>
              <a:t>Areas of Information Security (5/8)</a:t>
            </a:r>
            <a:endParaRPr lang="en-GB" sz="4000" b="1" dirty="0">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8</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0003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2834638" y="1970129"/>
            <a:ext cx="6191795" cy="3189699"/>
          </a:xfrm>
          <a:prstGeom prst="rect">
            <a:avLst/>
          </a:prstGeom>
          <a:blipFill>
            <a:blip r:embed="rId2" cstate="print"/>
            <a:stretch>
              <a:fillRect/>
            </a:stretch>
          </a:blipFill>
        </p:spPr>
        <p:txBody>
          <a:bodyPr wrap="square" lIns="0" tIns="0" rIns="0" bIns="0" rtlCol="0"/>
          <a:lstStyle/>
          <a:p>
            <a:pPr lvl="1">
              <a:buClr>
                <a:srgbClr val="FF0000"/>
              </a:buClr>
            </a:pPr>
            <a:r>
              <a:rPr lang="en-US" sz="2400" dirty="0">
                <a:latin typeface="Times New Roman" panose="02020603050405020304" pitchFamily="18" charset="0"/>
                <a:cs typeface="Times New Roman" panose="02020603050405020304" pitchFamily="18" charset="0"/>
              </a:rPr>
              <a:t>  </a:t>
            </a:r>
            <a:r>
              <a:rPr lang="en-US" sz="2400" b="1" dirty="0">
                <a:solidFill>
                  <a:srgbClr val="FF0000"/>
                </a:solidFill>
                <a:latin typeface="Times New Roman" panose="02020603050405020304" pitchFamily="18" charset="0"/>
                <a:cs typeface="Times New Roman" panose="02020603050405020304" pitchFamily="18" charset="0"/>
              </a:rPr>
              <a:t>5.  </a:t>
            </a:r>
            <a:r>
              <a:rPr lang="en-US" sz="2400" b="1" dirty="0">
                <a:latin typeface="Times New Roman" panose="02020603050405020304" pitchFamily="18" charset="0"/>
                <a:cs typeface="Times New Roman" panose="02020603050405020304" pitchFamily="18" charset="0"/>
              </a:rPr>
              <a:t>Cyber Policy and Government Law  </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Laws, Regulation and Acts</a:t>
            </a:r>
          </a:p>
          <a:p>
            <a:pPr marL="1257300" lvl="2" indent="-342900">
              <a:buClr>
                <a:srgbClr val="FF0000"/>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Government and Institutional Policies and Practices.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1097280" y="400427"/>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b="1" dirty="0">
                <a:latin typeface="Times New Roman" panose="02020603050405020304" pitchFamily="18" charset="0"/>
                <a:cs typeface="Times New Roman" panose="02020603050405020304" pitchFamily="18" charset="0"/>
              </a:rPr>
              <a:t>Areas of Information Security (6/8)</a:t>
            </a:r>
            <a:endParaRPr lang="en-GB" sz="4000" b="1" dirty="0">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9</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70999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2517</TotalTime>
  <Words>3552</Words>
  <Application>Microsoft Office PowerPoint</Application>
  <PresentationFormat>Widescreen</PresentationFormat>
  <Paragraphs>661</Paragraphs>
  <Slides>74</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Arial</vt:lpstr>
      <vt:lpstr>Calibri</vt:lpstr>
      <vt:lpstr>Calibri Light</vt:lpstr>
      <vt:lpstr>CheltenhamStd-Book</vt:lpstr>
      <vt:lpstr>CheltenhamStd-BookItalic</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Books</vt:lpstr>
      <vt:lpstr>PowerPoint Presentation</vt:lpstr>
      <vt:lpstr>Challenges of Securing Information</vt:lpstr>
      <vt:lpstr>Today’s Security Attacks</vt:lpstr>
      <vt:lpstr>What is Information?</vt:lpstr>
      <vt:lpstr>What Is Security?</vt:lpstr>
      <vt:lpstr>What Is Information Security?</vt:lpstr>
      <vt:lpstr>PowerPoint Presentation</vt:lpstr>
      <vt:lpstr>Understanding Security</vt:lpstr>
      <vt:lpstr>Understanding Security</vt:lpstr>
      <vt:lpstr>PowerPoint Presentation</vt:lpstr>
      <vt:lpstr>PowerPoint Presentation</vt:lpstr>
      <vt:lpstr>PowerPoint Presentation</vt:lpstr>
      <vt:lpstr>A classic data breach</vt:lpstr>
      <vt:lpstr>Do you see any problem here</vt:lpstr>
      <vt:lpstr>A classic data breach</vt:lpstr>
      <vt:lpstr>PowerPoint Presentation</vt:lpstr>
      <vt:lpstr>Quiz</vt:lpstr>
      <vt:lpstr>PowerPoint Presentation</vt:lpstr>
      <vt:lpstr>Integrity</vt:lpstr>
      <vt:lpstr>PowerPoint Presentation</vt:lpstr>
      <vt:lpstr> Availability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Information Security Terminologies</vt:lpstr>
      <vt:lpstr>Information Security 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Risk Management</vt:lpstr>
      <vt:lpstr>Information Security Terminology</vt:lpstr>
      <vt:lpstr>PowerPoint Presentation</vt:lpstr>
      <vt:lpstr>PowerPoint Presentation</vt:lpstr>
      <vt:lpstr>PowerPoint Presentation</vt:lpstr>
      <vt:lpstr>References</vt:lpstr>
      <vt:lpstr>Data Breaches</vt:lpstr>
      <vt:lpstr>Internet Threat Scenario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the image steganography  using LSB substitution</dc:title>
  <dc:creator>Muhammad Umar Aftab</dc:creator>
  <cp:lastModifiedBy>Umar</cp:lastModifiedBy>
  <cp:revision>208</cp:revision>
  <dcterms:created xsi:type="dcterms:W3CDTF">2020-05-17T12:17:03Z</dcterms:created>
  <dcterms:modified xsi:type="dcterms:W3CDTF">2025-08-19T10:16:24Z</dcterms:modified>
</cp:coreProperties>
</file>